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2.xml" ContentType="application/vnd.openxmlformats-officedocument.themeOverride+xml"/>
  <Override PartName="/ppt/charts/chart2.xml" ContentType="application/vnd.openxmlformats-officedocument.drawingml.chart+xml"/>
  <Override PartName="/ppt/theme/themeOverride3.xml" ContentType="application/vnd.openxmlformats-officedocument.themeOverride+xml"/>
  <Override PartName="/ppt/charts/chart3.xml" ContentType="application/vnd.openxmlformats-officedocument.drawingml.chart+xml"/>
  <Override PartName="/ppt/theme/themeOverride4.xml" ContentType="application/vnd.openxmlformats-officedocument.themeOverride+xml"/>
  <Override PartName="/ppt/charts/chart4.xml" ContentType="application/vnd.openxmlformats-officedocument.drawingml.chart+xml"/>
  <Override PartName="/ppt/theme/themeOverride5.xml" ContentType="application/vnd.openxmlformats-officedocument.themeOverride+xml"/>
  <Override PartName="/ppt/charts/chart5.xml" ContentType="application/vnd.openxmlformats-officedocument.drawingml.chart+xml"/>
  <Override PartName="/ppt/theme/themeOverride6.xml" ContentType="application/vnd.openxmlformats-officedocument.themeOverride+xml"/>
  <Override PartName="/ppt/charts/chart6.xml" ContentType="application/vnd.openxmlformats-officedocument.drawingml.chart+xml"/>
  <Override PartName="/ppt/theme/themeOverride7.xml" ContentType="application/vnd.openxmlformats-officedocument.themeOverride+xml"/>
  <Override PartName="/ppt/charts/chart7.xml" ContentType="application/vnd.openxmlformats-officedocument.drawingml.chart+xml"/>
  <Override PartName="/ppt/theme/themeOverride8.xml" ContentType="application/vnd.openxmlformats-officedocument.themeOverride+xml"/>
  <Override PartName="/ppt/charts/chart8.xml" ContentType="application/vnd.openxmlformats-officedocument.drawingml.chart+xml"/>
  <Override PartName="/ppt/theme/themeOverride9.xml" ContentType="application/vnd.openxmlformats-officedocument.themeOverride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theme/themeOverride10.xml" ContentType="application/vnd.openxmlformats-officedocument.themeOverride+xml"/>
  <Override PartName="/ppt/charts/chart11.xml" ContentType="application/vnd.openxmlformats-officedocument.drawingml.chart+xml"/>
  <Override PartName="/ppt/theme/themeOverride11.xml" ContentType="application/vnd.openxmlformats-officedocument.themeOverride+xml"/>
  <Override PartName="/ppt/charts/chart12.xml" ContentType="application/vnd.openxmlformats-officedocument.drawingml.chart+xml"/>
  <Override PartName="/ppt/theme/themeOverride12.xml" ContentType="application/vnd.openxmlformats-officedocument.themeOverride+xml"/>
  <Override PartName="/ppt/charts/chart13.xml" ContentType="application/vnd.openxmlformats-officedocument.drawingml.chart+xml"/>
  <Override PartName="/ppt/theme/themeOverride13.xml" ContentType="application/vnd.openxmlformats-officedocument.themeOverride+xml"/>
  <Override PartName="/ppt/charts/chart14.xml" ContentType="application/vnd.openxmlformats-officedocument.drawingml.chart+xml"/>
  <Override PartName="/ppt/theme/themeOverride14.xml" ContentType="application/vnd.openxmlformats-officedocument.themeOverride+xml"/>
  <Override PartName="/ppt/charts/chart15.xml" ContentType="application/vnd.openxmlformats-officedocument.drawingml.chart+xml"/>
  <Override PartName="/ppt/theme/themeOverride15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54" r:id="rId1"/>
  </p:sldMasterIdLst>
  <p:notesMasterIdLst>
    <p:notesMasterId r:id="rId23"/>
  </p:notesMasterIdLst>
  <p:handoutMasterIdLst>
    <p:handoutMasterId r:id="rId24"/>
  </p:handoutMasterIdLst>
  <p:sldIdLst>
    <p:sldId id="562" r:id="rId2"/>
    <p:sldId id="1440" r:id="rId3"/>
    <p:sldId id="1463" r:id="rId4"/>
    <p:sldId id="1442" r:id="rId5"/>
    <p:sldId id="1443" r:id="rId6"/>
    <p:sldId id="1444" r:id="rId7"/>
    <p:sldId id="1445" r:id="rId8"/>
    <p:sldId id="1447" r:id="rId9"/>
    <p:sldId id="1448" r:id="rId10"/>
    <p:sldId id="1449" r:id="rId11"/>
    <p:sldId id="1450" r:id="rId12"/>
    <p:sldId id="1451" r:id="rId13"/>
    <p:sldId id="1452" r:id="rId14"/>
    <p:sldId id="1453" r:id="rId15"/>
    <p:sldId id="1454" r:id="rId16"/>
    <p:sldId id="1455" r:id="rId17"/>
    <p:sldId id="1456" r:id="rId18"/>
    <p:sldId id="1457" r:id="rId19"/>
    <p:sldId id="1458" r:id="rId20"/>
    <p:sldId id="1459" r:id="rId21"/>
    <p:sldId id="1461" r:id="rId22"/>
  </p:sldIdLst>
  <p:sldSz cx="9906000" cy="6858000" type="A4"/>
  <p:notesSz cx="6788150" cy="9923463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3600F"/>
    <a:srgbClr val="0F407B"/>
    <a:srgbClr val="0B2F5B"/>
    <a:srgbClr val="336600"/>
    <a:srgbClr val="009900"/>
    <a:srgbClr val="B3CCEB"/>
    <a:srgbClr val="D0D41E"/>
    <a:srgbClr val="FFFF66"/>
    <a:srgbClr val="FF9900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Stile medio 1 - Colore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23969" autoAdjust="0"/>
    <p:restoredTop sz="87611" autoAdjust="0"/>
  </p:normalViewPr>
  <p:slideViewPr>
    <p:cSldViewPr>
      <p:cViewPr>
        <p:scale>
          <a:sx n="90" d="100"/>
          <a:sy n="90" d="100"/>
        </p:scale>
        <p:origin x="-1314" y="-150"/>
      </p:cViewPr>
      <p:guideLst>
        <p:guide orient="horz" pos="2432"/>
        <p:guide pos="3168"/>
      </p:guideLst>
    </p:cSldViewPr>
  </p:slideViewPr>
  <p:outlineViewPr>
    <p:cViewPr>
      <p:scale>
        <a:sx n="33" d="100"/>
        <a:sy n="33" d="100"/>
      </p:scale>
      <p:origin x="0" y="7524"/>
    </p:cViewPr>
    <p:sldLst>
      <p:sld r:id="rId1" collapse="1"/>
    </p:sldLst>
  </p:outlineViewPr>
  <p:notesTextViewPr>
    <p:cViewPr>
      <p:scale>
        <a:sx n="150" d="100"/>
        <a:sy n="150" d="100"/>
      </p:scale>
      <p:origin x="0" y="0"/>
    </p:cViewPr>
  </p:notesTextViewPr>
  <p:sorterViewPr>
    <p:cViewPr>
      <p:scale>
        <a:sx n="170" d="100"/>
        <a:sy n="170" d="100"/>
      </p:scale>
      <p:origin x="0" y="10290"/>
    </p:cViewPr>
  </p:sorterViewPr>
  <p:notesViewPr>
    <p:cSldViewPr>
      <p:cViewPr>
        <p:scale>
          <a:sx n="100" d="100"/>
          <a:sy n="100" d="100"/>
        </p:scale>
        <p:origin x="-2052" y="1362"/>
      </p:cViewPr>
      <p:guideLst>
        <p:guide orient="horz" pos="3126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0.xlsx"/><Relationship Id="rId1" Type="http://schemas.openxmlformats.org/officeDocument/2006/relationships/themeOverride" Target="../theme/themeOverride10.xml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1.xlsx"/><Relationship Id="rId1" Type="http://schemas.openxmlformats.org/officeDocument/2006/relationships/themeOverride" Target="../theme/themeOverride11.xml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2.xlsx"/><Relationship Id="rId1" Type="http://schemas.openxmlformats.org/officeDocument/2006/relationships/themeOverride" Target="../theme/themeOverride12.xml"/></Relationships>
</file>

<file path=ppt/charts/_rels/chart1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3.xlsx"/><Relationship Id="rId1" Type="http://schemas.openxmlformats.org/officeDocument/2006/relationships/themeOverride" Target="../theme/themeOverride13.xml"/></Relationships>
</file>

<file path=ppt/charts/_rels/chart1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4.xlsx"/><Relationship Id="rId1" Type="http://schemas.openxmlformats.org/officeDocument/2006/relationships/themeOverride" Target="../theme/themeOverride14.xml"/></Relationships>
</file>

<file path=ppt/charts/_rels/chart15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5.xlsx"/><Relationship Id="rId1" Type="http://schemas.openxmlformats.org/officeDocument/2006/relationships/themeOverride" Target="../theme/themeOverride15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3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4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4.xlsx"/><Relationship Id="rId1" Type="http://schemas.openxmlformats.org/officeDocument/2006/relationships/themeOverride" Target="../theme/themeOverride5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5.xlsx"/><Relationship Id="rId1" Type="http://schemas.openxmlformats.org/officeDocument/2006/relationships/themeOverride" Target="../theme/themeOverride6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6.xlsx"/><Relationship Id="rId1" Type="http://schemas.openxmlformats.org/officeDocument/2006/relationships/themeOverride" Target="../theme/themeOverride7.xm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7.xlsx"/><Relationship Id="rId1" Type="http://schemas.openxmlformats.org/officeDocument/2006/relationships/themeOverride" Target="../theme/themeOverride8.xm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8.xlsx"/><Relationship Id="rId1" Type="http://schemas.openxmlformats.org/officeDocument/2006/relationships/themeOverride" Target="../theme/themeOverride9.xm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44800360892388452"/>
          <c:y val="0.10647783392420275"/>
          <c:w val="0.47463369422572177"/>
          <c:h val="0.8485206692913385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Colonna1</c:v>
                </c:pt>
              </c:strCache>
            </c:strRef>
          </c:tx>
          <c:spPr>
            <a:solidFill>
              <a:srgbClr val="E3600F"/>
            </a:solidFill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300" b="1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Foglio1!$A$2:$A$7</c:f>
              <c:strCache>
                <c:ptCount val="6"/>
                <c:pt idx="0">
                  <c:v>Fino a 34</c:v>
                </c:pt>
                <c:pt idx="1">
                  <c:v>35-44</c:v>
                </c:pt>
                <c:pt idx="2">
                  <c:v>45-54</c:v>
                </c:pt>
                <c:pt idx="3">
                  <c:v>55-64</c:v>
                </c:pt>
                <c:pt idx="4">
                  <c:v>65+</c:v>
                </c:pt>
                <c:pt idx="5">
                  <c:v>Non indica</c:v>
                </c:pt>
              </c:strCache>
            </c:strRef>
          </c:cat>
          <c:val>
            <c:numRef>
              <c:f>Foglio1!$B$2:$B$7</c:f>
              <c:numCache>
                <c:formatCode>General</c:formatCode>
                <c:ptCount val="6"/>
                <c:pt idx="0">
                  <c:v>13</c:v>
                </c:pt>
                <c:pt idx="1">
                  <c:v>19</c:v>
                </c:pt>
                <c:pt idx="2">
                  <c:v>26</c:v>
                </c:pt>
                <c:pt idx="3">
                  <c:v>21</c:v>
                </c:pt>
                <c:pt idx="4">
                  <c:v>19</c:v>
                </c:pt>
                <c:pt idx="5" formatCode="0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7"/>
        <c:axId val="158644736"/>
        <c:axId val="156997824"/>
      </c:barChart>
      <c:catAx>
        <c:axId val="158644736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it-IT"/>
          </a:p>
        </c:txPr>
        <c:crossAx val="156997824"/>
        <c:crosses val="autoZero"/>
        <c:auto val="1"/>
        <c:lblAlgn val="ctr"/>
        <c:lblOffset val="100"/>
        <c:noMultiLvlLbl val="0"/>
      </c:catAx>
      <c:valAx>
        <c:axId val="156997824"/>
        <c:scaling>
          <c:orientation val="minMax"/>
          <c:max val="100"/>
          <c:min val="0"/>
        </c:scaling>
        <c:delete val="1"/>
        <c:axPos val="t"/>
        <c:numFmt formatCode="General" sourceLinked="1"/>
        <c:majorTickMark val="out"/>
        <c:minorTickMark val="none"/>
        <c:tickLblPos val="none"/>
        <c:crossAx val="158644736"/>
        <c:crosses val="autoZero"/>
        <c:crossBetween val="between"/>
      </c:valAx>
      <c:spPr>
        <a:noFill/>
        <a:ln w="25375">
          <a:noFill/>
        </a:ln>
      </c:spPr>
    </c:plotArea>
    <c:plotVisOnly val="1"/>
    <c:dispBlanksAs val="gap"/>
    <c:showDLblsOverMax val="0"/>
  </c:chart>
  <c:spPr>
    <a:solidFill>
      <a:schemeClr val="bg1"/>
    </a:solidFill>
    <a:ln>
      <a:noFill/>
    </a:ln>
  </c:spPr>
  <c:txPr>
    <a:bodyPr/>
    <a:lstStyle/>
    <a:p>
      <a:pPr>
        <a:defRPr sz="1798"/>
      </a:pPr>
      <a:endParaRPr lang="it-IT"/>
    </a:p>
  </c:txPr>
  <c:externalData r:id="rId2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24"/>
    </mc:Choice>
    <mc:Fallback>
      <c:style val="24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20546508292792393"/>
          <c:y val="1.2948755300896701E-2"/>
          <c:w val="0.49644142446866757"/>
          <c:h val="0.9050269973901119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Colonna1</c:v>
                </c:pt>
              </c:strCache>
            </c:strRef>
          </c:tx>
          <c:spPr>
            <a:solidFill>
              <a:srgbClr val="E95E0F"/>
            </a:solidFill>
          </c:spPr>
          <c:invertIfNegative val="0"/>
          <c:dPt>
            <c:idx val="1"/>
            <c:invertIfNegative val="0"/>
            <c:bubble3D val="0"/>
            <c:spPr>
              <a:pattFill prst="dkUpDiag">
                <a:fgClr>
                  <a:schemeClr val="tx2"/>
                </a:fgClr>
                <a:bgClr>
                  <a:schemeClr val="bg1"/>
                </a:bgClr>
              </a:patt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32FF-4C55-9E5B-DF0C18820429}"/>
              </c:ext>
            </c:extLst>
          </c:dPt>
          <c:dPt>
            <c:idx val="2"/>
            <c:invertIfNegative val="0"/>
            <c:bubble3D val="0"/>
            <c:spPr>
              <a:pattFill prst="dkUpDiag">
                <a:fgClr>
                  <a:srgbClr val="E95E0F"/>
                </a:fgClr>
                <a:bgClr>
                  <a:srgbClr val="FFFFFF"/>
                </a:bgClr>
              </a:patt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32FF-4C55-9E5B-DF0C18820429}"/>
              </c:ext>
            </c:extLst>
          </c:dPt>
          <c:dPt>
            <c:idx val="3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4-32FF-4C55-9E5B-DF0C18820429}"/>
              </c:ext>
            </c:extLst>
          </c:dPt>
          <c:dPt>
            <c:idx val="6"/>
            <c:invertIfNegative val="0"/>
            <c:bubble3D val="0"/>
            <c:spPr>
              <a:solidFill>
                <a:srgbClr val="FFFFFF">
                  <a:lumMod val="65000"/>
                </a:srgb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6-32FF-4C55-9E5B-DF0C18820429}"/>
              </c:ext>
            </c:extLst>
          </c:dPt>
          <c:dPt>
            <c:idx val="9"/>
            <c:invertIfNegative val="0"/>
            <c:bubble3D val="0"/>
            <c:spPr>
              <a:solidFill>
                <a:srgbClr val="FFFFFF">
                  <a:lumMod val="50000"/>
                </a:srgb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8-32FF-4C55-9E5B-DF0C18820429}"/>
              </c:ext>
            </c:extLst>
          </c:dPt>
          <c:dLbls>
            <c:dLbl>
              <c:idx val="0"/>
              <c:spPr>
                <a:noFill/>
                <a:ln w="25568">
                  <a:noFill/>
                </a:ln>
              </c:spPr>
              <c:txPr>
                <a:bodyPr/>
                <a:lstStyle/>
                <a:p>
                  <a:pPr>
                    <a:defRPr sz="1400" b="1">
                      <a:latin typeface="Arial" panose="020B0604020202020204" pitchFamily="34" charset="0"/>
                      <a:cs typeface="Arial" panose="020B0604020202020204" pitchFamily="34" charset="0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spPr>
                <a:noFill/>
                <a:ln w="25568">
                  <a:noFill/>
                </a:ln>
              </c:spPr>
              <c:txPr>
                <a:bodyPr/>
                <a:lstStyle/>
                <a:p>
                  <a:pPr>
                    <a:defRPr sz="1400" b="1" i="0" u="none">
                      <a:latin typeface="Arial" panose="020B0604020202020204" pitchFamily="34" charset="0"/>
                      <a:cs typeface="Arial" panose="020B0604020202020204" pitchFamily="34" charset="0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spPr>
                <a:noFill/>
                <a:ln w="25568">
                  <a:noFill/>
                </a:ln>
              </c:spPr>
              <c:txPr>
                <a:bodyPr/>
                <a:lstStyle/>
                <a:p>
                  <a:pPr>
                    <a:defRPr sz="1400" b="1" i="1">
                      <a:latin typeface="Arial" panose="020B0604020202020204" pitchFamily="34" charset="0"/>
                      <a:cs typeface="Arial" panose="020B0604020202020204" pitchFamily="34" charset="0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spPr>
                <a:noFill/>
                <a:ln w="25568">
                  <a:noFill/>
                </a:ln>
              </c:spPr>
              <c:txPr>
                <a:bodyPr/>
                <a:lstStyle/>
                <a:p>
                  <a:pPr>
                    <a:defRPr sz="1400" b="1">
                      <a:latin typeface="Arial" panose="020B0604020202020204" pitchFamily="34" charset="0"/>
                      <a:cs typeface="Arial" panose="020B0604020202020204" pitchFamily="34" charset="0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spPr>
                <a:noFill/>
                <a:ln w="25568">
                  <a:noFill/>
                </a:ln>
              </c:spPr>
              <c:txPr>
                <a:bodyPr/>
                <a:lstStyle/>
                <a:p>
                  <a:pPr>
                    <a:defRPr sz="1400" b="1">
                      <a:latin typeface="Arial" panose="020B0604020202020204" pitchFamily="34" charset="0"/>
                      <a:cs typeface="Arial" panose="020B0604020202020204" pitchFamily="34" charset="0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spPr>
                <a:noFill/>
                <a:ln w="25568">
                  <a:noFill/>
                </a:ln>
              </c:spPr>
              <c:txPr>
                <a:bodyPr/>
                <a:lstStyle/>
                <a:p>
                  <a:pPr>
                    <a:defRPr sz="1400" b="1">
                      <a:latin typeface="Arial" panose="020B0604020202020204" pitchFamily="34" charset="0"/>
                      <a:cs typeface="Arial" panose="020B0604020202020204" pitchFamily="34" charset="0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25568">
                <a:noFill/>
              </a:ln>
            </c:spPr>
            <c:txPr>
              <a:bodyPr/>
              <a:lstStyle/>
              <a:p>
                <a:pPr>
                  <a:defRPr sz="1400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Foglio1!$A$2:$A$3</c:f>
              <c:strCache>
                <c:ptCount val="2"/>
                <c:pt idx="0">
                  <c:v>Sono al corrente dell'integrazione</c:v>
                </c:pt>
                <c:pt idx="1">
                  <c:v>Hanno notato differenze nel servizio</c:v>
                </c:pt>
              </c:strCache>
            </c:strRef>
          </c:cat>
          <c:val>
            <c:numRef>
              <c:f>Foglio1!$B$2:$B$3</c:f>
              <c:numCache>
                <c:formatCode>0</c:formatCode>
                <c:ptCount val="2"/>
                <c:pt idx="0">
                  <c:v>64</c:v>
                </c:pt>
                <c:pt idx="1">
                  <c:v>33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9-32FF-4C55-9E5B-DF0C1882042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4"/>
        <c:axId val="169011712"/>
        <c:axId val="156982016"/>
      </c:barChart>
      <c:catAx>
        <c:axId val="169011712"/>
        <c:scaling>
          <c:orientation val="maxMin"/>
        </c:scaling>
        <c:delete val="1"/>
        <c:axPos val="l"/>
        <c:numFmt formatCode="General" sourceLinked="1"/>
        <c:majorTickMark val="out"/>
        <c:minorTickMark val="none"/>
        <c:tickLblPos val="nextTo"/>
        <c:crossAx val="156982016"/>
        <c:crosses val="autoZero"/>
        <c:auto val="1"/>
        <c:lblAlgn val="ctr"/>
        <c:lblOffset val="100"/>
        <c:noMultiLvlLbl val="0"/>
      </c:catAx>
      <c:valAx>
        <c:axId val="156982016"/>
        <c:scaling>
          <c:orientation val="minMax"/>
          <c:max val="100"/>
          <c:min val="0"/>
        </c:scaling>
        <c:delete val="1"/>
        <c:axPos val="t"/>
        <c:numFmt formatCode="0" sourceLinked="1"/>
        <c:majorTickMark val="out"/>
        <c:minorTickMark val="none"/>
        <c:tickLblPos val="nextTo"/>
        <c:crossAx val="169011712"/>
        <c:crosses val="autoZero"/>
        <c:crossBetween val="between"/>
        <c:majorUnit val="10"/>
        <c:minorUnit val="5"/>
      </c:valAx>
      <c:spPr>
        <a:noFill/>
        <a:ln w="25568">
          <a:noFill/>
        </a:ln>
      </c:spPr>
    </c:plotArea>
    <c:plotVisOnly val="1"/>
    <c:dispBlanksAs val="gap"/>
    <c:showDLblsOverMax val="0"/>
  </c:chart>
  <c:txPr>
    <a:bodyPr/>
    <a:lstStyle/>
    <a:p>
      <a:pPr>
        <a:defRPr sz="1812"/>
      </a:pPr>
      <a:endParaRPr lang="it-IT"/>
    </a:p>
  </c:txPr>
  <c:externalData r:id="rId2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44800360892388452"/>
          <c:y val="0.10647783392420275"/>
          <c:w val="0.47463369422572177"/>
          <c:h val="0.8485206692913385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Colonna1</c:v>
                </c:pt>
              </c:strCache>
            </c:strRef>
          </c:tx>
          <c:spPr>
            <a:solidFill>
              <a:srgbClr val="E3600F"/>
            </a:solidFill>
          </c:spPr>
          <c:invertIfNegative val="0"/>
          <c:dLbls>
            <c:dLbl>
              <c:idx val="6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10"/>
              <c:layout>
                <c:manualLayout>
                  <c:x val="-4.1666666666666683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Foglio1!$A$2:$A$8</c:f>
              <c:strCache>
                <c:ptCount val="6"/>
                <c:pt idx="0">
                  <c:v>Decisamente migliorata</c:v>
                </c:pt>
                <c:pt idx="1">
                  <c:v>Migliorata</c:v>
                </c:pt>
                <c:pt idx="2">
                  <c:v>Rimasta uguale</c:v>
                </c:pt>
                <c:pt idx="3">
                  <c:v>Peggiorata</c:v>
                </c:pt>
                <c:pt idx="4">
                  <c:v>Decisamente peggiorata</c:v>
                </c:pt>
                <c:pt idx="5">
                  <c:v>Non sa valutare</c:v>
                </c:pt>
              </c:strCache>
            </c:strRef>
          </c:cat>
          <c:val>
            <c:numRef>
              <c:f>Foglio1!$B$2:$B$8</c:f>
              <c:numCache>
                <c:formatCode>0</c:formatCode>
                <c:ptCount val="7"/>
                <c:pt idx="0">
                  <c:v>3.7</c:v>
                </c:pt>
                <c:pt idx="1">
                  <c:v>50</c:v>
                </c:pt>
                <c:pt idx="2">
                  <c:v>16.7</c:v>
                </c:pt>
                <c:pt idx="3">
                  <c:v>14.8</c:v>
                </c:pt>
                <c:pt idx="4">
                  <c:v>9.3000000000000007</c:v>
                </c:pt>
                <c:pt idx="5">
                  <c:v>5</c:v>
                </c:pt>
                <c:pt idx="6" formatCode="General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7"/>
        <c:axId val="171642368"/>
        <c:axId val="118941952"/>
      </c:barChart>
      <c:catAx>
        <c:axId val="1716423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it-IT"/>
          </a:p>
        </c:txPr>
        <c:crossAx val="118941952"/>
        <c:crosses val="autoZero"/>
        <c:auto val="1"/>
        <c:lblAlgn val="ctr"/>
        <c:lblOffset val="100"/>
        <c:noMultiLvlLbl val="0"/>
      </c:catAx>
      <c:valAx>
        <c:axId val="118941952"/>
        <c:scaling>
          <c:orientation val="minMax"/>
          <c:max val="100"/>
          <c:min val="0"/>
        </c:scaling>
        <c:delete val="1"/>
        <c:axPos val="t"/>
        <c:numFmt formatCode="0" sourceLinked="1"/>
        <c:majorTickMark val="out"/>
        <c:minorTickMark val="none"/>
        <c:tickLblPos val="none"/>
        <c:crossAx val="171642368"/>
        <c:crosses val="autoZero"/>
        <c:crossBetween val="between"/>
      </c:valAx>
      <c:spPr>
        <a:noFill/>
        <a:ln w="25375">
          <a:noFill/>
        </a:ln>
      </c:spPr>
    </c:plotArea>
    <c:plotVisOnly val="1"/>
    <c:dispBlanksAs val="gap"/>
    <c:showDLblsOverMax val="0"/>
  </c:chart>
  <c:spPr>
    <a:solidFill>
      <a:schemeClr val="bg1"/>
    </a:solidFill>
    <a:ln>
      <a:noFill/>
    </a:ln>
  </c:spPr>
  <c:txPr>
    <a:bodyPr/>
    <a:lstStyle/>
    <a:p>
      <a:pPr>
        <a:defRPr sz="1798"/>
      </a:pPr>
      <a:endParaRPr lang="it-IT"/>
    </a:p>
  </c:txPr>
  <c:externalData r:id="rId2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24"/>
    </mc:Choice>
    <mc:Fallback>
      <c:style val="24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20546508292792393"/>
          <c:y val="1.2948755300896701E-2"/>
          <c:w val="0.49644142446866757"/>
          <c:h val="0.9050269973901119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Colonna1</c:v>
                </c:pt>
              </c:strCache>
            </c:strRef>
          </c:tx>
          <c:spPr>
            <a:solidFill>
              <a:srgbClr val="E95E0F"/>
            </a:solidFill>
          </c:spPr>
          <c:invertIfNegative val="0"/>
          <c:dPt>
            <c:idx val="1"/>
            <c:invertIfNegative val="0"/>
            <c:bubble3D val="0"/>
            <c:spPr>
              <a:pattFill prst="dkUpDiag">
                <a:fgClr>
                  <a:schemeClr val="tx2"/>
                </a:fgClr>
                <a:bgClr>
                  <a:schemeClr val="bg1"/>
                </a:bgClr>
              </a:patt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32FF-4C55-9E5B-DF0C18820429}"/>
              </c:ext>
            </c:extLst>
          </c:dPt>
          <c:dPt>
            <c:idx val="2"/>
            <c:invertIfNegative val="0"/>
            <c:bubble3D val="0"/>
            <c:spPr>
              <a:pattFill prst="dkUpDiag">
                <a:fgClr>
                  <a:srgbClr val="E95E0F"/>
                </a:fgClr>
                <a:bgClr>
                  <a:srgbClr val="FFFFFF"/>
                </a:bgClr>
              </a:patt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32FF-4C55-9E5B-DF0C18820429}"/>
              </c:ext>
            </c:extLst>
          </c:dPt>
          <c:dPt>
            <c:idx val="3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4-32FF-4C55-9E5B-DF0C18820429}"/>
              </c:ext>
            </c:extLst>
          </c:dPt>
          <c:dPt>
            <c:idx val="6"/>
            <c:invertIfNegative val="0"/>
            <c:bubble3D val="0"/>
            <c:spPr>
              <a:solidFill>
                <a:srgbClr val="FFFFFF">
                  <a:lumMod val="65000"/>
                </a:srgb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6-32FF-4C55-9E5B-DF0C18820429}"/>
              </c:ext>
            </c:extLst>
          </c:dPt>
          <c:dPt>
            <c:idx val="9"/>
            <c:invertIfNegative val="0"/>
            <c:bubble3D val="0"/>
            <c:spPr>
              <a:solidFill>
                <a:srgbClr val="FFFFFF">
                  <a:lumMod val="50000"/>
                </a:srgb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8-32FF-4C55-9E5B-DF0C18820429}"/>
              </c:ext>
            </c:extLst>
          </c:dPt>
          <c:dLbls>
            <c:dLbl>
              <c:idx val="0"/>
              <c:spPr>
                <a:noFill/>
                <a:ln w="25568">
                  <a:noFill/>
                </a:ln>
              </c:spPr>
              <c:txPr>
                <a:bodyPr/>
                <a:lstStyle/>
                <a:p>
                  <a:pPr>
                    <a:defRPr sz="1400" b="1">
                      <a:latin typeface="Arial" panose="020B0604020202020204" pitchFamily="34" charset="0"/>
                      <a:cs typeface="Arial" panose="020B0604020202020204" pitchFamily="34" charset="0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spPr>
                <a:noFill/>
                <a:ln w="25568">
                  <a:noFill/>
                </a:ln>
              </c:spPr>
              <c:txPr>
                <a:bodyPr/>
                <a:lstStyle/>
                <a:p>
                  <a:pPr>
                    <a:defRPr sz="1400" b="1" i="0" u="none">
                      <a:latin typeface="Arial" panose="020B0604020202020204" pitchFamily="34" charset="0"/>
                      <a:cs typeface="Arial" panose="020B0604020202020204" pitchFamily="34" charset="0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spPr>
                <a:noFill/>
                <a:ln w="25568">
                  <a:noFill/>
                </a:ln>
              </c:spPr>
              <c:txPr>
                <a:bodyPr/>
                <a:lstStyle/>
                <a:p>
                  <a:pPr>
                    <a:defRPr sz="1400" b="1" i="1">
                      <a:latin typeface="Arial" panose="020B0604020202020204" pitchFamily="34" charset="0"/>
                      <a:cs typeface="Arial" panose="020B0604020202020204" pitchFamily="34" charset="0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spPr>
                <a:noFill/>
                <a:ln w="25568">
                  <a:noFill/>
                </a:ln>
              </c:spPr>
              <c:txPr>
                <a:bodyPr/>
                <a:lstStyle/>
                <a:p>
                  <a:pPr>
                    <a:defRPr sz="1400" b="1">
                      <a:latin typeface="Arial" panose="020B0604020202020204" pitchFamily="34" charset="0"/>
                      <a:cs typeface="Arial" panose="020B0604020202020204" pitchFamily="34" charset="0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spPr>
                <a:noFill/>
                <a:ln w="25568">
                  <a:noFill/>
                </a:ln>
              </c:spPr>
              <c:txPr>
                <a:bodyPr/>
                <a:lstStyle/>
                <a:p>
                  <a:pPr>
                    <a:defRPr sz="1400" b="1">
                      <a:latin typeface="Arial" panose="020B0604020202020204" pitchFamily="34" charset="0"/>
                      <a:cs typeface="Arial" panose="020B0604020202020204" pitchFamily="34" charset="0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spPr>
                <a:noFill/>
                <a:ln w="25568">
                  <a:noFill/>
                </a:ln>
              </c:spPr>
              <c:txPr>
                <a:bodyPr/>
                <a:lstStyle/>
                <a:p>
                  <a:pPr>
                    <a:defRPr sz="1400" b="1">
                      <a:latin typeface="Arial" panose="020B0604020202020204" pitchFamily="34" charset="0"/>
                      <a:cs typeface="Arial" panose="020B0604020202020204" pitchFamily="34" charset="0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25568">
                <a:noFill/>
              </a:ln>
            </c:spPr>
            <c:txPr>
              <a:bodyPr/>
              <a:lstStyle/>
              <a:p>
                <a:pPr>
                  <a:defRPr sz="1400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Foglio1!$A$2:$A$3</c:f>
              <c:strCache>
                <c:ptCount val="2"/>
                <c:pt idx="0">
                  <c:v>Sono al corrente dell'integrazione</c:v>
                </c:pt>
                <c:pt idx="1">
                  <c:v>Hanno notato differenze nel servizio</c:v>
                </c:pt>
              </c:strCache>
            </c:strRef>
          </c:cat>
          <c:val>
            <c:numRef>
              <c:f>Foglio1!$B$2:$B$3</c:f>
              <c:numCache>
                <c:formatCode>0</c:formatCode>
                <c:ptCount val="2"/>
                <c:pt idx="0">
                  <c:v>64</c:v>
                </c:pt>
                <c:pt idx="1">
                  <c:v>33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9-32FF-4C55-9E5B-DF0C1882042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4"/>
        <c:axId val="171651584"/>
        <c:axId val="118943104"/>
      </c:barChart>
      <c:catAx>
        <c:axId val="171651584"/>
        <c:scaling>
          <c:orientation val="maxMin"/>
        </c:scaling>
        <c:delete val="1"/>
        <c:axPos val="l"/>
        <c:numFmt formatCode="General" sourceLinked="1"/>
        <c:majorTickMark val="out"/>
        <c:minorTickMark val="none"/>
        <c:tickLblPos val="nextTo"/>
        <c:crossAx val="118943104"/>
        <c:crosses val="autoZero"/>
        <c:auto val="1"/>
        <c:lblAlgn val="ctr"/>
        <c:lblOffset val="100"/>
        <c:noMultiLvlLbl val="0"/>
      </c:catAx>
      <c:valAx>
        <c:axId val="118943104"/>
        <c:scaling>
          <c:orientation val="minMax"/>
          <c:max val="100"/>
          <c:min val="0"/>
        </c:scaling>
        <c:delete val="1"/>
        <c:axPos val="t"/>
        <c:numFmt formatCode="0" sourceLinked="1"/>
        <c:majorTickMark val="out"/>
        <c:minorTickMark val="none"/>
        <c:tickLblPos val="nextTo"/>
        <c:crossAx val="171651584"/>
        <c:crosses val="autoZero"/>
        <c:crossBetween val="between"/>
        <c:majorUnit val="10"/>
        <c:minorUnit val="5"/>
      </c:valAx>
      <c:spPr>
        <a:noFill/>
        <a:ln w="25568">
          <a:noFill/>
        </a:ln>
      </c:spPr>
    </c:plotArea>
    <c:plotVisOnly val="1"/>
    <c:dispBlanksAs val="gap"/>
    <c:showDLblsOverMax val="0"/>
  </c:chart>
  <c:txPr>
    <a:bodyPr/>
    <a:lstStyle/>
    <a:p>
      <a:pPr>
        <a:defRPr sz="1812"/>
      </a:pPr>
      <a:endParaRPr lang="it-IT"/>
    </a:p>
  </c:txPr>
  <c:externalData r:id="rId2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44800360892388452"/>
          <c:y val="0.10647783392420275"/>
          <c:w val="0.47463369422572177"/>
          <c:h val="0.8485206692913385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Colonna1</c:v>
                </c:pt>
              </c:strCache>
            </c:strRef>
          </c:tx>
          <c:spPr>
            <a:solidFill>
              <a:srgbClr val="E3600F"/>
            </a:solidFill>
          </c:spPr>
          <c:invertIfNegative val="0"/>
          <c:dLbls>
            <c:dLbl>
              <c:idx val="6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10"/>
              <c:layout>
                <c:manualLayout>
                  <c:x val="-4.1666666666666683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Foglio1!$A$2:$A$8</c:f>
              <c:strCache>
                <c:ptCount val="6"/>
                <c:pt idx="0">
                  <c:v>Decisamente migliorato</c:v>
                </c:pt>
                <c:pt idx="1">
                  <c:v>Migliorato</c:v>
                </c:pt>
                <c:pt idx="2">
                  <c:v>Rimasto uguale</c:v>
                </c:pt>
                <c:pt idx="3">
                  <c:v>Peggiorato</c:v>
                </c:pt>
                <c:pt idx="4">
                  <c:v>Decisamente peggiorato</c:v>
                </c:pt>
                <c:pt idx="5">
                  <c:v>Non sa valutare </c:v>
                </c:pt>
              </c:strCache>
            </c:strRef>
          </c:cat>
          <c:val>
            <c:numRef>
              <c:f>Foglio1!$B$2:$B$8</c:f>
              <c:numCache>
                <c:formatCode>0</c:formatCode>
                <c:ptCount val="7"/>
                <c:pt idx="0">
                  <c:v>5.6</c:v>
                </c:pt>
                <c:pt idx="1">
                  <c:v>38.9</c:v>
                </c:pt>
                <c:pt idx="2">
                  <c:v>35.200000000000003</c:v>
                </c:pt>
                <c:pt idx="3">
                  <c:v>14.8</c:v>
                </c:pt>
                <c:pt idx="4">
                  <c:v>1.9</c:v>
                </c:pt>
                <c:pt idx="5">
                  <c:v>3</c:v>
                </c:pt>
                <c:pt idx="6" formatCode="General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7"/>
        <c:axId val="172070912"/>
        <c:axId val="118944832"/>
      </c:barChart>
      <c:catAx>
        <c:axId val="172070912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it-IT"/>
          </a:p>
        </c:txPr>
        <c:crossAx val="118944832"/>
        <c:crosses val="autoZero"/>
        <c:auto val="1"/>
        <c:lblAlgn val="ctr"/>
        <c:lblOffset val="100"/>
        <c:noMultiLvlLbl val="0"/>
      </c:catAx>
      <c:valAx>
        <c:axId val="118944832"/>
        <c:scaling>
          <c:orientation val="minMax"/>
          <c:max val="100"/>
          <c:min val="0"/>
        </c:scaling>
        <c:delete val="1"/>
        <c:axPos val="t"/>
        <c:numFmt formatCode="0" sourceLinked="1"/>
        <c:majorTickMark val="out"/>
        <c:minorTickMark val="none"/>
        <c:tickLblPos val="none"/>
        <c:crossAx val="172070912"/>
        <c:crosses val="autoZero"/>
        <c:crossBetween val="between"/>
      </c:valAx>
      <c:spPr>
        <a:noFill/>
        <a:ln w="25375">
          <a:noFill/>
        </a:ln>
      </c:spPr>
    </c:plotArea>
    <c:plotVisOnly val="1"/>
    <c:dispBlanksAs val="gap"/>
    <c:showDLblsOverMax val="0"/>
  </c:chart>
  <c:spPr>
    <a:solidFill>
      <a:schemeClr val="bg1"/>
    </a:solidFill>
    <a:ln>
      <a:noFill/>
    </a:ln>
  </c:spPr>
  <c:txPr>
    <a:bodyPr/>
    <a:lstStyle/>
    <a:p>
      <a:pPr>
        <a:defRPr sz="1798"/>
      </a:pPr>
      <a:endParaRPr lang="it-IT"/>
    </a:p>
  </c:txPr>
  <c:externalData r:id="rId2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24"/>
    </mc:Choice>
    <mc:Fallback>
      <c:style val="24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20546508292792393"/>
          <c:y val="1.2948755300896701E-2"/>
          <c:w val="0.49644142446866757"/>
          <c:h val="0.9050269973901119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Colonna1</c:v>
                </c:pt>
              </c:strCache>
            </c:strRef>
          </c:tx>
          <c:spPr>
            <a:solidFill>
              <a:srgbClr val="E95E0F"/>
            </a:solidFill>
          </c:spPr>
          <c:invertIfNegative val="0"/>
          <c:dPt>
            <c:idx val="1"/>
            <c:invertIfNegative val="0"/>
            <c:bubble3D val="0"/>
            <c:spPr>
              <a:pattFill prst="dkUpDiag">
                <a:fgClr>
                  <a:schemeClr val="tx2"/>
                </a:fgClr>
                <a:bgClr>
                  <a:schemeClr val="bg1"/>
                </a:bgClr>
              </a:patt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32FF-4C55-9E5B-DF0C18820429}"/>
              </c:ext>
            </c:extLst>
          </c:dPt>
          <c:dPt>
            <c:idx val="2"/>
            <c:invertIfNegative val="0"/>
            <c:bubble3D val="0"/>
            <c:spPr>
              <a:pattFill prst="dkUpDiag">
                <a:fgClr>
                  <a:srgbClr val="E95E0F"/>
                </a:fgClr>
                <a:bgClr>
                  <a:srgbClr val="FFFFFF"/>
                </a:bgClr>
              </a:patt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32FF-4C55-9E5B-DF0C18820429}"/>
              </c:ext>
            </c:extLst>
          </c:dPt>
          <c:dPt>
            <c:idx val="3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4-32FF-4C55-9E5B-DF0C18820429}"/>
              </c:ext>
            </c:extLst>
          </c:dPt>
          <c:dPt>
            <c:idx val="6"/>
            <c:invertIfNegative val="0"/>
            <c:bubble3D val="0"/>
            <c:spPr>
              <a:solidFill>
                <a:srgbClr val="FFFFFF">
                  <a:lumMod val="65000"/>
                </a:srgb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6-32FF-4C55-9E5B-DF0C18820429}"/>
              </c:ext>
            </c:extLst>
          </c:dPt>
          <c:dPt>
            <c:idx val="9"/>
            <c:invertIfNegative val="0"/>
            <c:bubble3D val="0"/>
            <c:spPr>
              <a:solidFill>
                <a:srgbClr val="FFFFFF">
                  <a:lumMod val="50000"/>
                </a:srgb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8-32FF-4C55-9E5B-DF0C18820429}"/>
              </c:ext>
            </c:extLst>
          </c:dPt>
          <c:dLbls>
            <c:dLbl>
              <c:idx val="0"/>
              <c:spPr>
                <a:noFill/>
                <a:ln w="25568">
                  <a:noFill/>
                </a:ln>
              </c:spPr>
              <c:txPr>
                <a:bodyPr/>
                <a:lstStyle/>
                <a:p>
                  <a:pPr>
                    <a:defRPr sz="1400" b="1">
                      <a:latin typeface="Arial" panose="020B0604020202020204" pitchFamily="34" charset="0"/>
                      <a:cs typeface="Arial" panose="020B0604020202020204" pitchFamily="34" charset="0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spPr>
                <a:noFill/>
                <a:ln w="25568">
                  <a:noFill/>
                </a:ln>
              </c:spPr>
              <c:txPr>
                <a:bodyPr/>
                <a:lstStyle/>
                <a:p>
                  <a:pPr>
                    <a:defRPr sz="1400" b="1" i="0" u="none">
                      <a:latin typeface="Arial" panose="020B0604020202020204" pitchFamily="34" charset="0"/>
                      <a:cs typeface="Arial" panose="020B0604020202020204" pitchFamily="34" charset="0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spPr>
                <a:noFill/>
                <a:ln w="25568">
                  <a:noFill/>
                </a:ln>
              </c:spPr>
              <c:txPr>
                <a:bodyPr/>
                <a:lstStyle/>
                <a:p>
                  <a:pPr>
                    <a:defRPr sz="1400" b="1" i="1">
                      <a:latin typeface="Arial" panose="020B0604020202020204" pitchFamily="34" charset="0"/>
                      <a:cs typeface="Arial" panose="020B0604020202020204" pitchFamily="34" charset="0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spPr>
                <a:noFill/>
                <a:ln w="25568">
                  <a:noFill/>
                </a:ln>
              </c:spPr>
              <c:txPr>
                <a:bodyPr/>
                <a:lstStyle/>
                <a:p>
                  <a:pPr>
                    <a:defRPr sz="1400" b="1">
                      <a:latin typeface="Arial" panose="020B0604020202020204" pitchFamily="34" charset="0"/>
                      <a:cs typeface="Arial" panose="020B0604020202020204" pitchFamily="34" charset="0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spPr>
                <a:noFill/>
                <a:ln w="25568">
                  <a:noFill/>
                </a:ln>
              </c:spPr>
              <c:txPr>
                <a:bodyPr/>
                <a:lstStyle/>
                <a:p>
                  <a:pPr>
                    <a:defRPr sz="1400" b="1">
                      <a:latin typeface="Arial" panose="020B0604020202020204" pitchFamily="34" charset="0"/>
                      <a:cs typeface="Arial" panose="020B0604020202020204" pitchFamily="34" charset="0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spPr>
                <a:noFill/>
                <a:ln w="25568">
                  <a:noFill/>
                </a:ln>
              </c:spPr>
              <c:txPr>
                <a:bodyPr/>
                <a:lstStyle/>
                <a:p>
                  <a:pPr>
                    <a:defRPr sz="1400" b="1">
                      <a:latin typeface="Arial" panose="020B0604020202020204" pitchFamily="34" charset="0"/>
                      <a:cs typeface="Arial" panose="020B0604020202020204" pitchFamily="34" charset="0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25568">
                <a:noFill/>
              </a:ln>
            </c:spPr>
            <c:txPr>
              <a:bodyPr/>
              <a:lstStyle/>
              <a:p>
                <a:pPr>
                  <a:defRPr sz="1400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Foglio1!$A$2:$A$3</c:f>
              <c:strCache>
                <c:ptCount val="2"/>
                <c:pt idx="0">
                  <c:v>Sono al corrente dell'integrazione</c:v>
                </c:pt>
                <c:pt idx="1">
                  <c:v>Hanno notato differenze nel servizio</c:v>
                </c:pt>
              </c:strCache>
            </c:strRef>
          </c:cat>
          <c:val>
            <c:numRef>
              <c:f>Foglio1!$B$2:$B$3</c:f>
              <c:numCache>
                <c:formatCode>0</c:formatCode>
                <c:ptCount val="2"/>
                <c:pt idx="0">
                  <c:v>64</c:v>
                </c:pt>
                <c:pt idx="1">
                  <c:v>33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9-32FF-4C55-9E5B-DF0C1882042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4"/>
        <c:axId val="172071936"/>
        <c:axId val="118947136"/>
      </c:barChart>
      <c:catAx>
        <c:axId val="172071936"/>
        <c:scaling>
          <c:orientation val="maxMin"/>
        </c:scaling>
        <c:delete val="1"/>
        <c:axPos val="l"/>
        <c:numFmt formatCode="General" sourceLinked="1"/>
        <c:majorTickMark val="out"/>
        <c:minorTickMark val="none"/>
        <c:tickLblPos val="nextTo"/>
        <c:crossAx val="118947136"/>
        <c:crosses val="autoZero"/>
        <c:auto val="1"/>
        <c:lblAlgn val="ctr"/>
        <c:lblOffset val="100"/>
        <c:noMultiLvlLbl val="0"/>
      </c:catAx>
      <c:valAx>
        <c:axId val="118947136"/>
        <c:scaling>
          <c:orientation val="minMax"/>
          <c:max val="100"/>
          <c:min val="0"/>
        </c:scaling>
        <c:delete val="1"/>
        <c:axPos val="t"/>
        <c:numFmt formatCode="0" sourceLinked="1"/>
        <c:majorTickMark val="out"/>
        <c:minorTickMark val="none"/>
        <c:tickLblPos val="nextTo"/>
        <c:crossAx val="172071936"/>
        <c:crosses val="autoZero"/>
        <c:crossBetween val="between"/>
        <c:majorUnit val="10"/>
        <c:minorUnit val="5"/>
      </c:valAx>
      <c:spPr>
        <a:noFill/>
        <a:ln w="25568">
          <a:noFill/>
        </a:ln>
      </c:spPr>
    </c:plotArea>
    <c:plotVisOnly val="1"/>
    <c:dispBlanksAs val="gap"/>
    <c:showDLblsOverMax val="0"/>
  </c:chart>
  <c:txPr>
    <a:bodyPr/>
    <a:lstStyle/>
    <a:p>
      <a:pPr>
        <a:defRPr sz="1812"/>
      </a:pPr>
      <a:endParaRPr lang="it-IT"/>
    </a:p>
  </c:txPr>
  <c:externalData r:id="rId2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24"/>
    </mc:Choice>
    <mc:Fallback>
      <c:style val="24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20546508292792393"/>
          <c:y val="1.2948755300896701E-2"/>
          <c:w val="0.49644142446866757"/>
          <c:h val="0.9050269973901119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Colonna1</c:v>
                </c:pt>
              </c:strCache>
            </c:strRef>
          </c:tx>
          <c:spPr>
            <a:solidFill>
              <a:srgbClr val="E95E0F"/>
            </a:solidFill>
          </c:spPr>
          <c:invertIfNegative val="0"/>
          <c:dPt>
            <c:idx val="1"/>
            <c:invertIfNegative val="0"/>
            <c:bubble3D val="0"/>
            <c:spPr>
              <a:pattFill prst="dkUpDiag">
                <a:fgClr>
                  <a:srgbClr val="E95E0F"/>
                </a:fgClr>
                <a:bgClr>
                  <a:srgbClr val="FFFFFF"/>
                </a:bgClr>
              </a:patt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32FF-4C55-9E5B-DF0C18820429}"/>
              </c:ext>
            </c:extLst>
          </c:dPt>
          <c:dPt>
            <c:idx val="2"/>
            <c:invertIfNegative val="0"/>
            <c:bubble3D val="0"/>
            <c:spPr>
              <a:pattFill prst="dkUpDiag">
                <a:fgClr>
                  <a:srgbClr val="E95E0F"/>
                </a:fgClr>
                <a:bgClr>
                  <a:srgbClr val="FFFFFF"/>
                </a:bgClr>
              </a:patt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32FF-4C55-9E5B-DF0C18820429}"/>
              </c:ext>
            </c:extLst>
          </c:dPt>
          <c:dPt>
            <c:idx val="3"/>
            <c:invertIfNegative val="0"/>
            <c:bubble3D val="0"/>
            <c:spPr>
              <a:pattFill prst="dkUpDiag">
                <a:fgClr>
                  <a:srgbClr val="E95E0F"/>
                </a:fgClr>
                <a:bgClr>
                  <a:schemeClr val="bg1"/>
                </a:bgClr>
              </a:patt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32FF-4C55-9E5B-DF0C18820429}"/>
              </c:ext>
            </c:extLst>
          </c:dPt>
          <c:dPt>
            <c:idx val="4"/>
            <c:invertIfNegative val="0"/>
            <c:bubble3D val="0"/>
            <c:spPr>
              <a:pattFill prst="dkUpDiag">
                <a:fgClr>
                  <a:srgbClr val="E95E0F"/>
                </a:fgClr>
                <a:bgClr>
                  <a:schemeClr val="bg1"/>
                </a:bgClr>
              </a:pattFill>
            </c:spPr>
          </c:dPt>
          <c:dPt>
            <c:idx val="5"/>
            <c:invertIfNegative val="0"/>
            <c:bubble3D val="0"/>
            <c:spPr>
              <a:pattFill prst="dkUpDiag">
                <a:fgClr>
                  <a:srgbClr val="E95E0F"/>
                </a:fgClr>
                <a:bgClr>
                  <a:schemeClr val="bg1"/>
                </a:bgClr>
              </a:pattFill>
            </c:spPr>
          </c:dPt>
          <c:dPt>
            <c:idx val="6"/>
            <c:invertIfNegative val="0"/>
            <c:bubble3D val="0"/>
            <c:spPr>
              <a:pattFill prst="dkUpDiag">
                <a:fgClr>
                  <a:schemeClr val="tx2"/>
                </a:fgClr>
                <a:bgClr>
                  <a:schemeClr val="bg1"/>
                </a:bgClr>
              </a:patt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6-32FF-4C55-9E5B-DF0C18820429}"/>
              </c:ext>
            </c:extLst>
          </c:dPt>
          <c:dPt>
            <c:idx val="7"/>
            <c:invertIfNegative val="0"/>
            <c:bubble3D val="0"/>
            <c:spPr>
              <a:pattFill prst="dkUpDiag">
                <a:fgClr>
                  <a:srgbClr val="E95E0F"/>
                </a:fgClr>
                <a:bgClr>
                  <a:schemeClr val="bg1"/>
                </a:bgClr>
              </a:pattFill>
            </c:spPr>
          </c:dPt>
          <c:dPt>
            <c:idx val="8"/>
            <c:invertIfNegative val="0"/>
            <c:bubble3D val="0"/>
            <c:spPr>
              <a:pattFill prst="dkUpDiag">
                <a:fgClr>
                  <a:srgbClr val="E95E0F"/>
                </a:fgClr>
                <a:bgClr>
                  <a:schemeClr val="bg1"/>
                </a:bgClr>
              </a:pattFill>
            </c:spPr>
          </c:dPt>
          <c:dPt>
            <c:idx val="9"/>
            <c:invertIfNegative val="0"/>
            <c:bubble3D val="0"/>
            <c:spPr>
              <a:pattFill prst="dkUpDiag">
                <a:fgClr>
                  <a:schemeClr val="tx2"/>
                </a:fgClr>
                <a:bgClr>
                  <a:schemeClr val="bg1"/>
                </a:bgClr>
              </a:patt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8-32FF-4C55-9E5B-DF0C18820429}"/>
              </c:ext>
            </c:extLst>
          </c:dPt>
          <c:dPt>
            <c:idx val="10"/>
            <c:invertIfNegative val="0"/>
            <c:bubble3D val="0"/>
            <c:spPr>
              <a:pattFill prst="dkUpDiag">
                <a:fgClr>
                  <a:srgbClr val="E95E0F"/>
                </a:fgClr>
                <a:bgClr>
                  <a:schemeClr val="bg1"/>
                </a:bgClr>
              </a:pattFill>
            </c:spPr>
          </c:dPt>
          <c:dPt>
            <c:idx val="11"/>
            <c:invertIfNegative val="0"/>
            <c:bubble3D val="0"/>
            <c:spPr>
              <a:pattFill prst="dkUpDiag">
                <a:fgClr>
                  <a:srgbClr val="E95E0F"/>
                </a:fgClr>
                <a:bgClr>
                  <a:schemeClr val="bg1"/>
                </a:bgClr>
              </a:pattFill>
            </c:spPr>
          </c:dPt>
          <c:dPt>
            <c:idx val="12"/>
            <c:invertIfNegative val="0"/>
            <c:bubble3D val="0"/>
            <c:spPr>
              <a:pattFill prst="dkUpDiag">
                <a:fgClr>
                  <a:srgbClr val="E95E0F"/>
                </a:fgClr>
                <a:bgClr>
                  <a:schemeClr val="bg1"/>
                </a:bgClr>
              </a:pattFill>
            </c:spPr>
          </c:dPt>
          <c:dPt>
            <c:idx val="13"/>
            <c:invertIfNegative val="0"/>
            <c:bubble3D val="0"/>
            <c:spPr>
              <a:pattFill prst="dkUpDiag">
                <a:fgClr>
                  <a:srgbClr val="E95E0F"/>
                </a:fgClr>
                <a:bgClr>
                  <a:schemeClr val="bg1"/>
                </a:bgClr>
              </a:pattFill>
            </c:spPr>
          </c:dPt>
          <c:dPt>
            <c:idx val="14"/>
            <c:invertIfNegative val="0"/>
            <c:bubble3D val="0"/>
            <c:spPr>
              <a:pattFill prst="dkUpDiag">
                <a:fgClr>
                  <a:srgbClr val="E95E0F"/>
                </a:fgClr>
                <a:bgClr>
                  <a:schemeClr val="bg1"/>
                </a:bgClr>
              </a:pattFill>
            </c:spPr>
          </c:dPt>
          <c:dPt>
            <c:idx val="15"/>
            <c:invertIfNegative val="0"/>
            <c:bubble3D val="0"/>
            <c:spPr>
              <a:pattFill prst="dkUpDiag">
                <a:fgClr>
                  <a:srgbClr val="E95E0F"/>
                </a:fgClr>
                <a:bgClr>
                  <a:schemeClr val="bg1"/>
                </a:bgClr>
              </a:pattFill>
            </c:spPr>
          </c:dPt>
          <c:dLbls>
            <c:dLbl>
              <c:idx val="0"/>
              <c:spPr>
                <a:noFill/>
                <a:ln w="25568">
                  <a:noFill/>
                </a:ln>
              </c:spPr>
              <c:txPr>
                <a:bodyPr/>
                <a:lstStyle/>
                <a:p>
                  <a:pPr>
                    <a:defRPr sz="1100" b="1" i="0">
                      <a:latin typeface="Arial" panose="020B0604020202020204" pitchFamily="34" charset="0"/>
                      <a:cs typeface="Arial" panose="020B0604020202020204" pitchFamily="34" charset="0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spPr>
                <a:noFill/>
                <a:ln w="25568">
                  <a:noFill/>
                </a:ln>
              </c:spPr>
              <c:txPr>
                <a:bodyPr/>
                <a:lstStyle/>
                <a:p>
                  <a:pPr>
                    <a:defRPr sz="1100" b="1" i="0">
                      <a:latin typeface="Arial" panose="020B0604020202020204" pitchFamily="34" charset="0"/>
                      <a:cs typeface="Arial" panose="020B0604020202020204" pitchFamily="34" charset="0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7"/>
              <c:spPr>
                <a:noFill/>
                <a:ln w="25568">
                  <a:noFill/>
                </a:ln>
              </c:spPr>
              <c:txPr>
                <a:bodyPr/>
                <a:lstStyle/>
                <a:p>
                  <a:pPr>
                    <a:defRPr sz="1100" b="1" i="0">
                      <a:latin typeface="Arial" panose="020B0604020202020204" pitchFamily="34" charset="0"/>
                      <a:cs typeface="Arial" panose="020B0604020202020204" pitchFamily="34" charset="0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25568">
                <a:noFill/>
              </a:ln>
            </c:spPr>
            <c:txPr>
              <a:bodyPr/>
              <a:lstStyle/>
              <a:p>
                <a:pPr>
                  <a:defRPr sz="1100" b="0" i="1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Foglio1!$A$2:$A$19</c:f>
              <c:strCache>
                <c:ptCount val="18"/>
                <c:pt idx="0">
                  <c:v>ALMENO UNA CITAZIONE</c:v>
                </c:pt>
                <c:pt idx="1">
                  <c:v>Eliminare la coda all'ufficio prima informazione/ sportello diretto con indicazione del tempo di attesa</c:v>
                </c:pt>
                <c:pt idx="2">
                  <c:v>Aumentare gli sportelli/ velocizzare i tempi</c:v>
                </c:pt>
                <c:pt idx="3">
                  <c:v>Maggiore professionalita' / piu' intelligenza nella soluzione dei problemi</c:v>
                </c:pt>
                <c:pt idx="4">
                  <c:v>Migliore organizzazione del lavoro/ mantenere competenze separate</c:v>
                </c:pt>
                <c:pt idx="5">
                  <c:v>Aumentare il personale</c:v>
                </c:pt>
                <c:pt idx="6">
                  <c:v>Ascoltare le persone/ i loro problemi/ essere piu' orientati verso il cittadino</c:v>
                </c:pt>
                <c:pt idx="7">
                  <c:v>Mantenere gli stessi impiegati agli sportelli/ evitare la troppa rotazione</c:v>
                </c:pt>
                <c:pt idx="8">
                  <c:v>Ritornare negli uffici a destinazione territorio</c:v>
                </c:pt>
                <c:pt idx="9">
                  <c:v>Migliorare i costi delle convenzioni</c:v>
                </c:pt>
                <c:pt idx="10">
                  <c:v>Totem/ totem per professionisti</c:v>
                </c:pt>
                <c:pt idx="11">
                  <c:v>Aggiornamento del personale</c:v>
                </c:pt>
                <c:pt idx="12">
                  <c:v>Prendere appuntamenti</c:v>
                </c:pt>
                <c:pt idx="13">
                  <c:v>Avere ambienti separati</c:v>
                </c:pt>
                <c:pt idx="14">
                  <c:v>Distinguere tra professionista e semplice cittadino</c:v>
                </c:pt>
                <c:pt idx="15">
                  <c:v>Altro</c:v>
                </c:pt>
                <c:pt idx="16">
                  <c:v>Niente</c:v>
                </c:pt>
                <c:pt idx="17">
                  <c:v>Non sa/ non indica</c:v>
                </c:pt>
              </c:strCache>
            </c:strRef>
          </c:cat>
          <c:val>
            <c:numRef>
              <c:f>Foglio1!$B$2:$B$19</c:f>
              <c:numCache>
                <c:formatCode>0</c:formatCode>
                <c:ptCount val="18"/>
                <c:pt idx="0" formatCode="General">
                  <c:v>43</c:v>
                </c:pt>
                <c:pt idx="1">
                  <c:v>9.1</c:v>
                </c:pt>
                <c:pt idx="2">
                  <c:v>8.5</c:v>
                </c:pt>
                <c:pt idx="3">
                  <c:v>7.3</c:v>
                </c:pt>
                <c:pt idx="4">
                  <c:v>3</c:v>
                </c:pt>
                <c:pt idx="5">
                  <c:v>2.4</c:v>
                </c:pt>
                <c:pt idx="6">
                  <c:v>2.4</c:v>
                </c:pt>
                <c:pt idx="7">
                  <c:v>1.8</c:v>
                </c:pt>
                <c:pt idx="8">
                  <c:v>1.2</c:v>
                </c:pt>
                <c:pt idx="9">
                  <c:v>1.2</c:v>
                </c:pt>
                <c:pt idx="10">
                  <c:v>1.2</c:v>
                </c:pt>
                <c:pt idx="11">
                  <c:v>0.6</c:v>
                </c:pt>
                <c:pt idx="12">
                  <c:v>0.6</c:v>
                </c:pt>
                <c:pt idx="13">
                  <c:v>0.6</c:v>
                </c:pt>
                <c:pt idx="14">
                  <c:v>0.6</c:v>
                </c:pt>
                <c:pt idx="15">
                  <c:v>5</c:v>
                </c:pt>
                <c:pt idx="16">
                  <c:v>39.4</c:v>
                </c:pt>
                <c:pt idx="17">
                  <c:v>17.600000000000001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9-32FF-4C55-9E5B-DF0C1882042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4"/>
        <c:axId val="172328448"/>
        <c:axId val="171878080"/>
      </c:barChart>
      <c:catAx>
        <c:axId val="172328448"/>
        <c:scaling>
          <c:orientation val="maxMin"/>
        </c:scaling>
        <c:delete val="1"/>
        <c:axPos val="l"/>
        <c:numFmt formatCode="General" sourceLinked="1"/>
        <c:majorTickMark val="out"/>
        <c:minorTickMark val="none"/>
        <c:tickLblPos val="nextTo"/>
        <c:crossAx val="171878080"/>
        <c:crosses val="autoZero"/>
        <c:auto val="1"/>
        <c:lblAlgn val="ctr"/>
        <c:lblOffset val="100"/>
        <c:noMultiLvlLbl val="0"/>
      </c:catAx>
      <c:valAx>
        <c:axId val="171878080"/>
        <c:scaling>
          <c:orientation val="minMax"/>
          <c:max val="100"/>
          <c:min val="0"/>
        </c:scaling>
        <c:delete val="1"/>
        <c:axPos val="t"/>
        <c:numFmt formatCode="General" sourceLinked="1"/>
        <c:majorTickMark val="out"/>
        <c:minorTickMark val="none"/>
        <c:tickLblPos val="nextTo"/>
        <c:crossAx val="172328448"/>
        <c:crosses val="autoZero"/>
        <c:crossBetween val="between"/>
        <c:majorUnit val="10"/>
        <c:minorUnit val="5"/>
      </c:valAx>
      <c:spPr>
        <a:noFill/>
        <a:ln w="25568">
          <a:noFill/>
        </a:ln>
      </c:spPr>
    </c:plotArea>
    <c:plotVisOnly val="1"/>
    <c:dispBlanksAs val="gap"/>
    <c:showDLblsOverMax val="0"/>
  </c:chart>
  <c:txPr>
    <a:bodyPr/>
    <a:lstStyle/>
    <a:p>
      <a:pPr>
        <a:defRPr sz="1812"/>
      </a:pPr>
      <a:endParaRPr lang="it-IT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Vendite</c:v>
                </c:pt>
              </c:strCache>
            </c:strRef>
          </c:tx>
          <c:spPr>
            <a:solidFill>
              <a:srgbClr val="B3CCEB"/>
            </a:solidFill>
          </c:spPr>
          <c:explosion val="25"/>
          <c:dPt>
            <c:idx val="0"/>
            <c:bubble3D val="0"/>
            <c:explosion val="0"/>
            <c:spPr>
              <a:solidFill>
                <a:schemeClr val="accent1">
                  <a:lumMod val="20000"/>
                  <a:lumOff val="80000"/>
                </a:schemeClr>
              </a:solidFill>
            </c:spPr>
          </c:dPt>
          <c:dPt>
            <c:idx val="1"/>
            <c:bubble3D val="0"/>
            <c:explosion val="7"/>
            <c:spPr>
              <a:solidFill>
                <a:srgbClr val="FFCCFF"/>
              </a:solidFill>
            </c:spPr>
          </c:dPt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Foglio1!$A$2:$A$3</c:f>
              <c:strCache>
                <c:ptCount val="2"/>
                <c:pt idx="0">
                  <c:v>% uomo</c:v>
                </c:pt>
                <c:pt idx="1">
                  <c:v>% donna</c:v>
                </c:pt>
              </c:strCache>
            </c:strRef>
          </c:cat>
          <c:val>
            <c:numRef>
              <c:f>Foglio1!$B$2:$B$3</c:f>
              <c:numCache>
                <c:formatCode>General</c:formatCode>
                <c:ptCount val="2"/>
                <c:pt idx="0">
                  <c:v>50</c:v>
                </c:pt>
                <c:pt idx="1">
                  <c:v>50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11600031294593682"/>
          <c:y val="0.80359673613459137"/>
          <c:w val="0.48018818672632818"/>
          <c:h val="0.13010353279242734"/>
        </c:manualLayout>
      </c:layout>
      <c:overlay val="0"/>
      <c:txPr>
        <a:bodyPr/>
        <a:lstStyle/>
        <a:p>
          <a:pPr>
            <a:defRPr sz="10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defRPr>
          </a:pPr>
          <a:endParaRPr lang="it-IT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it-IT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44800360892388452"/>
          <c:y val="0.10647783392420275"/>
          <c:w val="0.47463369422572177"/>
          <c:h val="0.8485206692913385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Colonna1</c:v>
                </c:pt>
              </c:strCache>
            </c:strRef>
          </c:tx>
          <c:spPr>
            <a:solidFill>
              <a:srgbClr val="E3600F"/>
            </a:solidFill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300" b="1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Foglio1!$A$2:$A$7</c:f>
              <c:strCache>
                <c:ptCount val="4"/>
                <c:pt idx="0">
                  <c:v>Laurea</c:v>
                </c:pt>
                <c:pt idx="1">
                  <c:v>Scuola Media Superiore</c:v>
                </c:pt>
                <c:pt idx="2">
                  <c:v>Scuola Media Inferiore</c:v>
                </c:pt>
                <c:pt idx="3">
                  <c:v>Licenza elementare</c:v>
                </c:pt>
              </c:strCache>
            </c:strRef>
          </c:cat>
          <c:val>
            <c:numRef>
              <c:f>Foglio1!$B$2:$B$7</c:f>
              <c:numCache>
                <c:formatCode>General</c:formatCode>
                <c:ptCount val="6"/>
                <c:pt idx="0">
                  <c:v>27</c:v>
                </c:pt>
                <c:pt idx="1">
                  <c:v>54</c:v>
                </c:pt>
                <c:pt idx="2">
                  <c:v>17</c:v>
                </c:pt>
                <c:pt idx="3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7"/>
        <c:axId val="156536320"/>
        <c:axId val="156574848"/>
      </c:barChart>
      <c:catAx>
        <c:axId val="156536320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it-IT"/>
          </a:p>
        </c:txPr>
        <c:crossAx val="156574848"/>
        <c:crosses val="autoZero"/>
        <c:auto val="1"/>
        <c:lblAlgn val="ctr"/>
        <c:lblOffset val="100"/>
        <c:noMultiLvlLbl val="0"/>
      </c:catAx>
      <c:valAx>
        <c:axId val="156574848"/>
        <c:scaling>
          <c:orientation val="minMax"/>
          <c:max val="100"/>
          <c:min val="0"/>
        </c:scaling>
        <c:delete val="1"/>
        <c:axPos val="t"/>
        <c:numFmt formatCode="General" sourceLinked="1"/>
        <c:majorTickMark val="out"/>
        <c:minorTickMark val="none"/>
        <c:tickLblPos val="none"/>
        <c:crossAx val="156536320"/>
        <c:crosses val="autoZero"/>
        <c:crossBetween val="between"/>
      </c:valAx>
      <c:spPr>
        <a:noFill/>
        <a:ln w="25375">
          <a:noFill/>
        </a:ln>
      </c:spPr>
    </c:plotArea>
    <c:plotVisOnly val="1"/>
    <c:dispBlanksAs val="gap"/>
    <c:showDLblsOverMax val="0"/>
  </c:chart>
  <c:spPr>
    <a:solidFill>
      <a:schemeClr val="bg1"/>
    </a:solidFill>
    <a:ln>
      <a:noFill/>
    </a:ln>
  </c:spPr>
  <c:txPr>
    <a:bodyPr/>
    <a:lstStyle/>
    <a:p>
      <a:pPr>
        <a:defRPr sz="1798"/>
      </a:pPr>
      <a:endParaRPr lang="it-IT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Vendite</c:v>
                </c:pt>
              </c:strCache>
            </c:strRef>
          </c:tx>
          <c:spPr>
            <a:solidFill>
              <a:srgbClr val="B3CCEB"/>
            </a:solidFill>
          </c:spPr>
          <c:explosion val="25"/>
          <c:dPt>
            <c:idx val="0"/>
            <c:bubble3D val="0"/>
            <c:explosion val="0"/>
            <c:spPr>
              <a:solidFill>
                <a:srgbClr val="FFCC66"/>
              </a:solidFill>
            </c:spPr>
          </c:dPt>
          <c:dPt>
            <c:idx val="1"/>
            <c:bubble3D val="0"/>
            <c:explosion val="7"/>
          </c:dPt>
          <c:dLbls>
            <c:dLbl>
              <c:idx val="0"/>
              <c:numFmt formatCode="#,##0" sourceLinked="0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b="1">
                      <a:solidFill>
                        <a:schemeClr val="tx1"/>
                      </a:solidFill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numFmt formatCode="#,##0" sourceLinked="0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b="1">
                      <a:solidFill>
                        <a:schemeClr val="tx1"/>
                      </a:solidFill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tx1"/>
                    </a:solidFill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Foglio1!$A$2:$A$3</c:f>
              <c:strCache>
                <c:ptCount val="2"/>
                <c:pt idx="0">
                  <c:v>% professionisti</c:v>
                </c:pt>
                <c:pt idx="1">
                  <c:v>% cittadini privati</c:v>
                </c:pt>
              </c:strCache>
            </c:strRef>
          </c:cat>
          <c:val>
            <c:numRef>
              <c:f>Foglio1!$B$2:$B$3</c:f>
              <c:numCache>
                <c:formatCode>General</c:formatCode>
                <c:ptCount val="2"/>
                <c:pt idx="0">
                  <c:v>46.7</c:v>
                </c:pt>
                <c:pt idx="1">
                  <c:v>53.3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53229593175853029"/>
          <c:y val="0.41445310308501648"/>
          <c:w val="0.44462713254593178"/>
          <c:h val="0.27973430375837866"/>
        </c:manualLayout>
      </c:layout>
      <c:overlay val="0"/>
      <c:txPr>
        <a:bodyPr/>
        <a:lstStyle/>
        <a:p>
          <a:pPr>
            <a:defRPr>
              <a:solidFill>
                <a:schemeClr val="tx1"/>
              </a:solidFill>
            </a:defRPr>
          </a:pPr>
          <a:endParaRPr lang="it-IT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it-IT"/>
    </a:p>
  </c:txPr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44800360892388452"/>
          <c:y val="0.10647783392420275"/>
          <c:w val="0.47463369422572177"/>
          <c:h val="0.84852066929133851"/>
        </c:manualLayout>
      </c:layout>
      <c:barChart>
        <c:barDir val="bar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27"/>
        <c:axId val="158673408"/>
        <c:axId val="159580160"/>
      </c:barChart>
      <c:catAx>
        <c:axId val="158673408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it-IT"/>
          </a:p>
        </c:txPr>
        <c:crossAx val="159580160"/>
        <c:crosses val="autoZero"/>
        <c:auto val="1"/>
        <c:lblAlgn val="ctr"/>
        <c:lblOffset val="100"/>
        <c:noMultiLvlLbl val="0"/>
      </c:catAx>
      <c:valAx>
        <c:axId val="159580160"/>
        <c:scaling>
          <c:orientation val="minMax"/>
          <c:max val="100"/>
          <c:min val="0"/>
        </c:scaling>
        <c:delete val="1"/>
        <c:axPos val="t"/>
        <c:numFmt formatCode="0.0" sourceLinked="1"/>
        <c:majorTickMark val="out"/>
        <c:minorTickMark val="none"/>
        <c:tickLblPos val="none"/>
        <c:crossAx val="158673408"/>
        <c:crosses val="autoZero"/>
        <c:crossBetween val="between"/>
      </c:valAx>
      <c:spPr>
        <a:noFill/>
        <a:ln w="25375">
          <a:noFill/>
        </a:ln>
      </c:spPr>
    </c:plotArea>
    <c:plotVisOnly val="1"/>
    <c:dispBlanksAs val="gap"/>
    <c:showDLblsOverMax val="0"/>
  </c:chart>
  <c:spPr>
    <a:solidFill>
      <a:schemeClr val="bg1"/>
    </a:solidFill>
    <a:ln>
      <a:noFill/>
    </a:ln>
  </c:spPr>
  <c:txPr>
    <a:bodyPr/>
    <a:lstStyle/>
    <a:p>
      <a:pPr>
        <a:defRPr sz="1798"/>
      </a:pPr>
      <a:endParaRPr lang="it-IT"/>
    </a:p>
  </c:txPr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Vendite</c:v>
                </c:pt>
              </c:strCache>
            </c:strRef>
          </c:tx>
          <c:spPr>
            <a:solidFill>
              <a:srgbClr val="B3CCEB"/>
            </a:solidFill>
          </c:spPr>
          <c:explosion val="25"/>
          <c:dPt>
            <c:idx val="0"/>
            <c:bubble3D val="0"/>
            <c:explosion val="0"/>
            <c:spPr>
              <a:solidFill>
                <a:srgbClr val="FFCC66"/>
              </a:solidFill>
            </c:spPr>
          </c:dPt>
          <c:dPt>
            <c:idx val="1"/>
            <c:bubble3D val="0"/>
            <c:explosion val="7"/>
          </c:dPt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solidFill>
                      <a:srgbClr val="0F407B"/>
                    </a:solidFill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Foglio1!$A$2:$A$3</c:f>
              <c:strCache>
                <c:ptCount val="2"/>
                <c:pt idx="0">
                  <c:v>% solo informazioni</c:v>
                </c:pt>
                <c:pt idx="1">
                  <c:v>% anche servizi allo sportello</c:v>
                </c:pt>
              </c:strCache>
            </c:strRef>
          </c:cat>
          <c:val>
            <c:numRef>
              <c:f>Foglio1!$B$2:$B$3</c:f>
              <c:numCache>
                <c:formatCode>General</c:formatCode>
                <c:ptCount val="2"/>
                <c:pt idx="0">
                  <c:v>27</c:v>
                </c:pt>
                <c:pt idx="1">
                  <c:v>73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11600031294593682"/>
          <c:y val="0.80359673613459137"/>
          <c:w val="0.48018818672632818"/>
          <c:h val="0.13010353279242734"/>
        </c:manualLayout>
      </c:layout>
      <c:overlay val="0"/>
      <c:txPr>
        <a:bodyPr/>
        <a:lstStyle/>
        <a:p>
          <a:pPr>
            <a:defRPr sz="8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defRPr>
          </a:pPr>
          <a:endParaRPr lang="it-IT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it-IT"/>
    </a:p>
  </c:txPr>
  <c:externalData r:id="rId2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44800360892388452"/>
          <c:y val="0.10647783392420275"/>
          <c:w val="0.47463369422572177"/>
          <c:h val="0.8485206692913385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Colonna1</c:v>
                </c:pt>
              </c:strCache>
            </c:strRef>
          </c:tx>
          <c:spPr>
            <a:solidFill>
              <a:srgbClr val="E3600F"/>
            </a:solidFill>
          </c:spPr>
          <c:invertIfNegative val="0"/>
          <c:dLbls>
            <c:dLbl>
              <c:idx val="6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10"/>
              <c:layout>
                <c:manualLayout>
                  <c:x val="-4.1666666666666683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Foglio1!$A$2:$A$8</c:f>
              <c:strCache>
                <c:ptCount val="6"/>
                <c:pt idx="0">
                  <c:v>6 Totalmente soddisfatto</c:v>
                </c:pt>
                <c:pt idx="1">
                  <c:v>5</c:v>
                </c:pt>
                <c:pt idx="2">
                  <c:v>4</c:v>
                </c:pt>
                <c:pt idx="3">
                  <c:v>3</c:v>
                </c:pt>
                <c:pt idx="4">
                  <c:v>2</c:v>
                </c:pt>
                <c:pt idx="5">
                  <c:v>1 Per niente soddisfatto</c:v>
                </c:pt>
              </c:strCache>
            </c:strRef>
          </c:cat>
          <c:val>
            <c:numRef>
              <c:f>Foglio1!$B$2:$B$8</c:f>
              <c:numCache>
                <c:formatCode>General</c:formatCode>
                <c:ptCount val="7"/>
                <c:pt idx="0">
                  <c:v>73.900000000000006</c:v>
                </c:pt>
                <c:pt idx="1">
                  <c:v>12.1</c:v>
                </c:pt>
                <c:pt idx="2">
                  <c:v>5.5</c:v>
                </c:pt>
                <c:pt idx="3">
                  <c:v>4.8</c:v>
                </c:pt>
                <c:pt idx="4">
                  <c:v>2.4</c:v>
                </c:pt>
                <c:pt idx="5">
                  <c:v>1.2</c:v>
                </c:pt>
                <c:pt idx="6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7"/>
        <c:axId val="158674432"/>
        <c:axId val="159583040"/>
      </c:barChart>
      <c:catAx>
        <c:axId val="158674432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it-IT"/>
          </a:p>
        </c:txPr>
        <c:crossAx val="159583040"/>
        <c:crosses val="autoZero"/>
        <c:auto val="1"/>
        <c:lblAlgn val="ctr"/>
        <c:lblOffset val="100"/>
        <c:noMultiLvlLbl val="0"/>
      </c:catAx>
      <c:valAx>
        <c:axId val="159583040"/>
        <c:scaling>
          <c:orientation val="minMax"/>
          <c:max val="100"/>
          <c:min val="0"/>
        </c:scaling>
        <c:delete val="1"/>
        <c:axPos val="t"/>
        <c:numFmt formatCode="General" sourceLinked="1"/>
        <c:majorTickMark val="out"/>
        <c:minorTickMark val="none"/>
        <c:tickLblPos val="none"/>
        <c:crossAx val="158674432"/>
        <c:crosses val="autoZero"/>
        <c:crossBetween val="between"/>
      </c:valAx>
      <c:spPr>
        <a:noFill/>
        <a:ln w="25375">
          <a:noFill/>
        </a:ln>
      </c:spPr>
    </c:plotArea>
    <c:plotVisOnly val="1"/>
    <c:dispBlanksAs val="gap"/>
    <c:showDLblsOverMax val="0"/>
  </c:chart>
  <c:spPr>
    <a:solidFill>
      <a:schemeClr val="bg1"/>
    </a:solidFill>
    <a:ln>
      <a:noFill/>
    </a:ln>
  </c:spPr>
  <c:txPr>
    <a:bodyPr/>
    <a:lstStyle/>
    <a:p>
      <a:pPr>
        <a:defRPr sz="1798"/>
      </a:pPr>
      <a:endParaRPr lang="it-IT"/>
    </a:p>
  </c:txPr>
  <c:externalData r:id="rId2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4.8868005276409041E-2"/>
          <c:y val="0.12212150911037396"/>
          <c:w val="0.79234486465510112"/>
          <c:h val="0.81285863883822251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6</c:v>
                </c:pt>
              </c:strCache>
            </c:strRef>
          </c:tx>
          <c:spPr>
            <a:solidFill>
              <a:srgbClr val="003300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006600"/>
              </a:solidFill>
            </c:spPr>
          </c:dPt>
          <c:dPt>
            <c:idx val="1"/>
            <c:invertIfNegative val="0"/>
            <c:bubble3D val="0"/>
            <c:spPr>
              <a:solidFill>
                <a:srgbClr val="006600"/>
              </a:solidFill>
            </c:spPr>
          </c:dPt>
          <c:dPt>
            <c:idx val="2"/>
            <c:invertIfNegative val="0"/>
            <c:bubble3D val="0"/>
            <c:spPr>
              <a:solidFill>
                <a:srgbClr val="006600"/>
              </a:solidFill>
            </c:spPr>
          </c:dPt>
          <c:dPt>
            <c:idx val="3"/>
            <c:invertIfNegative val="0"/>
            <c:bubble3D val="0"/>
            <c:spPr>
              <a:solidFill>
                <a:srgbClr val="006600"/>
              </a:solidFill>
            </c:spPr>
          </c:dPt>
          <c:dPt>
            <c:idx val="4"/>
            <c:invertIfNegative val="0"/>
            <c:bubble3D val="0"/>
            <c:spPr>
              <a:solidFill>
                <a:srgbClr val="006600"/>
              </a:solidFill>
            </c:spPr>
          </c:dPt>
          <c:dPt>
            <c:idx val="5"/>
            <c:invertIfNegative val="0"/>
            <c:bubble3D val="0"/>
            <c:spPr>
              <a:solidFill>
                <a:srgbClr val="006600"/>
              </a:solidFill>
            </c:spPr>
          </c:dPt>
          <c:dPt>
            <c:idx val="6"/>
            <c:invertIfNegative val="0"/>
            <c:bubble3D val="0"/>
            <c:spPr>
              <a:solidFill>
                <a:srgbClr val="006600"/>
              </a:solidFill>
            </c:spPr>
          </c:dPt>
          <c:dPt>
            <c:idx val="7"/>
            <c:invertIfNegative val="0"/>
            <c:bubble3D val="0"/>
            <c:spPr>
              <a:solidFill>
                <a:srgbClr val="006600"/>
              </a:solidFill>
            </c:spPr>
          </c:dPt>
          <c:dPt>
            <c:idx val="8"/>
            <c:invertIfNegative val="0"/>
            <c:bubble3D val="0"/>
            <c:spPr>
              <a:solidFill>
                <a:srgbClr val="006600"/>
              </a:solidFill>
            </c:spPr>
          </c:dPt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 b="1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Foglio1!$A$2:$A$10</c:f>
              <c:strCache>
                <c:ptCount val="9"/>
                <c:pt idx="0">
                  <c:v>ASSISTENZA RICEVUTA DAL PERSONALE PER LA SOLUZIONE DEI PROBLEMI</c:v>
                </c:pt>
                <c:pt idx="1">
                  <c:v>PROFESSIONALITA' E COMPETENZA DEL PERSONAL</c:v>
                </c:pt>
                <c:pt idx="2">
                  <c:v>CORTESIA E DISPONIBILITA' DEL PERSONALE</c:v>
                </c:pt>
                <c:pt idx="3">
                  <c:v>TEMPO DI ATTESA PER ESSERE SERVITO ALLO SORTELLO</c:v>
                </c:pt>
                <c:pt idx="4">
                  <c:v>TEMPO DI ATTESA PER PARLARE CON L'OPERATOREALLA PRIMA INFORMAZIONE</c:v>
                </c:pt>
                <c:pt idx="5">
                  <c:v>AIUTARLA NELLA COMPILAZIONE DEI MODULI</c:v>
                </c:pt>
                <c:pt idx="6">
                  <c:v>NDICARLE I PASSAGGI DA FARE/I MODULI DA UTILIZZARE/LA DOCUMENTAZIONE DA PRESENTARE PER OTTENERE IL SERVIZIO</c:v>
                </c:pt>
                <c:pt idx="7">
                  <c:v>INDIRIZZARLA CORRETTAMENTE VERSO LA SCELTA DEL SERVIZIO/TICKET </c:v>
                </c:pt>
                <c:pt idx="8">
                  <c:v>COMPRENDERE LA SUA RICHIESTA / PROBLEMA</c:v>
                </c:pt>
              </c:strCache>
            </c:strRef>
          </c:cat>
          <c:val>
            <c:numRef>
              <c:f>Foglio1!$B$2:$B$10</c:f>
              <c:numCache>
                <c:formatCode>0</c:formatCode>
                <c:ptCount val="9"/>
                <c:pt idx="0">
                  <c:v>79.837892603850065</c:v>
                </c:pt>
                <c:pt idx="1">
                  <c:v>78.8</c:v>
                </c:pt>
                <c:pt idx="2">
                  <c:v>81.881881881881895</c:v>
                </c:pt>
                <c:pt idx="3">
                  <c:v>39</c:v>
                </c:pt>
                <c:pt idx="4">
                  <c:v>77.952755905511822</c:v>
                </c:pt>
                <c:pt idx="5">
                  <c:v>77.38095238095238</c:v>
                </c:pt>
                <c:pt idx="6">
                  <c:v>77.571115973741797</c:v>
                </c:pt>
                <c:pt idx="7">
                  <c:v>81.827622014537909</c:v>
                </c:pt>
                <c:pt idx="8">
                  <c:v>78.014184397163106</c:v>
                </c:pt>
              </c:numCache>
            </c:numRef>
          </c:val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5</c:v>
                </c:pt>
              </c:strCache>
            </c:strRef>
          </c:tx>
          <c:spPr>
            <a:solidFill>
              <a:srgbClr val="0099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 b="1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Foglio1!$A$2:$A$10</c:f>
              <c:strCache>
                <c:ptCount val="9"/>
                <c:pt idx="0">
                  <c:v>ASSISTENZA RICEVUTA DAL PERSONALE PER LA SOLUZIONE DEI PROBLEMI</c:v>
                </c:pt>
                <c:pt idx="1">
                  <c:v>PROFESSIONALITA' E COMPETENZA DEL PERSONAL</c:v>
                </c:pt>
                <c:pt idx="2">
                  <c:v>CORTESIA E DISPONIBILITA' DEL PERSONALE</c:v>
                </c:pt>
                <c:pt idx="3">
                  <c:v>TEMPO DI ATTESA PER ESSERE SERVITO ALLO SORTELLO</c:v>
                </c:pt>
                <c:pt idx="4">
                  <c:v>TEMPO DI ATTESA PER PARLARE CON L'OPERATOREALLA PRIMA INFORMAZIONE</c:v>
                </c:pt>
                <c:pt idx="5">
                  <c:v>AIUTARLA NELLA COMPILAZIONE DEI MODULI</c:v>
                </c:pt>
                <c:pt idx="6">
                  <c:v>NDICARLE I PASSAGGI DA FARE/I MODULI DA UTILIZZARE/LA DOCUMENTAZIONE DA PRESENTARE PER OTTENERE IL SERVIZIO</c:v>
                </c:pt>
                <c:pt idx="7">
                  <c:v>INDIRIZZARLA CORRETTAMENTE VERSO LA SCELTA DEL SERVIZIO/TICKET </c:v>
                </c:pt>
                <c:pt idx="8">
                  <c:v>COMPRENDERE LA SUA RICHIESTA / PROBLEMA</c:v>
                </c:pt>
              </c:strCache>
            </c:strRef>
          </c:cat>
          <c:val>
            <c:numRef>
              <c:f>Foglio1!$C$2:$C$10</c:f>
              <c:numCache>
                <c:formatCode>0</c:formatCode>
                <c:ptCount val="9"/>
                <c:pt idx="0">
                  <c:v>12.259371833839921</c:v>
                </c:pt>
                <c:pt idx="1">
                  <c:v>10.3</c:v>
                </c:pt>
                <c:pt idx="2">
                  <c:v>10.910910910910912</c:v>
                </c:pt>
                <c:pt idx="3">
                  <c:v>23.076923076923077</c:v>
                </c:pt>
                <c:pt idx="4">
                  <c:v>13.385826771653544</c:v>
                </c:pt>
                <c:pt idx="5">
                  <c:v>15.476190476190474</c:v>
                </c:pt>
                <c:pt idx="6">
                  <c:v>13.894967177242886</c:v>
                </c:pt>
                <c:pt idx="7">
                  <c:v>10.69574247144341</c:v>
                </c:pt>
                <c:pt idx="8">
                  <c:v>12.867274569402227</c:v>
                </c:pt>
              </c:numCache>
            </c:numRef>
          </c:val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4</c:v>
                </c:pt>
              </c:strCache>
            </c:strRef>
          </c:tx>
          <c:spPr>
            <a:solidFill>
              <a:srgbClr val="99CC00"/>
            </a:solidFill>
          </c:spPr>
          <c:invertIfNegative val="0"/>
          <c:dLbls>
            <c:delete val="1"/>
          </c:dLbls>
          <c:cat>
            <c:strRef>
              <c:f>Foglio1!$A$2:$A$10</c:f>
              <c:strCache>
                <c:ptCount val="9"/>
                <c:pt idx="0">
                  <c:v>ASSISTENZA RICEVUTA DAL PERSONALE PER LA SOLUZIONE DEI PROBLEMI</c:v>
                </c:pt>
                <c:pt idx="1">
                  <c:v>PROFESSIONALITA' E COMPETENZA DEL PERSONAL</c:v>
                </c:pt>
                <c:pt idx="2">
                  <c:v>CORTESIA E DISPONIBILITA' DEL PERSONALE</c:v>
                </c:pt>
                <c:pt idx="3">
                  <c:v>TEMPO DI ATTESA PER ESSERE SERVITO ALLO SORTELLO</c:v>
                </c:pt>
                <c:pt idx="4">
                  <c:v>TEMPO DI ATTESA PER PARLARE CON L'OPERATOREALLA PRIMA INFORMAZIONE</c:v>
                </c:pt>
                <c:pt idx="5">
                  <c:v>AIUTARLA NELLA COMPILAZIONE DEI MODULI</c:v>
                </c:pt>
                <c:pt idx="6">
                  <c:v>NDICARLE I PASSAGGI DA FARE/I MODULI DA UTILIZZARE/LA DOCUMENTAZIONE DA PRESENTARE PER OTTENERE IL SERVIZIO</c:v>
                </c:pt>
                <c:pt idx="7">
                  <c:v>INDIRIZZARLA CORRETTAMENTE VERSO LA SCELTA DEL SERVIZIO/TICKET </c:v>
                </c:pt>
                <c:pt idx="8">
                  <c:v>COMPRENDERE LA SUA RICHIESTA / PROBLEMA</c:v>
                </c:pt>
              </c:strCache>
            </c:strRef>
          </c:cat>
          <c:val>
            <c:numRef>
              <c:f>Foglio1!$D$2:$D$10</c:f>
              <c:numCache>
                <c:formatCode>0</c:formatCode>
                <c:ptCount val="9"/>
                <c:pt idx="0">
                  <c:v>4.8632218844984818</c:v>
                </c:pt>
                <c:pt idx="1">
                  <c:v>7.9</c:v>
                </c:pt>
                <c:pt idx="2">
                  <c:v>3.6036036036036041</c:v>
                </c:pt>
                <c:pt idx="3">
                  <c:v>14</c:v>
                </c:pt>
                <c:pt idx="4">
                  <c:v>3.9370078740157481</c:v>
                </c:pt>
                <c:pt idx="5">
                  <c:v>4.0816326530612246</c:v>
                </c:pt>
                <c:pt idx="6">
                  <c:v>3.2822757111597372</c:v>
                </c:pt>
                <c:pt idx="7">
                  <c:v>4.3613707165109048</c:v>
                </c:pt>
                <c:pt idx="8">
                  <c:v>4.2553191489361692</c:v>
                </c:pt>
              </c:numCache>
            </c:numRef>
          </c:val>
        </c:ser>
        <c:ser>
          <c:idx val="3"/>
          <c:order val="3"/>
          <c:tx>
            <c:strRef>
              <c:f>Foglio1!$E$1</c:f>
              <c:strCache>
                <c:ptCount val="1"/>
                <c:pt idx="0">
                  <c:v>3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delete val="1"/>
          </c:dLbls>
          <c:cat>
            <c:strRef>
              <c:f>Foglio1!$A$2:$A$10</c:f>
              <c:strCache>
                <c:ptCount val="9"/>
                <c:pt idx="0">
                  <c:v>ASSISTENZA RICEVUTA DAL PERSONALE PER LA SOLUZIONE DEI PROBLEMI</c:v>
                </c:pt>
                <c:pt idx="1">
                  <c:v>PROFESSIONALITA' E COMPETENZA DEL PERSONAL</c:v>
                </c:pt>
                <c:pt idx="2">
                  <c:v>CORTESIA E DISPONIBILITA' DEL PERSONALE</c:v>
                </c:pt>
                <c:pt idx="3">
                  <c:v>TEMPO DI ATTESA PER ESSERE SERVITO ALLO SORTELLO</c:v>
                </c:pt>
                <c:pt idx="4">
                  <c:v>TEMPO DI ATTESA PER PARLARE CON L'OPERATOREALLA PRIMA INFORMAZIONE</c:v>
                </c:pt>
                <c:pt idx="5">
                  <c:v>AIUTARLA NELLA COMPILAZIONE DEI MODULI</c:v>
                </c:pt>
                <c:pt idx="6">
                  <c:v>NDICARLE I PASSAGGI DA FARE/I MODULI DA UTILIZZARE/LA DOCUMENTAZIONE DA PRESENTARE PER OTTENERE IL SERVIZIO</c:v>
                </c:pt>
                <c:pt idx="7">
                  <c:v>INDIRIZZARLA CORRETTAMENTE VERSO LA SCELTA DEL SERVIZIO/TICKET </c:v>
                </c:pt>
                <c:pt idx="8">
                  <c:v>COMPRENDERE LA SUA RICHIESTA / PROBLEMA</c:v>
                </c:pt>
              </c:strCache>
            </c:strRef>
          </c:cat>
          <c:val>
            <c:numRef>
              <c:f>Foglio1!$E$2:$E$10</c:f>
              <c:numCache>
                <c:formatCode>0</c:formatCode>
                <c:ptCount val="9"/>
                <c:pt idx="0">
                  <c:v>1.8237082066869308</c:v>
                </c:pt>
                <c:pt idx="1">
                  <c:v>2.4</c:v>
                </c:pt>
                <c:pt idx="2">
                  <c:v>1.801801801801802</c:v>
                </c:pt>
                <c:pt idx="3">
                  <c:v>8.5470085470085451</c:v>
                </c:pt>
                <c:pt idx="4">
                  <c:v>1.5748031496062991</c:v>
                </c:pt>
                <c:pt idx="5">
                  <c:v>1.0204081632653061</c:v>
                </c:pt>
                <c:pt idx="6">
                  <c:v>0.65645514223194745</c:v>
                </c:pt>
                <c:pt idx="7">
                  <c:v>0.6230529595015577</c:v>
                </c:pt>
                <c:pt idx="8">
                  <c:v>1.2158054711246198</c:v>
                </c:pt>
              </c:numCache>
            </c:numRef>
          </c:val>
        </c:ser>
        <c:ser>
          <c:idx val="4"/>
          <c:order val="4"/>
          <c:tx>
            <c:strRef>
              <c:f>Foglio1!$F$1</c:f>
              <c:strCache>
                <c:ptCount val="1"/>
                <c:pt idx="0">
                  <c:v>2</c:v>
                </c:pt>
              </c:strCache>
            </c:strRef>
          </c:tx>
          <c:spPr>
            <a:solidFill>
              <a:srgbClr val="E3600F"/>
            </a:solidFill>
          </c:spPr>
          <c:invertIfNegative val="0"/>
          <c:dLbls>
            <c:delete val="1"/>
          </c:dLbls>
          <c:cat>
            <c:strRef>
              <c:f>Foglio1!$A$2:$A$10</c:f>
              <c:strCache>
                <c:ptCount val="9"/>
                <c:pt idx="0">
                  <c:v>ASSISTENZA RICEVUTA DAL PERSONALE PER LA SOLUZIONE DEI PROBLEMI</c:v>
                </c:pt>
                <c:pt idx="1">
                  <c:v>PROFESSIONALITA' E COMPETENZA DEL PERSONAL</c:v>
                </c:pt>
                <c:pt idx="2">
                  <c:v>CORTESIA E DISPONIBILITA' DEL PERSONALE</c:v>
                </c:pt>
                <c:pt idx="3">
                  <c:v>TEMPO DI ATTESA PER ESSERE SERVITO ALLO SORTELLO</c:v>
                </c:pt>
                <c:pt idx="4">
                  <c:v>TEMPO DI ATTESA PER PARLARE CON L'OPERATOREALLA PRIMA INFORMAZIONE</c:v>
                </c:pt>
                <c:pt idx="5">
                  <c:v>AIUTARLA NELLA COMPILAZIONE DEI MODULI</c:v>
                </c:pt>
                <c:pt idx="6">
                  <c:v>NDICARLE I PASSAGGI DA FARE/I MODULI DA UTILIZZARE/LA DOCUMENTAZIONE DA PRESENTARE PER OTTENERE IL SERVIZIO</c:v>
                </c:pt>
                <c:pt idx="7">
                  <c:v>INDIRIZZARLA CORRETTAMENTE VERSO LA SCELTA DEL SERVIZIO/TICKET </c:v>
                </c:pt>
                <c:pt idx="8">
                  <c:v>COMPRENDERE LA SUA RICHIESTA / PROBLEMA</c:v>
                </c:pt>
              </c:strCache>
            </c:strRef>
          </c:cat>
          <c:val>
            <c:numRef>
              <c:f>Foglio1!$F$2:$F$10</c:f>
              <c:numCache>
                <c:formatCode>0</c:formatCode>
                <c:ptCount val="9"/>
                <c:pt idx="0">
                  <c:v>0.60790273556231023</c:v>
                </c:pt>
                <c:pt idx="1">
                  <c:v>0.6</c:v>
                </c:pt>
                <c:pt idx="2">
                  <c:v>0.60060060060060061</c:v>
                </c:pt>
                <c:pt idx="3">
                  <c:v>6.8376068376068382</c:v>
                </c:pt>
                <c:pt idx="4">
                  <c:v>0.78740157480314954</c:v>
                </c:pt>
                <c:pt idx="5">
                  <c:v>0</c:v>
                </c:pt>
                <c:pt idx="6">
                  <c:v>1.9693654266958422</c:v>
                </c:pt>
                <c:pt idx="7">
                  <c:v>0.6230529595015577</c:v>
                </c:pt>
                <c:pt idx="8">
                  <c:v>1.2158054711246198</c:v>
                </c:pt>
              </c:numCache>
            </c:numRef>
          </c:val>
        </c:ser>
        <c:ser>
          <c:idx val="5"/>
          <c:order val="5"/>
          <c:tx>
            <c:strRef>
              <c:f>Foglio1!$G$1</c:f>
              <c:strCache>
                <c:ptCount val="1"/>
                <c:pt idx="0">
                  <c:v>1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delete val="1"/>
          </c:dLbls>
          <c:cat>
            <c:strRef>
              <c:f>Foglio1!$A$2:$A$10</c:f>
              <c:strCache>
                <c:ptCount val="9"/>
                <c:pt idx="0">
                  <c:v>ASSISTENZA RICEVUTA DAL PERSONALE PER LA SOLUZIONE DEI PROBLEMI</c:v>
                </c:pt>
                <c:pt idx="1">
                  <c:v>PROFESSIONALITA' E COMPETENZA DEL PERSONAL</c:v>
                </c:pt>
                <c:pt idx="2">
                  <c:v>CORTESIA E DISPONIBILITA' DEL PERSONALE</c:v>
                </c:pt>
                <c:pt idx="3">
                  <c:v>TEMPO DI ATTESA PER ESSERE SERVITO ALLO SORTELLO</c:v>
                </c:pt>
                <c:pt idx="4">
                  <c:v>TEMPO DI ATTESA PER PARLARE CON L'OPERATOREALLA PRIMA INFORMAZIONE</c:v>
                </c:pt>
                <c:pt idx="5">
                  <c:v>AIUTARLA NELLA COMPILAZIONE DEI MODULI</c:v>
                </c:pt>
                <c:pt idx="6">
                  <c:v>NDICARLE I PASSAGGI DA FARE/I MODULI DA UTILIZZARE/LA DOCUMENTAZIONE DA PRESENTARE PER OTTENERE IL SERVIZIO</c:v>
                </c:pt>
                <c:pt idx="7">
                  <c:v>INDIRIZZARLA CORRETTAMENTE VERSO LA SCELTA DEL SERVIZIO/TICKET </c:v>
                </c:pt>
                <c:pt idx="8">
                  <c:v>COMPRENDERE LA SUA RICHIESTA / PROBLEMA</c:v>
                </c:pt>
              </c:strCache>
            </c:strRef>
          </c:cat>
          <c:val>
            <c:numRef>
              <c:f>Foglio1!$G$2:$G$10</c:f>
              <c:numCache>
                <c:formatCode>0</c:formatCode>
                <c:ptCount val="9"/>
                <c:pt idx="0">
                  <c:v>0.60790273556231023</c:v>
                </c:pt>
                <c:pt idx="1">
                  <c:v>0</c:v>
                </c:pt>
                <c:pt idx="2">
                  <c:v>1.2012012012012012</c:v>
                </c:pt>
                <c:pt idx="3">
                  <c:v>8.5470085470085451</c:v>
                </c:pt>
                <c:pt idx="4">
                  <c:v>2.3622047244094491</c:v>
                </c:pt>
                <c:pt idx="5">
                  <c:v>2.0408163265306123</c:v>
                </c:pt>
                <c:pt idx="6">
                  <c:v>2.6258205689277898</c:v>
                </c:pt>
                <c:pt idx="7">
                  <c:v>1.8691588785046731</c:v>
                </c:pt>
                <c:pt idx="8">
                  <c:v>2.4316109422492396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50"/>
        <c:overlap val="100"/>
        <c:axId val="160936448"/>
        <c:axId val="159587072"/>
      </c:barChart>
      <c:catAx>
        <c:axId val="160936448"/>
        <c:scaling>
          <c:orientation val="minMax"/>
        </c:scaling>
        <c:delete val="1"/>
        <c:axPos val="l"/>
        <c:numFmt formatCode="General" sourceLinked="0"/>
        <c:majorTickMark val="out"/>
        <c:minorTickMark val="none"/>
        <c:tickLblPos val="none"/>
        <c:crossAx val="159587072"/>
        <c:crosses val="autoZero"/>
        <c:auto val="1"/>
        <c:lblAlgn val="ctr"/>
        <c:lblOffset val="100"/>
        <c:noMultiLvlLbl val="0"/>
      </c:catAx>
      <c:valAx>
        <c:axId val="159587072"/>
        <c:scaling>
          <c:orientation val="minMax"/>
        </c:scaling>
        <c:delete val="0"/>
        <c:axPos val="b"/>
        <c:min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it-IT"/>
          </a:p>
        </c:txPr>
        <c:crossAx val="160936448"/>
        <c:crosses val="autoZero"/>
        <c:crossBetween val="between"/>
        <c:majorUnit val="0.2"/>
        <c:minorUnit val="0.1"/>
      </c:valAx>
    </c:plotArea>
    <c:legend>
      <c:legendPos val="t"/>
      <c:layout>
        <c:manualLayout>
          <c:xMode val="edge"/>
          <c:yMode val="edge"/>
          <c:x val="0.19606662732940006"/>
          <c:y val="6.4064024124545496E-2"/>
          <c:w val="0.5011230369828189"/>
          <c:h val="4.5015332042248501E-2"/>
        </c:manualLayout>
      </c:layout>
      <c:overlay val="0"/>
      <c:txPr>
        <a:bodyPr/>
        <a:lstStyle/>
        <a:p>
          <a:pPr>
            <a:defRPr sz="1000"/>
          </a:pPr>
          <a:endParaRPr lang="it-IT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2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4800360892388452"/>
          <c:y val="0.10647783392420275"/>
          <c:w val="0.47463369422572177"/>
          <c:h val="0.8485206692913385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Colonna1</c:v>
                </c:pt>
              </c:strCache>
            </c:strRef>
          </c:tx>
          <c:spPr>
            <a:solidFill>
              <a:srgbClr val="E3600F"/>
            </a:solidFill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Foglio1!$A$2:$A$5</c:f>
              <c:numCache>
                <c:formatCode>General</c:formatCode>
                <c:ptCount val="4"/>
              </c:numCache>
            </c:numRef>
          </c:cat>
          <c:val>
            <c:numRef>
              <c:f>Foglio1!$B$2:$B$5</c:f>
              <c:numCache>
                <c:formatCode>0</c:formatCode>
                <c:ptCount val="4"/>
                <c:pt idx="0">
                  <c:v>92.1</c:v>
                </c:pt>
                <c:pt idx="1">
                  <c:v>90.3</c:v>
                </c:pt>
                <c:pt idx="2">
                  <c:v>83</c:v>
                </c:pt>
                <c:pt idx="3">
                  <c:v>82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7"/>
        <c:axId val="168918528"/>
        <c:axId val="156980864"/>
      </c:barChart>
      <c:catAx>
        <c:axId val="168918528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it-IT"/>
          </a:p>
        </c:txPr>
        <c:crossAx val="156980864"/>
        <c:crosses val="autoZero"/>
        <c:auto val="1"/>
        <c:lblAlgn val="ctr"/>
        <c:lblOffset val="100"/>
        <c:noMultiLvlLbl val="0"/>
      </c:catAx>
      <c:valAx>
        <c:axId val="156980864"/>
        <c:scaling>
          <c:orientation val="minMax"/>
          <c:max val="100"/>
          <c:min val="0"/>
        </c:scaling>
        <c:delete val="1"/>
        <c:axPos val="t"/>
        <c:numFmt formatCode="0" sourceLinked="1"/>
        <c:majorTickMark val="out"/>
        <c:minorTickMark val="none"/>
        <c:tickLblPos val="none"/>
        <c:crossAx val="168918528"/>
        <c:crosses val="autoZero"/>
        <c:crossBetween val="between"/>
      </c:valAx>
      <c:spPr>
        <a:noFill/>
        <a:ln w="25375">
          <a:noFill/>
        </a:ln>
      </c:spPr>
    </c:plotArea>
    <c:plotVisOnly val="1"/>
    <c:dispBlanksAs val="gap"/>
    <c:showDLblsOverMax val="0"/>
  </c:chart>
  <c:spPr>
    <a:solidFill>
      <a:schemeClr val="bg1"/>
    </a:solidFill>
    <a:ln>
      <a:noFill/>
    </a:ln>
  </c:spPr>
  <c:txPr>
    <a:bodyPr/>
    <a:lstStyle/>
    <a:p>
      <a:pPr>
        <a:defRPr sz="1798"/>
      </a:pPr>
      <a:endParaRPr lang="it-IT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922226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6966" y="11105"/>
            <a:ext cx="2907167" cy="45524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19068" tIns="0" rIns="19068" bIns="0" numCol="1" anchor="t" anchorCtr="0" compatLnSpc="1">
            <a:prstTxWarp prst="textNoShape">
              <a:avLst/>
            </a:prstTxWarp>
          </a:bodyPr>
          <a:lstStyle>
            <a:lvl1pPr defTabSz="768579" eaLnBrk="0" hangingPunct="0">
              <a:defRPr sz="1000" 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4020" y="11105"/>
            <a:ext cx="2907168" cy="45524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19068" tIns="0" rIns="19068" bIns="0" numCol="1" anchor="t" anchorCtr="0" compatLnSpc="1">
            <a:prstTxWarp prst="textNoShape">
              <a:avLst/>
            </a:prstTxWarp>
          </a:bodyPr>
          <a:lstStyle>
            <a:lvl1pPr algn="r" defTabSz="768579" eaLnBrk="0" hangingPunct="0">
              <a:defRPr sz="1000" 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65175" y="781050"/>
            <a:ext cx="5257800" cy="36417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69137" y="4734903"/>
            <a:ext cx="5049876" cy="441606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2164" tIns="47671" rIns="92164" bIns="4767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noProof="0" smtClean="0"/>
              <a:t>Fare clic per modificare gli stili del testo dello schema</a:t>
            </a:r>
          </a:p>
          <a:p>
            <a:pPr lvl="1"/>
            <a:r>
              <a:rPr lang="it-IT" noProof="0" smtClean="0"/>
              <a:t>Secondo livello</a:t>
            </a:r>
          </a:p>
          <a:p>
            <a:pPr lvl="2"/>
            <a:r>
              <a:rPr lang="it-IT" noProof="0" smtClean="0"/>
              <a:t>Terzo livello</a:t>
            </a:r>
          </a:p>
          <a:p>
            <a:pPr lvl="3"/>
            <a:r>
              <a:rPr lang="it-IT" noProof="0" smtClean="0"/>
              <a:t>Quarto livello</a:t>
            </a:r>
          </a:p>
          <a:p>
            <a:pPr lvl="4"/>
            <a:r>
              <a:rPr lang="it-IT" noProof="0" smtClean="0"/>
              <a:t>Quinto livello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6966" y="9457113"/>
            <a:ext cx="2907167" cy="45524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19068" tIns="0" rIns="19068" bIns="0" numCol="1" anchor="b" anchorCtr="0" compatLnSpc="1">
            <a:prstTxWarp prst="textNoShape">
              <a:avLst/>
            </a:prstTxWarp>
          </a:bodyPr>
          <a:lstStyle>
            <a:lvl1pPr defTabSz="768579" eaLnBrk="0" hangingPunct="0">
              <a:defRPr sz="1000" 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4020" y="9457113"/>
            <a:ext cx="2907168" cy="45524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19068" tIns="0" rIns="19068" bIns="0" numCol="1" anchor="b" anchorCtr="0" compatLnSpc="1">
            <a:prstTxWarp prst="textNoShape">
              <a:avLst/>
            </a:prstTxWarp>
          </a:bodyPr>
          <a:lstStyle>
            <a:lvl1pPr algn="r" defTabSz="768579" eaLnBrk="0" hangingPunct="0">
              <a:defRPr sz="1000" i="1">
                <a:latin typeface="Times New Roman" pitchFamily="18" charset="0"/>
              </a:defRPr>
            </a:lvl1pPr>
          </a:lstStyle>
          <a:p>
            <a:pPr>
              <a:defRPr/>
            </a:pPr>
            <a:fld id="{2D7F49CC-3722-463E-98F1-5D6A27E6C441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8588815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7683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8788" algn="l" defTabSz="7683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7575" algn="l" defTabSz="7683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7950" algn="l" defTabSz="7683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35150" algn="l" defTabSz="7683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defTabSz="913577"/>
            <a:fld id="{3E858DBB-5B3C-4CDC-A91A-1838151B1CFF}" type="slidenum">
              <a:rPr lang="it-IT" smtClean="0"/>
              <a:pPr defTabSz="913577"/>
              <a:t>1</a:t>
            </a:fld>
            <a:endParaRPr lang="it-IT" smtClean="0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it-IT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1A3565-B887-40A8-BE55-32330C7ECAA1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175F12-3C48-426B-9765-0021D087D50E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3415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B8F76D-4DED-44DE-8139-2203F555F5E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74C2CD-CCAC-4B76-9C3C-3D4F4C39C758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3C622A-3D10-44D5-A9D4-6B43EA7C3B69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1BCCC3-08F6-4BA6-9685-390501F609C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5DA584-DD4C-4B47-B6BF-FB2CB032204C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3E2FA4-2401-46BA-97F7-6C1BFAABC568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8D7A4B-934B-4E08-A813-1675B2580E49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2CFA68-E327-4B5C-A5D6-1EF9D6FDB0E3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766DEB-E617-4010-93FD-F8A54BA23F03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600200"/>
            <a:ext cx="8915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pic>
        <p:nvPicPr>
          <p:cNvPr id="1028" name="Picture 5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4171950" y="6165850"/>
            <a:ext cx="1560513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9" name="Line 6"/>
          <p:cNvSpPr>
            <a:spLocks noChangeShapeType="1"/>
          </p:cNvSpPr>
          <p:nvPr/>
        </p:nvSpPr>
        <p:spPr bwMode="auto">
          <a:xfrm>
            <a:off x="350838" y="6308725"/>
            <a:ext cx="3898900" cy="0"/>
          </a:xfrm>
          <a:prstGeom prst="line">
            <a:avLst/>
          </a:prstGeom>
          <a:noFill/>
          <a:ln w="25400">
            <a:solidFill>
              <a:srgbClr val="E3600F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030" name="Line 7"/>
          <p:cNvSpPr>
            <a:spLocks noChangeShapeType="1"/>
          </p:cNvSpPr>
          <p:nvPr/>
        </p:nvSpPr>
        <p:spPr bwMode="auto">
          <a:xfrm>
            <a:off x="5654675" y="6597650"/>
            <a:ext cx="3898900" cy="0"/>
          </a:xfrm>
          <a:prstGeom prst="line">
            <a:avLst/>
          </a:prstGeom>
          <a:noFill/>
          <a:ln w="25400">
            <a:solidFill>
              <a:srgbClr val="073C62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411652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519613" y="6599238"/>
            <a:ext cx="865187" cy="3587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rgbClr val="073C62"/>
                </a:solidFill>
                <a:latin typeface="+mn-lt"/>
              </a:defRPr>
            </a:lvl1pPr>
          </a:lstStyle>
          <a:p>
            <a:pPr>
              <a:defRPr/>
            </a:pPr>
            <a:fld id="{431EC8CE-49EA-4803-9B99-EEA054EBC81C}" type="slidenum">
              <a:rPr lang="it-IT"/>
              <a:pPr>
                <a:defRPr/>
              </a:pPr>
              <a:t>‹N›</a:t>
            </a:fld>
            <a:endParaRPr lang="it-IT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6237288"/>
            <a:ext cx="9906000" cy="620712"/>
          </a:xfrm>
          <a:prstGeom prst="rect">
            <a:avLst/>
          </a:prstGeom>
          <a:solidFill>
            <a:srgbClr val="1E3D5C">
              <a:alpha val="5098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333375"/>
            <a:ext cx="9906000" cy="620713"/>
          </a:xfrm>
          <a:prstGeom prst="rect">
            <a:avLst/>
          </a:prstGeom>
          <a:solidFill>
            <a:srgbClr val="1E3D5C">
              <a:alpha val="5098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0" name="Rettangolo 9"/>
          <p:cNvSpPr/>
          <p:nvPr userDrawn="1"/>
        </p:nvSpPr>
        <p:spPr bwMode="auto">
          <a:xfrm>
            <a:off x="5991592" y="6260825"/>
            <a:ext cx="1872208" cy="234039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80962" tIns="39688" rIns="80962" bIns="39688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In collaborazione con </a:t>
            </a:r>
          </a:p>
        </p:txBody>
      </p:sp>
      <p:pic>
        <p:nvPicPr>
          <p:cNvPr id="11" name="Picture 2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29464" y="6214748"/>
            <a:ext cx="351421" cy="3480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Picture 2"/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9344" y="6165304"/>
            <a:ext cx="896813" cy="4004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638" r:id="rId1"/>
    <p:sldLayoutId id="2147484639" r:id="rId2"/>
    <p:sldLayoutId id="2147484640" r:id="rId3"/>
    <p:sldLayoutId id="2147484641" r:id="rId4"/>
    <p:sldLayoutId id="2147484642" r:id="rId5"/>
    <p:sldLayoutId id="2147484643" r:id="rId6"/>
    <p:sldLayoutId id="2147484644" r:id="rId7"/>
    <p:sldLayoutId id="2147484645" r:id="rId8"/>
    <p:sldLayoutId id="2147484646" r:id="rId9"/>
    <p:sldLayoutId id="2147484647" r:id="rId10"/>
    <p:sldLayoutId id="2147484648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E3600F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E3600F"/>
          </a:solidFill>
          <a:latin typeface="Verdan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E3600F"/>
          </a:solidFill>
          <a:latin typeface="Verdan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E3600F"/>
          </a:solidFill>
          <a:latin typeface="Verdan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E3600F"/>
          </a:solidFill>
          <a:latin typeface="Verdan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 b="1">
          <a:solidFill>
            <a:srgbClr val="E3600F"/>
          </a:solidFill>
          <a:latin typeface="Verdan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 b="1">
          <a:solidFill>
            <a:srgbClr val="E3600F"/>
          </a:solidFill>
          <a:latin typeface="Verdan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 b="1">
          <a:solidFill>
            <a:srgbClr val="E3600F"/>
          </a:solidFill>
          <a:latin typeface="Verdan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 b="1">
          <a:solidFill>
            <a:srgbClr val="E3600F"/>
          </a:solidFill>
          <a:latin typeface="Verdana" pitchFamily="34" charset="0"/>
        </a:defRPr>
      </a:lvl9pPr>
    </p:titleStyle>
    <p:bodyStyle>
      <a:lvl1pPr marL="342900" indent="11113" algn="l" rtl="0" eaLnBrk="0" fontAlgn="base" hangingPunct="0">
        <a:spcBef>
          <a:spcPct val="20000"/>
        </a:spcBef>
        <a:spcAft>
          <a:spcPct val="0"/>
        </a:spcAft>
        <a:defRPr sz="3200">
          <a:solidFill>
            <a:srgbClr val="073C62"/>
          </a:solidFill>
          <a:latin typeface="+mn-lt"/>
          <a:ea typeface="+mn-ea"/>
          <a:cs typeface="+mn-cs"/>
        </a:defRPr>
      </a:lvl1pPr>
      <a:lvl2pPr marL="819150" indent="-28575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800">
          <a:solidFill>
            <a:srgbClr val="073C62"/>
          </a:solidFill>
          <a:latin typeface="+mn-lt"/>
        </a:defRPr>
      </a:lvl2pPr>
      <a:lvl3pPr marL="1227138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73C62"/>
          </a:solidFill>
          <a:latin typeface="+mn-lt"/>
        </a:defRPr>
      </a:lvl3pPr>
      <a:lvl4pPr marL="1635125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73C62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defRPr sz="1600">
          <a:solidFill>
            <a:srgbClr val="073C62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defRPr sz="1600">
          <a:solidFill>
            <a:srgbClr val="073C62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defRPr sz="1600">
          <a:solidFill>
            <a:srgbClr val="073C62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defRPr sz="1600">
          <a:solidFill>
            <a:srgbClr val="073C62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defRPr sz="1600">
          <a:solidFill>
            <a:srgbClr val="073C62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7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0" y="2203500"/>
            <a:ext cx="9906000" cy="2233612"/>
          </a:xfrm>
          <a:effectLst/>
        </p:spPr>
        <p:txBody>
          <a:bodyPr/>
          <a:lstStyle/>
          <a:p>
            <a:pPr>
              <a:defRPr/>
            </a:pPr>
            <a:r>
              <a:rPr lang="it-IT" sz="3600" b="1" dirty="0" smtClean="0">
                <a:solidFill>
                  <a:srgbClr val="E3600F"/>
                </a:solidFill>
                <a:latin typeface="+mj-lt"/>
                <a:ea typeface="+mj-ea"/>
                <a:cs typeface="+mj-cs"/>
              </a:rPr>
              <a:t>Customer </a:t>
            </a:r>
            <a:r>
              <a:rPr lang="it-IT" sz="3600" b="1" dirty="0" err="1" smtClean="0">
                <a:solidFill>
                  <a:srgbClr val="E3600F"/>
                </a:solidFill>
                <a:latin typeface="+mj-lt"/>
                <a:ea typeface="+mj-ea"/>
                <a:cs typeface="+mj-cs"/>
              </a:rPr>
              <a:t>Satisfaction</a:t>
            </a:r>
            <a:r>
              <a:rPr lang="it-IT" sz="3600" b="1" dirty="0" smtClean="0">
                <a:solidFill>
                  <a:srgbClr val="E3600F"/>
                </a:solidFill>
                <a:latin typeface="+mj-lt"/>
                <a:ea typeface="+mj-ea"/>
                <a:cs typeface="+mj-cs"/>
              </a:rPr>
              <a:t> 2016</a:t>
            </a:r>
          </a:p>
          <a:p>
            <a:pPr>
              <a:defRPr/>
            </a:pPr>
            <a:r>
              <a:rPr lang="it-IT" sz="2400" b="1" dirty="0" smtClean="0">
                <a:solidFill>
                  <a:srgbClr val="E3600F"/>
                </a:solidFill>
                <a:latin typeface="+mj-lt"/>
                <a:ea typeface="+mj-ea"/>
                <a:cs typeface="+mj-cs"/>
              </a:rPr>
              <a:t>Sintesi dei risultati</a:t>
            </a:r>
          </a:p>
          <a:p>
            <a:pPr>
              <a:defRPr/>
            </a:pPr>
            <a:endParaRPr lang="it-IT" sz="2400" b="1" dirty="0" smtClean="0">
              <a:solidFill>
                <a:srgbClr val="E3600F"/>
              </a:solidFill>
              <a:latin typeface="+mj-lt"/>
              <a:ea typeface="+mj-ea"/>
              <a:cs typeface="+mj-cs"/>
            </a:endParaRPr>
          </a:p>
          <a:p>
            <a:pPr>
              <a:defRPr/>
            </a:pPr>
            <a:r>
              <a:rPr lang="it-IT" sz="2400" b="1" dirty="0">
                <a:solidFill>
                  <a:srgbClr val="E3600F"/>
                </a:solidFill>
              </a:rPr>
              <a:t>Uffici di Aosta, Lecco, Matera, Viterbo</a:t>
            </a:r>
          </a:p>
          <a:p>
            <a:pPr>
              <a:defRPr/>
            </a:pPr>
            <a:r>
              <a:rPr lang="it-IT" sz="2400" dirty="0" smtClean="0">
                <a:solidFill>
                  <a:srgbClr val="E3600F"/>
                </a:solidFill>
              </a:rPr>
              <a:t>Report </a:t>
            </a:r>
            <a:r>
              <a:rPr lang="it-IT" sz="2400" dirty="0">
                <a:solidFill>
                  <a:srgbClr val="E3600F"/>
                </a:solidFill>
              </a:rPr>
              <a:t>conclusivo per la fase di ricerca quantitativa</a:t>
            </a:r>
            <a:endParaRPr lang="it-IT" sz="2400" i="1" dirty="0">
              <a:solidFill>
                <a:srgbClr val="E3600F"/>
              </a:solidFill>
            </a:endParaRPr>
          </a:p>
          <a:p>
            <a:pPr>
              <a:defRPr/>
            </a:pPr>
            <a:endParaRPr lang="it-IT" sz="2400" b="1" dirty="0" smtClean="0">
              <a:solidFill>
                <a:srgbClr val="E3600F"/>
              </a:solidFill>
              <a:latin typeface="+mj-lt"/>
              <a:ea typeface="+mj-ea"/>
              <a:cs typeface="+mj-cs"/>
            </a:endParaRPr>
          </a:p>
          <a:p>
            <a:pPr>
              <a:defRPr/>
            </a:pPr>
            <a:endParaRPr lang="it-IT" sz="2400" i="1" dirty="0" smtClean="0">
              <a:solidFill>
                <a:srgbClr val="E3600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437" name="Rectangle 1029"/>
          <p:cNvSpPr>
            <a:spLocks noChangeArrowheads="1"/>
          </p:cNvSpPr>
          <p:nvPr/>
        </p:nvSpPr>
        <p:spPr bwMode="auto">
          <a:xfrm>
            <a:off x="228600" y="1676400"/>
            <a:ext cx="6934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7275" tIns="43638" rIns="87275" bIns="43638"/>
          <a:lstStyle/>
          <a:p>
            <a:pPr defTabSz="873125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None/>
              <a:defRPr/>
            </a:pPr>
            <a:r>
              <a:rPr lang="it-IT" sz="14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</a:t>
            </a:r>
          </a:p>
          <a:p>
            <a:pPr defTabSz="873125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None/>
              <a:defRPr/>
            </a:pPr>
            <a:endParaRPr lang="it-IT" sz="14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4100" name="AutoShape 1033" descr="image001"/>
          <p:cNvSpPr>
            <a:spLocks noChangeAspect="1" noChangeArrowheads="1"/>
          </p:cNvSpPr>
          <p:nvPr/>
        </p:nvSpPr>
        <p:spPr bwMode="auto">
          <a:xfrm>
            <a:off x="4519613" y="2971800"/>
            <a:ext cx="868362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4101" name="AutoShape 1035" descr="image001"/>
          <p:cNvSpPr>
            <a:spLocks noChangeAspect="1" noChangeArrowheads="1"/>
          </p:cNvSpPr>
          <p:nvPr/>
        </p:nvSpPr>
        <p:spPr bwMode="auto">
          <a:xfrm>
            <a:off x="4519613" y="2971800"/>
            <a:ext cx="868362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4102" name="AutoShape 1038" descr="image001"/>
          <p:cNvSpPr>
            <a:spLocks noChangeAspect="1" noChangeArrowheads="1"/>
          </p:cNvSpPr>
          <p:nvPr/>
        </p:nvSpPr>
        <p:spPr bwMode="auto">
          <a:xfrm>
            <a:off x="4519613" y="2971800"/>
            <a:ext cx="868362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5387975" y="5373216"/>
            <a:ext cx="388550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1600" b="1" dirty="0" smtClean="0">
                <a:solidFill>
                  <a:srgbClr val="0B2F5B"/>
                </a:solidFill>
                <a:latin typeface="+mn-lt"/>
              </a:rPr>
              <a:t>Roma, Dicembre 2016</a:t>
            </a:r>
            <a:endParaRPr lang="it-IT" sz="1600" b="1" dirty="0">
              <a:solidFill>
                <a:srgbClr val="0B2F5B"/>
              </a:solidFill>
              <a:latin typeface="+mn-lt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-27384"/>
            <a:ext cx="9906000" cy="1143000"/>
          </a:xfrm>
        </p:spPr>
        <p:txBody>
          <a:bodyPr/>
          <a:lstStyle/>
          <a:p>
            <a:r>
              <a:rPr lang="en-US" sz="2800" dirty="0" err="1" smtClean="0"/>
              <a:t>Profilo</a:t>
            </a:r>
            <a:r>
              <a:rPr lang="en-US" sz="2800" dirty="0" smtClean="0"/>
              <a:t> </a:t>
            </a:r>
            <a:r>
              <a:rPr lang="en-US" sz="2800" dirty="0" err="1" smtClean="0"/>
              <a:t>utente</a:t>
            </a:r>
            <a:r>
              <a:rPr lang="en-US" sz="2800" dirty="0" smtClean="0"/>
              <a:t>: </a:t>
            </a:r>
            <a:r>
              <a:rPr lang="en-US" sz="2800" dirty="0" err="1" smtClean="0"/>
              <a:t>frequenza</a:t>
            </a:r>
            <a:r>
              <a:rPr lang="en-US" sz="2800" dirty="0" smtClean="0"/>
              <a:t> </a:t>
            </a:r>
            <a:r>
              <a:rPr lang="en-US" sz="2800" dirty="0"/>
              <a:t>di </a:t>
            </a:r>
            <a:r>
              <a:rPr lang="en-US" sz="2800" dirty="0" err="1"/>
              <a:t>visita</a:t>
            </a:r>
            <a:r>
              <a:rPr lang="en-US" sz="2800" dirty="0"/>
              <a:t> </a:t>
            </a:r>
            <a:r>
              <a:rPr lang="en-US" sz="2800" dirty="0" smtClean="0"/>
              <a:t>in </a:t>
            </a:r>
            <a:r>
              <a:rPr lang="en-US" sz="2800" dirty="0" err="1" smtClean="0"/>
              <a:t>ufficio</a:t>
            </a:r>
            <a:r>
              <a:rPr lang="en-US" sz="2800" dirty="0" smtClean="0"/>
              <a:t> </a:t>
            </a:r>
            <a:endParaRPr lang="it-IT" sz="28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574C2CD-CCAC-4B76-9C3C-3D4F4C39C758}" type="slidenum">
              <a:rPr lang="it-IT" smtClean="0"/>
              <a:pPr>
                <a:defRPr/>
              </a:pPr>
              <a:t>10</a:t>
            </a:fld>
            <a:endParaRPr lang="it-IT"/>
          </a:p>
        </p:txBody>
      </p:sp>
      <p:graphicFrame>
        <p:nvGraphicFramePr>
          <p:cNvPr id="21" name="Tabella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6943830"/>
              </p:ext>
            </p:extLst>
          </p:nvPr>
        </p:nvGraphicFramePr>
        <p:xfrm>
          <a:off x="1568624" y="2308284"/>
          <a:ext cx="2449512" cy="2592288"/>
        </p:xfrm>
        <a:graphic>
          <a:graphicData uri="http://schemas.openxmlformats.org/drawingml/2006/table">
            <a:tbl>
              <a:tblPr firstRow="1" bandRow="1"/>
              <a:tblGrid>
                <a:gridCol w="244951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43204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Insight scree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Insight scree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Insight scree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Insight scree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Insight scree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Insight scree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Insight scree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Insight scree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Insight screen"/>
                        </a:defRPr>
                      </a:lvl9pPr>
                    </a:lstStyle>
                    <a:p>
                      <a:pPr algn="r" fontAlgn="b"/>
                      <a:r>
                        <a:rPr lang="it-IT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SETTIMANAL</a:t>
                      </a:r>
                      <a:r>
                        <a:rPr lang="it-IT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 O PIU’ SPESSO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30" marR="9530" marT="9526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3204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9pPr>
                    </a:lstStyle>
                    <a:p>
                      <a:pPr algn="r" fontAlgn="b"/>
                      <a:r>
                        <a:rPr lang="it-IT" sz="11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…Ogni giorno o quasi </a:t>
                      </a:r>
                      <a:endParaRPr lang="it-IT" sz="110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30" marR="9530" marT="9526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3204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9pPr>
                    </a:lstStyle>
                    <a:p>
                      <a:pPr algn="r" fontAlgn="b"/>
                      <a:r>
                        <a:rPr lang="it-IT" sz="11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… Da 1 a 4 volte la settimana</a:t>
                      </a:r>
                      <a:endParaRPr lang="it-IT" sz="110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30" marR="9530" marT="9526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3204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9pPr>
                    </a:lstStyle>
                    <a:p>
                      <a:pPr algn="r" fontAlgn="b"/>
                      <a:r>
                        <a:rPr lang="it-IT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MENSILE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30" marR="9530" marT="9526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3204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9pPr>
                    </a:lstStyle>
                    <a:p>
                      <a:pPr algn="r" fontAlgn="b"/>
                      <a:r>
                        <a:rPr lang="it-IT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MENO SPESSO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30" marR="9530" marT="9526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3204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9pPr>
                    </a:lstStyle>
                    <a:p>
                      <a:pPr algn="r" fontAlgn="b"/>
                      <a:r>
                        <a:rPr lang="it-IT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E’ LA PRIMA VOLTA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30" marR="9530" marT="9526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2" name="Tabella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5240803"/>
              </p:ext>
            </p:extLst>
          </p:nvPr>
        </p:nvGraphicFramePr>
        <p:xfrm>
          <a:off x="5097016" y="1686022"/>
          <a:ext cx="2064905" cy="3327154"/>
        </p:xfrm>
        <a:graphic>
          <a:graphicData uri="http://schemas.openxmlformats.org/drawingml/2006/table">
            <a:tbl>
              <a:tblPr firstRow="1" bandRow="1"/>
              <a:tblGrid>
                <a:gridCol w="1056793"/>
                <a:gridCol w="1008112"/>
              </a:tblGrid>
              <a:tr h="34201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Insight scree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Insight scree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Insight scree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Insight scree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Insight scree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Insight scree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Insight scree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Insight scree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Insight screen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Professionisti</a:t>
                      </a:r>
                    </a:p>
                  </a:txBody>
                  <a:tcPr marL="33231" marR="33231" marT="34301" marB="34301" anchor="ctr">
                    <a:lnL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54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Insight scree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Insight scree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Insight scree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Insight scree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Insight scree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Insight scree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Insight scree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Insight scree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Insight screen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Privati</a:t>
                      </a:r>
                    </a:p>
                  </a:txBody>
                  <a:tcPr marL="33231" marR="33231" marT="34301" marB="34301" anchor="ctr">
                    <a:lnL>
                      <a:noFill/>
                    </a:lnL>
                    <a:lnR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</a:tr>
              <a:tr h="37806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9pPr>
                    </a:lstStyle>
                    <a:p>
                      <a:pPr algn="ctr" fontAlgn="b"/>
                      <a:r>
                        <a:rPr lang="it-IT" sz="120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%</a:t>
                      </a:r>
                      <a:endParaRPr lang="it-IT" sz="120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8792" marR="8792" marT="7146" marB="0" anchor="ctr">
                    <a:lnL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5400" cmpd="sng">
                      <a:solidFill>
                        <a:srgbClr val="000000"/>
                      </a:solidFill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9pPr>
                    </a:lstStyle>
                    <a:p>
                      <a:pPr algn="ctr" fontAlgn="b"/>
                      <a:r>
                        <a:rPr lang="it-IT" sz="120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%</a:t>
                      </a:r>
                      <a:endParaRPr lang="it-IT" sz="120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8792" marR="8792" marT="7146" marB="0" anchor="ctr">
                    <a:lnL>
                      <a:noFill/>
                    </a:lnL>
                    <a:lnR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mpd="sng">
                      <a:solidFill>
                        <a:srgbClr val="000000"/>
                      </a:solidFill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20000"/>
                      </a:srgbClr>
                    </a:solidFill>
                  </a:tcPr>
                </a:tc>
              </a:tr>
              <a:tr h="43944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9pPr>
                    </a:lstStyle>
                    <a:p>
                      <a:pPr algn="ctr" fontAlgn="ctr"/>
                      <a:r>
                        <a:rPr lang="it-IT" sz="140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48</a:t>
                      </a:r>
                      <a:endParaRPr lang="it-IT" sz="140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9pPr>
                    </a:lstStyle>
                    <a:p>
                      <a:pPr algn="ctr" fontAlgn="ctr"/>
                      <a:r>
                        <a:rPr lang="it-IT" sz="140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</a:t>
                      </a:r>
                      <a:endParaRPr lang="it-IT" sz="140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43944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9pPr>
                    </a:lstStyle>
                    <a:p>
                      <a:pPr algn="ctr" fontAlgn="ctr"/>
                      <a:r>
                        <a:rPr lang="it-IT" sz="1200" i="1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</a:t>
                      </a:r>
                      <a:endParaRPr lang="it-IT" sz="1200" i="1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9pPr>
                    </a:lstStyle>
                    <a:p>
                      <a:pPr algn="ctr" fontAlgn="ctr"/>
                      <a:r>
                        <a:rPr lang="it-IT" sz="1200" i="1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</a:t>
                      </a:r>
                      <a:endParaRPr lang="it-IT" sz="1200" i="1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20000"/>
                      </a:srgbClr>
                    </a:solidFill>
                  </a:tcPr>
                </a:tc>
              </a:tr>
              <a:tr h="43944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9pPr>
                    </a:lstStyle>
                    <a:p>
                      <a:pPr algn="ctr" fontAlgn="ctr"/>
                      <a:r>
                        <a:rPr lang="it-IT" sz="1200" i="1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40</a:t>
                      </a:r>
                      <a:endParaRPr lang="it-IT" sz="1200" i="1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9pPr>
                    </a:lstStyle>
                    <a:p>
                      <a:pPr algn="ctr" fontAlgn="ctr"/>
                      <a:r>
                        <a:rPr lang="it-IT" sz="1200" i="1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</a:t>
                      </a:r>
                      <a:endParaRPr lang="it-IT" sz="1200" i="1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40986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9pPr>
                    </a:lstStyle>
                    <a:p>
                      <a:pPr algn="ctr" fontAlgn="ctr"/>
                      <a:r>
                        <a:rPr lang="it-IT" sz="140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33</a:t>
                      </a:r>
                      <a:endParaRPr lang="it-IT" sz="140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9pPr>
                    </a:lstStyle>
                    <a:p>
                      <a:pPr algn="ctr" fontAlgn="ctr"/>
                      <a:r>
                        <a:rPr lang="it-IT" sz="140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</a:t>
                      </a:r>
                      <a:endParaRPr lang="it-IT" sz="140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20000"/>
                      </a:srgbClr>
                    </a:solidFill>
                  </a:tcPr>
                </a:tc>
              </a:tr>
              <a:tr h="43944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9pPr>
                    </a:lstStyle>
                    <a:p>
                      <a:pPr algn="ctr" fontAlgn="ctr"/>
                      <a:r>
                        <a:rPr lang="it-IT" sz="140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9pPr>
                    </a:lstStyle>
                    <a:p>
                      <a:pPr algn="ctr" fontAlgn="ctr"/>
                      <a:r>
                        <a:rPr lang="it-IT" sz="140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65</a:t>
                      </a:r>
                      <a:endParaRPr lang="it-IT" sz="140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43944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9pPr>
                    </a:lstStyle>
                    <a:p>
                      <a:pPr algn="ctr" fontAlgn="ctr"/>
                      <a:r>
                        <a:rPr lang="it-IT" sz="140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</a:t>
                      </a:r>
                      <a:endParaRPr lang="it-IT" sz="140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254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9pPr>
                    </a:lstStyle>
                    <a:p>
                      <a:pPr algn="ctr" fontAlgn="ctr"/>
                      <a:r>
                        <a:rPr lang="it-IT" sz="140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17</a:t>
                      </a:r>
                      <a:endParaRPr lang="it-IT" sz="140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2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23" name="Rectangle 2"/>
          <p:cNvSpPr txBox="1">
            <a:spLocks noChangeArrowheads="1"/>
          </p:cNvSpPr>
          <p:nvPr/>
        </p:nvSpPr>
        <p:spPr bwMode="auto">
          <a:xfrm>
            <a:off x="2432720" y="5005101"/>
            <a:ext cx="1656184" cy="288763"/>
          </a:xfrm>
          <a:prstGeom prst="rect">
            <a:avLst/>
          </a:prstGeom>
          <a:solidFill>
            <a:srgbClr val="FFFFFF">
              <a:lumMod val="95000"/>
            </a:srgbClr>
          </a:solidFill>
          <a:ln w="9525">
            <a:noFill/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68601" tIns="34301" rIns="68601" bIns="34301" numCol="1" anchor="t" anchorCtr="0" compatLnSpc="1">
            <a:prstTxWarp prst="textNoShape">
              <a:avLst/>
            </a:prstTxWarp>
          </a:bodyPr>
          <a:lstStyle>
            <a:lvl1pPr marL="342900" indent="11113" algn="l" rtl="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rgbClr val="073C62"/>
                </a:solidFill>
                <a:latin typeface="+mn-lt"/>
                <a:ea typeface="+mn-ea"/>
                <a:cs typeface="+mn-cs"/>
              </a:defRPr>
            </a:lvl1pPr>
            <a:lvl2pPr marL="8191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800">
                <a:solidFill>
                  <a:srgbClr val="073C62"/>
                </a:solidFill>
                <a:latin typeface="+mn-lt"/>
              </a:defRPr>
            </a:lvl2pPr>
            <a:lvl3pPr marL="1227138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073C62"/>
                </a:solidFill>
                <a:latin typeface="+mn-lt"/>
              </a:defRPr>
            </a:lvl3pPr>
            <a:lvl4pPr marL="163512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073C62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rgbClr val="073C62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defRPr sz="1600">
                <a:solidFill>
                  <a:srgbClr val="073C62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defRPr sz="1600">
                <a:solidFill>
                  <a:srgbClr val="073C62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defRPr sz="1600">
                <a:solidFill>
                  <a:srgbClr val="073C62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defRPr sz="1600">
                <a:solidFill>
                  <a:srgbClr val="073C62"/>
                </a:solidFill>
                <a:latin typeface="+mn-lt"/>
              </a:defRPr>
            </a:lvl9pPr>
          </a:lstStyle>
          <a:p>
            <a:pPr marL="0" marR="0" lvl="0" indent="11113" algn="ctr" defTabSz="914400" rtl="0" eaLnBrk="0" fontAlgn="base" latinLnBrk="0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Tx/>
              <a:buFontTx/>
              <a:buNone/>
              <a:tabLst/>
              <a:defRPr/>
            </a:pPr>
            <a:r>
              <a:rPr kumimoji="0" lang="it-IT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Media (n. volte al mese)</a:t>
            </a:r>
            <a:endParaRPr kumimoji="0" lang="it-IT" sz="10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4" name="Rectangle 2"/>
          <p:cNvSpPr txBox="1">
            <a:spLocks noChangeArrowheads="1"/>
          </p:cNvSpPr>
          <p:nvPr/>
        </p:nvSpPr>
        <p:spPr bwMode="auto">
          <a:xfrm>
            <a:off x="4376936" y="5015741"/>
            <a:ext cx="432048" cy="278124"/>
          </a:xfrm>
          <a:prstGeom prst="rect">
            <a:avLst/>
          </a:prstGeom>
          <a:solidFill>
            <a:srgbClr val="FFFFFF">
              <a:lumMod val="95000"/>
            </a:srgbClr>
          </a:solidFill>
          <a:ln w="9525">
            <a:noFill/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68601" tIns="34301" rIns="68601" bIns="34301" numCol="1" anchor="t" anchorCtr="0" compatLnSpc="1">
            <a:prstTxWarp prst="textNoShape">
              <a:avLst/>
            </a:prstTxWarp>
          </a:bodyPr>
          <a:lstStyle>
            <a:lvl1pPr marL="342900" indent="11113" algn="l" rtl="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rgbClr val="073C62"/>
                </a:solidFill>
                <a:latin typeface="+mn-lt"/>
                <a:ea typeface="+mn-ea"/>
                <a:cs typeface="+mn-cs"/>
              </a:defRPr>
            </a:lvl1pPr>
            <a:lvl2pPr marL="8191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800">
                <a:solidFill>
                  <a:srgbClr val="073C62"/>
                </a:solidFill>
                <a:latin typeface="+mn-lt"/>
              </a:defRPr>
            </a:lvl2pPr>
            <a:lvl3pPr marL="1227138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073C62"/>
                </a:solidFill>
                <a:latin typeface="+mn-lt"/>
              </a:defRPr>
            </a:lvl3pPr>
            <a:lvl4pPr marL="163512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073C62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rgbClr val="073C62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defRPr sz="1600">
                <a:solidFill>
                  <a:srgbClr val="073C62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defRPr sz="1600">
                <a:solidFill>
                  <a:srgbClr val="073C62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defRPr sz="1600">
                <a:solidFill>
                  <a:srgbClr val="073C62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defRPr sz="1600">
                <a:solidFill>
                  <a:srgbClr val="073C62"/>
                </a:solidFill>
                <a:latin typeface="+mn-lt"/>
              </a:defRPr>
            </a:lvl9pPr>
          </a:lstStyle>
          <a:p>
            <a:pPr marL="0" marR="0" lvl="0" indent="11113" algn="ctr" defTabSz="914400" rtl="0" eaLnBrk="0" fontAlgn="base" latinLnBrk="0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Tx/>
              <a:buFontTx/>
              <a:buNone/>
              <a:tabLst/>
              <a:defRPr/>
            </a:pPr>
            <a:r>
              <a:rPr kumimoji="0" lang="it-IT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6</a:t>
            </a:r>
            <a:endParaRPr kumimoji="0" lang="it-IT" sz="10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5" name="Rectangle 2"/>
          <p:cNvSpPr txBox="1">
            <a:spLocks noChangeArrowheads="1"/>
          </p:cNvSpPr>
          <p:nvPr/>
        </p:nvSpPr>
        <p:spPr bwMode="auto">
          <a:xfrm>
            <a:off x="5385048" y="5095092"/>
            <a:ext cx="432048" cy="278124"/>
          </a:xfrm>
          <a:prstGeom prst="rect">
            <a:avLst/>
          </a:prstGeom>
          <a:solidFill>
            <a:srgbClr val="FFFFFF">
              <a:lumMod val="95000"/>
            </a:srgbClr>
          </a:solidFill>
          <a:ln w="9525">
            <a:noFill/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68601" tIns="34301" rIns="68601" bIns="34301" numCol="1" anchor="t" anchorCtr="0" compatLnSpc="1">
            <a:prstTxWarp prst="textNoShape">
              <a:avLst/>
            </a:prstTxWarp>
          </a:bodyPr>
          <a:lstStyle>
            <a:lvl1pPr marL="342900" indent="11113" algn="l" rtl="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rgbClr val="073C62"/>
                </a:solidFill>
                <a:latin typeface="+mn-lt"/>
                <a:ea typeface="+mn-ea"/>
                <a:cs typeface="+mn-cs"/>
              </a:defRPr>
            </a:lvl1pPr>
            <a:lvl2pPr marL="8191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800">
                <a:solidFill>
                  <a:srgbClr val="073C62"/>
                </a:solidFill>
                <a:latin typeface="+mn-lt"/>
              </a:defRPr>
            </a:lvl2pPr>
            <a:lvl3pPr marL="1227138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073C62"/>
                </a:solidFill>
                <a:latin typeface="+mn-lt"/>
              </a:defRPr>
            </a:lvl3pPr>
            <a:lvl4pPr marL="163512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073C62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rgbClr val="073C62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defRPr sz="1600">
                <a:solidFill>
                  <a:srgbClr val="073C62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defRPr sz="1600">
                <a:solidFill>
                  <a:srgbClr val="073C62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defRPr sz="1600">
                <a:solidFill>
                  <a:srgbClr val="073C62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defRPr sz="1600">
                <a:solidFill>
                  <a:srgbClr val="073C62"/>
                </a:solidFill>
                <a:latin typeface="+mn-lt"/>
              </a:defRPr>
            </a:lvl9pPr>
          </a:lstStyle>
          <a:p>
            <a:pPr marL="0" marR="0" lvl="0" indent="11113" algn="ctr" defTabSz="914400" rtl="0" eaLnBrk="0" fontAlgn="base" latinLnBrk="0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Tx/>
              <a:buFontTx/>
              <a:buNone/>
              <a:tabLst/>
              <a:defRPr/>
            </a:pPr>
            <a:r>
              <a:rPr kumimoji="0" lang="it-IT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10</a:t>
            </a:r>
            <a:endParaRPr kumimoji="0" lang="it-IT" sz="10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6" name="Rectangle 2"/>
          <p:cNvSpPr txBox="1">
            <a:spLocks noChangeArrowheads="1"/>
          </p:cNvSpPr>
          <p:nvPr/>
        </p:nvSpPr>
        <p:spPr bwMode="auto">
          <a:xfrm>
            <a:off x="6465168" y="5095092"/>
            <a:ext cx="432048" cy="278124"/>
          </a:xfrm>
          <a:prstGeom prst="rect">
            <a:avLst/>
          </a:prstGeom>
          <a:solidFill>
            <a:srgbClr val="FFFFFF">
              <a:lumMod val="95000"/>
            </a:srgbClr>
          </a:solidFill>
          <a:ln w="9525">
            <a:noFill/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68601" tIns="34301" rIns="68601" bIns="34301" numCol="1" anchor="t" anchorCtr="0" compatLnSpc="1">
            <a:prstTxWarp prst="textNoShape">
              <a:avLst/>
            </a:prstTxWarp>
          </a:bodyPr>
          <a:lstStyle>
            <a:lvl1pPr marL="342900" indent="11113" algn="l" rtl="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rgbClr val="073C62"/>
                </a:solidFill>
                <a:latin typeface="+mn-lt"/>
                <a:ea typeface="+mn-ea"/>
                <a:cs typeface="+mn-cs"/>
              </a:defRPr>
            </a:lvl1pPr>
            <a:lvl2pPr marL="8191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800">
                <a:solidFill>
                  <a:srgbClr val="073C62"/>
                </a:solidFill>
                <a:latin typeface="+mn-lt"/>
              </a:defRPr>
            </a:lvl2pPr>
            <a:lvl3pPr marL="1227138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073C62"/>
                </a:solidFill>
                <a:latin typeface="+mn-lt"/>
              </a:defRPr>
            </a:lvl3pPr>
            <a:lvl4pPr marL="163512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073C62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rgbClr val="073C62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defRPr sz="1600">
                <a:solidFill>
                  <a:srgbClr val="073C62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defRPr sz="1600">
                <a:solidFill>
                  <a:srgbClr val="073C62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defRPr sz="1600">
                <a:solidFill>
                  <a:srgbClr val="073C62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defRPr sz="1600">
                <a:solidFill>
                  <a:srgbClr val="073C62"/>
                </a:solidFill>
                <a:latin typeface="+mn-lt"/>
              </a:defRPr>
            </a:lvl9pPr>
          </a:lstStyle>
          <a:p>
            <a:pPr marL="0" marR="0" lvl="0" indent="11113" algn="ctr" defTabSz="914400" rtl="0" eaLnBrk="0" fontAlgn="base" latinLnBrk="0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Tx/>
              <a:buFontTx/>
              <a:buNone/>
              <a:tabLst/>
              <a:defRPr/>
            </a:pPr>
            <a:r>
              <a:rPr kumimoji="0" lang="it-IT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</a:t>
            </a:r>
            <a:endParaRPr kumimoji="0" lang="it-IT" sz="10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7" name="Parentesi graffa aperta 26"/>
          <p:cNvSpPr/>
          <p:nvPr/>
        </p:nvSpPr>
        <p:spPr>
          <a:xfrm>
            <a:off x="1712640" y="2492896"/>
            <a:ext cx="216024" cy="1440160"/>
          </a:xfrm>
          <a:prstGeom prst="leftBrac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6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Insight screen"/>
              <a:ea typeface="+mn-ea"/>
              <a:cs typeface="+mn-cs"/>
            </a:endParaRPr>
          </a:p>
        </p:txBody>
      </p:sp>
      <p:sp>
        <p:nvSpPr>
          <p:cNvPr id="28" name="CasellaDiTesto 27"/>
          <p:cNvSpPr txBox="1"/>
          <p:nvPr/>
        </p:nvSpPr>
        <p:spPr>
          <a:xfrm>
            <a:off x="704528" y="2888940"/>
            <a:ext cx="1008112" cy="648072"/>
          </a:xfrm>
          <a:prstGeom prst="rect">
            <a:avLst/>
          </a:prstGeom>
          <a:solidFill>
            <a:srgbClr val="FFFFFF">
              <a:lumMod val="95000"/>
            </a:srgbClr>
          </a:solidFill>
          <a:ln w="9525">
            <a:noFill/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68601" tIns="34301" rIns="68601" bIns="34301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indent="11113" algn="ctr" eaLnBrk="0" hangingPunct="0">
              <a:lnSpc>
                <a:spcPct val="150000"/>
              </a:lnSpc>
              <a:spcBef>
                <a:spcPct val="20000"/>
              </a:spcBef>
              <a:buClr>
                <a:srgbClr val="FF9933"/>
              </a:buClr>
              <a:defRPr sz="1000" b="1" i="1" kern="0"/>
            </a:lvl1pPr>
            <a:lvl2pPr marL="819150" indent="-285750" eaLnBrk="0" hangingPunct="0">
              <a:spcBef>
                <a:spcPct val="20000"/>
              </a:spcBef>
              <a:buFont typeface="Wingdings" pitchFamily="2" charset="2"/>
              <a:buChar char="§"/>
              <a:defRPr sz="2800">
                <a:solidFill>
                  <a:srgbClr val="073C62"/>
                </a:solidFill>
                <a:latin typeface="+mn-lt"/>
              </a:defRPr>
            </a:lvl2pPr>
            <a:lvl3pPr marL="1227138" indent="-228600" eaLnBrk="0" hangingPunct="0">
              <a:spcBef>
                <a:spcPct val="20000"/>
              </a:spcBef>
              <a:buChar char="•"/>
              <a:defRPr sz="2400">
                <a:solidFill>
                  <a:srgbClr val="073C62"/>
                </a:solidFill>
                <a:latin typeface="+mn-lt"/>
              </a:defRPr>
            </a:lvl3pPr>
            <a:lvl4pPr marL="1635125" indent="-228600" eaLnBrk="0" hangingPunct="0">
              <a:spcBef>
                <a:spcPct val="20000"/>
              </a:spcBef>
              <a:buChar char="–"/>
              <a:defRPr sz="2000">
                <a:solidFill>
                  <a:srgbClr val="073C62"/>
                </a:solidFill>
                <a:latin typeface="+mn-lt"/>
              </a:defRPr>
            </a:lvl4pPr>
            <a:lvl5pPr marL="2057400" indent="-228600" eaLnBrk="0" hangingPunct="0">
              <a:spcBef>
                <a:spcPct val="20000"/>
              </a:spcBef>
              <a:defRPr>
                <a:solidFill>
                  <a:srgbClr val="073C62"/>
                </a:solidFill>
                <a:latin typeface="+mn-lt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defRPr>
                <a:solidFill>
                  <a:srgbClr val="073C62"/>
                </a:solidFill>
                <a:latin typeface="+mn-lt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defRPr>
                <a:solidFill>
                  <a:srgbClr val="073C62"/>
                </a:solidFill>
                <a:latin typeface="+mn-lt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defRPr>
                <a:solidFill>
                  <a:srgbClr val="073C62"/>
                </a:solidFill>
                <a:latin typeface="+mn-lt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defRPr>
                <a:solidFill>
                  <a:srgbClr val="073C62"/>
                </a:solidFill>
                <a:latin typeface="+mn-lt"/>
              </a:defRPr>
            </a:lvl9pPr>
          </a:lstStyle>
          <a:p>
            <a:pPr marL="0" marR="0" lvl="0" indent="11113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9933"/>
              </a:buClr>
              <a:buSzTx/>
              <a:buFontTx/>
              <a:buNone/>
              <a:tabLst/>
              <a:defRPr/>
            </a:pPr>
            <a:r>
              <a:rPr kumimoji="0" lang="it-IT" sz="13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 panose="020B0604020202020204" pitchFamily="34" charset="0"/>
              </a:rPr>
              <a:t>Utenti abituali</a:t>
            </a:r>
          </a:p>
          <a:p>
            <a:pPr marL="0" marR="0" lvl="0" indent="11113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9933"/>
              </a:buClr>
              <a:buSzTx/>
              <a:buFontTx/>
              <a:buNone/>
              <a:tabLst/>
              <a:defRPr/>
            </a:pPr>
            <a:r>
              <a:rPr kumimoji="0" lang="it-IT" sz="13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 panose="020B0604020202020204" pitchFamily="34" charset="0"/>
              </a:rPr>
              <a:t>47% </a:t>
            </a:r>
          </a:p>
        </p:txBody>
      </p:sp>
      <p:sp>
        <p:nvSpPr>
          <p:cNvPr id="29" name="CasellaDiTesto 28"/>
          <p:cNvSpPr txBox="1"/>
          <p:nvPr/>
        </p:nvSpPr>
        <p:spPr>
          <a:xfrm>
            <a:off x="5097016" y="5409220"/>
            <a:ext cx="1008112" cy="324036"/>
          </a:xfrm>
          <a:prstGeom prst="rect">
            <a:avLst/>
          </a:prstGeom>
          <a:solidFill>
            <a:srgbClr val="FFFFFF">
              <a:lumMod val="95000"/>
            </a:srgbClr>
          </a:solidFill>
          <a:ln w="9525">
            <a:noFill/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68601" tIns="34301" rIns="68601" bIns="34301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indent="11113" algn="ctr" eaLnBrk="0" hangingPunct="0">
              <a:lnSpc>
                <a:spcPct val="150000"/>
              </a:lnSpc>
              <a:spcBef>
                <a:spcPct val="20000"/>
              </a:spcBef>
              <a:buClr>
                <a:srgbClr val="FF9933"/>
              </a:buClr>
              <a:defRPr sz="1000" b="1" i="1" kern="0"/>
            </a:lvl1pPr>
            <a:lvl2pPr marL="819150" indent="-285750" eaLnBrk="0" hangingPunct="0">
              <a:spcBef>
                <a:spcPct val="20000"/>
              </a:spcBef>
              <a:buFont typeface="Wingdings" pitchFamily="2" charset="2"/>
              <a:buChar char="§"/>
              <a:defRPr sz="2800">
                <a:solidFill>
                  <a:srgbClr val="073C62"/>
                </a:solidFill>
                <a:latin typeface="+mn-lt"/>
              </a:defRPr>
            </a:lvl2pPr>
            <a:lvl3pPr marL="1227138" indent="-228600" eaLnBrk="0" hangingPunct="0">
              <a:spcBef>
                <a:spcPct val="20000"/>
              </a:spcBef>
              <a:buChar char="•"/>
              <a:defRPr sz="2400">
                <a:solidFill>
                  <a:srgbClr val="073C62"/>
                </a:solidFill>
                <a:latin typeface="+mn-lt"/>
              </a:defRPr>
            </a:lvl3pPr>
            <a:lvl4pPr marL="1635125" indent="-228600" eaLnBrk="0" hangingPunct="0">
              <a:spcBef>
                <a:spcPct val="20000"/>
              </a:spcBef>
              <a:buChar char="–"/>
              <a:defRPr sz="2000">
                <a:solidFill>
                  <a:srgbClr val="073C62"/>
                </a:solidFill>
                <a:latin typeface="+mn-lt"/>
              </a:defRPr>
            </a:lvl4pPr>
            <a:lvl5pPr marL="2057400" indent="-228600" eaLnBrk="0" hangingPunct="0">
              <a:spcBef>
                <a:spcPct val="20000"/>
              </a:spcBef>
              <a:defRPr>
                <a:solidFill>
                  <a:srgbClr val="073C62"/>
                </a:solidFill>
                <a:latin typeface="+mn-lt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defRPr>
                <a:solidFill>
                  <a:srgbClr val="073C62"/>
                </a:solidFill>
                <a:latin typeface="+mn-lt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defRPr>
                <a:solidFill>
                  <a:srgbClr val="073C62"/>
                </a:solidFill>
                <a:latin typeface="+mn-lt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defRPr>
                <a:solidFill>
                  <a:srgbClr val="073C62"/>
                </a:solidFill>
                <a:latin typeface="+mn-lt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defRPr>
                <a:solidFill>
                  <a:srgbClr val="073C62"/>
                </a:solidFill>
                <a:latin typeface="+mn-lt"/>
              </a:defRPr>
            </a:lvl9pPr>
          </a:lstStyle>
          <a:p>
            <a:pPr marL="0" marR="0" lvl="0" indent="11113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9933"/>
              </a:buClr>
              <a:buSzTx/>
              <a:buFontTx/>
              <a:buNone/>
              <a:tabLst/>
              <a:defRPr/>
            </a:pPr>
            <a:r>
              <a:rPr kumimoji="0" lang="it-IT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 panose="020B0604020202020204" pitchFamily="34" charset="0"/>
              </a:rPr>
              <a:t>Utenti abituali</a:t>
            </a:r>
          </a:p>
          <a:p>
            <a:pPr marL="0" marR="0" lvl="0" indent="11113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9933"/>
              </a:buClr>
              <a:buSzTx/>
              <a:buFontTx/>
              <a:buNone/>
              <a:tabLst/>
              <a:defRPr/>
            </a:pPr>
            <a:r>
              <a:rPr kumimoji="0" lang="it-IT" sz="1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 panose="020B0604020202020204" pitchFamily="34" charset="0"/>
              </a:rPr>
              <a:t>81% </a:t>
            </a:r>
            <a:endParaRPr kumimoji="0" lang="it-IT" sz="1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cs typeface="Arial" panose="020B0604020202020204" pitchFamily="34" charset="0"/>
            </a:endParaRPr>
          </a:p>
        </p:txBody>
      </p:sp>
      <p:sp>
        <p:nvSpPr>
          <p:cNvPr id="30" name="CasellaDiTesto 29"/>
          <p:cNvSpPr txBox="1"/>
          <p:nvPr/>
        </p:nvSpPr>
        <p:spPr>
          <a:xfrm>
            <a:off x="6220569" y="5409220"/>
            <a:ext cx="1008112" cy="324036"/>
          </a:xfrm>
          <a:prstGeom prst="rect">
            <a:avLst/>
          </a:prstGeom>
          <a:solidFill>
            <a:srgbClr val="FFFFFF">
              <a:lumMod val="95000"/>
            </a:srgbClr>
          </a:solidFill>
          <a:ln w="9525">
            <a:noFill/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68601" tIns="34301" rIns="68601" bIns="34301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indent="11113" algn="ctr" eaLnBrk="0" hangingPunct="0">
              <a:lnSpc>
                <a:spcPct val="150000"/>
              </a:lnSpc>
              <a:spcBef>
                <a:spcPct val="20000"/>
              </a:spcBef>
              <a:buClr>
                <a:srgbClr val="FF9933"/>
              </a:buClr>
              <a:defRPr sz="1000" b="1" i="1" kern="0"/>
            </a:lvl1pPr>
            <a:lvl2pPr marL="819150" indent="-285750" eaLnBrk="0" hangingPunct="0">
              <a:spcBef>
                <a:spcPct val="20000"/>
              </a:spcBef>
              <a:buFont typeface="Wingdings" pitchFamily="2" charset="2"/>
              <a:buChar char="§"/>
              <a:defRPr sz="2800">
                <a:solidFill>
                  <a:srgbClr val="073C62"/>
                </a:solidFill>
                <a:latin typeface="+mn-lt"/>
              </a:defRPr>
            </a:lvl2pPr>
            <a:lvl3pPr marL="1227138" indent="-228600" eaLnBrk="0" hangingPunct="0">
              <a:spcBef>
                <a:spcPct val="20000"/>
              </a:spcBef>
              <a:buChar char="•"/>
              <a:defRPr sz="2400">
                <a:solidFill>
                  <a:srgbClr val="073C62"/>
                </a:solidFill>
                <a:latin typeface="+mn-lt"/>
              </a:defRPr>
            </a:lvl3pPr>
            <a:lvl4pPr marL="1635125" indent="-228600" eaLnBrk="0" hangingPunct="0">
              <a:spcBef>
                <a:spcPct val="20000"/>
              </a:spcBef>
              <a:buChar char="–"/>
              <a:defRPr sz="2000">
                <a:solidFill>
                  <a:srgbClr val="073C62"/>
                </a:solidFill>
                <a:latin typeface="+mn-lt"/>
              </a:defRPr>
            </a:lvl4pPr>
            <a:lvl5pPr marL="2057400" indent="-228600" eaLnBrk="0" hangingPunct="0">
              <a:spcBef>
                <a:spcPct val="20000"/>
              </a:spcBef>
              <a:defRPr>
                <a:solidFill>
                  <a:srgbClr val="073C62"/>
                </a:solidFill>
                <a:latin typeface="+mn-lt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defRPr>
                <a:solidFill>
                  <a:srgbClr val="073C62"/>
                </a:solidFill>
                <a:latin typeface="+mn-lt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defRPr>
                <a:solidFill>
                  <a:srgbClr val="073C62"/>
                </a:solidFill>
                <a:latin typeface="+mn-lt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defRPr>
                <a:solidFill>
                  <a:srgbClr val="073C62"/>
                </a:solidFill>
                <a:latin typeface="+mn-lt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defRPr>
                <a:solidFill>
                  <a:srgbClr val="073C62"/>
                </a:solidFill>
                <a:latin typeface="+mn-lt"/>
              </a:defRPr>
            </a:lvl9pPr>
          </a:lstStyle>
          <a:p>
            <a:pPr marL="0" marR="0" lvl="0" indent="11113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9933"/>
              </a:buClr>
              <a:buSzTx/>
              <a:buFontTx/>
              <a:buNone/>
              <a:tabLst/>
              <a:defRPr/>
            </a:pPr>
            <a:r>
              <a:rPr kumimoji="0" lang="it-IT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 panose="020B0604020202020204" pitchFamily="34" charset="0"/>
              </a:rPr>
              <a:t>Utenti abituali</a:t>
            </a:r>
          </a:p>
          <a:p>
            <a:pPr marL="0" marR="0" lvl="0" indent="11113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9933"/>
              </a:buClr>
              <a:buSzTx/>
              <a:buFontTx/>
              <a:buNone/>
              <a:tabLst/>
              <a:defRPr/>
            </a:pPr>
            <a:r>
              <a:rPr kumimoji="0" lang="it-IT" sz="1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 panose="020B0604020202020204" pitchFamily="34" charset="0"/>
              </a:rPr>
              <a:t>18% </a:t>
            </a:r>
            <a:endParaRPr kumimoji="0" lang="it-IT" sz="1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cs typeface="Arial" panose="020B0604020202020204" pitchFamily="34" charset="0"/>
            </a:endParaRPr>
          </a:p>
        </p:txBody>
      </p:sp>
      <p:sp>
        <p:nvSpPr>
          <p:cNvPr id="31" name="Rectangle 2"/>
          <p:cNvSpPr txBox="1">
            <a:spLocks noChangeArrowheads="1"/>
          </p:cNvSpPr>
          <p:nvPr/>
        </p:nvSpPr>
        <p:spPr bwMode="auto">
          <a:xfrm>
            <a:off x="265312" y="1124744"/>
            <a:ext cx="2214929" cy="1842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8601" tIns="34301" rIns="68601" bIns="34301" numCol="1" anchor="t" anchorCtr="0" compatLnSpc="1">
            <a:prstTxWarp prst="textNoShape">
              <a:avLst/>
            </a:prstTxWarp>
          </a:bodyPr>
          <a:lstStyle>
            <a:lvl1pPr marL="342900" indent="11113" algn="l" rtl="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rgbClr val="073C62"/>
                </a:solidFill>
                <a:latin typeface="+mn-lt"/>
                <a:ea typeface="+mn-ea"/>
                <a:cs typeface="+mn-cs"/>
              </a:defRPr>
            </a:lvl1pPr>
            <a:lvl2pPr marL="8191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800">
                <a:solidFill>
                  <a:srgbClr val="073C62"/>
                </a:solidFill>
                <a:latin typeface="+mn-lt"/>
              </a:defRPr>
            </a:lvl2pPr>
            <a:lvl3pPr marL="1227138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073C62"/>
                </a:solidFill>
                <a:latin typeface="+mn-lt"/>
              </a:defRPr>
            </a:lvl3pPr>
            <a:lvl4pPr marL="163512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073C62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rgbClr val="073C62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defRPr sz="1600">
                <a:solidFill>
                  <a:srgbClr val="073C62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defRPr sz="1600">
                <a:solidFill>
                  <a:srgbClr val="073C62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defRPr sz="1600">
                <a:solidFill>
                  <a:srgbClr val="073C62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defRPr sz="1600">
                <a:solidFill>
                  <a:srgbClr val="073C62"/>
                </a:solidFill>
                <a:latin typeface="+mn-lt"/>
              </a:defRPr>
            </a:lvl9pPr>
          </a:lstStyle>
          <a:p>
            <a:pPr marL="0" algn="just">
              <a:lnSpc>
                <a:spcPct val="150000"/>
              </a:lnSpc>
              <a:buClr>
                <a:srgbClr val="FF9933"/>
              </a:buClr>
            </a:pPr>
            <a:r>
              <a:rPr lang="it-IT" sz="750" kern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Base: </a:t>
            </a:r>
            <a:r>
              <a:rPr lang="it-IT" sz="750" kern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totale intervistati</a:t>
            </a:r>
            <a:endParaRPr lang="it-IT" sz="750" kern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60791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95300" y="116632"/>
            <a:ext cx="8915400" cy="1143000"/>
          </a:xfrm>
        </p:spPr>
        <p:txBody>
          <a:bodyPr/>
          <a:lstStyle/>
          <a:p>
            <a:r>
              <a:rPr lang="en-US" dirty="0" err="1" smtClean="0"/>
              <a:t>Profilo</a:t>
            </a:r>
            <a:r>
              <a:rPr lang="en-US" dirty="0" smtClean="0"/>
              <a:t> </a:t>
            </a:r>
            <a:r>
              <a:rPr lang="en-US" dirty="0" err="1" smtClean="0"/>
              <a:t>utenti</a:t>
            </a:r>
            <a:r>
              <a:rPr lang="en-US" dirty="0" smtClean="0"/>
              <a:t>: </a:t>
            </a:r>
            <a:r>
              <a:rPr lang="en-US" dirty="0" err="1" smtClean="0"/>
              <a:t>servizi</a:t>
            </a:r>
            <a:r>
              <a:rPr lang="en-US" dirty="0" smtClean="0"/>
              <a:t> </a:t>
            </a:r>
            <a:r>
              <a:rPr lang="en-US" dirty="0" err="1"/>
              <a:t>richiesti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574C2CD-CCAC-4B76-9C3C-3D4F4C39C758}" type="slidenum">
              <a:rPr lang="it-IT" smtClean="0"/>
              <a:pPr>
                <a:defRPr/>
              </a:pPr>
              <a:t>11</a:t>
            </a:fld>
            <a:endParaRPr lang="it-IT"/>
          </a:p>
        </p:txBody>
      </p:sp>
      <p:sp>
        <p:nvSpPr>
          <p:cNvPr id="7" name="Rectangle 2"/>
          <p:cNvSpPr txBox="1"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8601" tIns="34301" rIns="68601" bIns="34301" numCol="1" anchor="t" anchorCtr="0" compatLnSpc="1">
            <a:prstTxWarp prst="textNoShape">
              <a:avLst/>
            </a:prstTxWarp>
          </a:bodyPr>
          <a:lstStyle>
            <a:lvl1pPr marL="342900" indent="11113" algn="l" rtl="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rgbClr val="073C62"/>
                </a:solidFill>
                <a:latin typeface="+mn-lt"/>
                <a:ea typeface="+mn-ea"/>
                <a:cs typeface="+mn-cs"/>
              </a:defRPr>
            </a:lvl1pPr>
            <a:lvl2pPr marL="8191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800">
                <a:solidFill>
                  <a:srgbClr val="073C62"/>
                </a:solidFill>
                <a:latin typeface="+mn-lt"/>
              </a:defRPr>
            </a:lvl2pPr>
            <a:lvl3pPr marL="1227138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073C62"/>
                </a:solidFill>
                <a:latin typeface="+mn-lt"/>
              </a:defRPr>
            </a:lvl3pPr>
            <a:lvl4pPr marL="163512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073C62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rgbClr val="073C62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defRPr sz="1600">
                <a:solidFill>
                  <a:srgbClr val="073C62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defRPr sz="1600">
                <a:solidFill>
                  <a:srgbClr val="073C62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defRPr sz="1600">
                <a:solidFill>
                  <a:srgbClr val="073C62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defRPr sz="1600">
                <a:solidFill>
                  <a:srgbClr val="073C62"/>
                </a:solidFill>
                <a:latin typeface="+mn-lt"/>
              </a:defRPr>
            </a:lvl9pPr>
          </a:lstStyle>
          <a:p>
            <a:pPr marL="0" algn="just">
              <a:lnSpc>
                <a:spcPct val="150000"/>
              </a:lnSpc>
              <a:buClr>
                <a:srgbClr val="FF9933"/>
              </a:buClr>
            </a:pPr>
            <a:r>
              <a:rPr lang="it-IT" sz="750" kern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Base: </a:t>
            </a:r>
            <a:r>
              <a:rPr lang="it-IT" sz="750" kern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totale intervistati</a:t>
            </a:r>
            <a:endParaRPr lang="it-IT" sz="750" kern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6" name="Oggett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32810964"/>
              </p:ext>
            </p:extLst>
          </p:nvPr>
        </p:nvGraphicFramePr>
        <p:xfrm>
          <a:off x="3779748" y="2132856"/>
          <a:ext cx="4233084" cy="36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7" name="Tabella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3321335"/>
              </p:ext>
            </p:extLst>
          </p:nvPr>
        </p:nvGraphicFramePr>
        <p:xfrm>
          <a:off x="2888573" y="2492888"/>
          <a:ext cx="2691375" cy="3019536"/>
        </p:xfrm>
        <a:graphic>
          <a:graphicData uri="http://schemas.openxmlformats.org/drawingml/2006/table">
            <a:tbl>
              <a:tblPr firstRow="1" bandRow="1"/>
              <a:tblGrid>
                <a:gridCol w="2691375"/>
              </a:tblGrid>
              <a:tr h="18872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u="none" strike="noStrike" dirty="0" smtClean="0">
                          <a:effectLst/>
                        </a:rPr>
                        <a:t>Registrazione atti e contratti di locazione</a:t>
                      </a:r>
                      <a:endParaRPr lang="it-IT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92" marR="8792" marT="71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8872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u="none" strike="noStrike" dirty="0" smtClean="0">
                          <a:effectLst/>
                        </a:rPr>
                        <a:t>Consegna documenti, istanze, richieste</a:t>
                      </a:r>
                      <a:endParaRPr lang="it-IT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92" marR="8792" marT="71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8872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u="none" strike="noStrike" dirty="0" smtClean="0">
                          <a:effectLst/>
                        </a:rPr>
                        <a:t>Codice fiscale, Tessera sanitaria</a:t>
                      </a:r>
                      <a:endParaRPr lang="it-IT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92" marR="8792" marT="71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8872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u="none" strike="noStrike" dirty="0" smtClean="0">
                          <a:effectLst/>
                        </a:rPr>
                        <a:t>Visure catastali gratuite</a:t>
                      </a:r>
                      <a:endParaRPr lang="it-IT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92" marR="8792" marT="71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8872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9pPr>
                    </a:lstStyle>
                    <a:p>
                      <a:pPr algn="r" fontAlgn="b"/>
                      <a:r>
                        <a:rPr lang="it-IT" sz="900" u="none" strike="noStrike" dirty="0" smtClean="0">
                          <a:effectLst/>
                        </a:rPr>
                        <a:t>Visure catastali a pagamento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92" marR="8792" marT="71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8872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9pPr>
                    </a:lstStyle>
                    <a:p>
                      <a:pPr algn="r" fontAlgn="b"/>
                      <a:r>
                        <a:rPr lang="it-IT" sz="900" u="none" strike="noStrike" dirty="0" smtClean="0">
                          <a:effectLst/>
                        </a:rPr>
                        <a:t>Informazioni/assistenza IRPEF, IVA e rimborsi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92" marR="8792" marT="71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8872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u="none" strike="noStrike" dirty="0" smtClean="0">
                          <a:effectLst/>
                        </a:rPr>
                        <a:t>Voltura catastale</a:t>
                      </a:r>
                      <a:endParaRPr lang="it-IT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92" marR="8792" marT="71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8872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u="none" strike="noStrike" dirty="0" smtClean="0">
                          <a:effectLst/>
                        </a:rPr>
                        <a:t>Dichiarazione di successione</a:t>
                      </a:r>
                      <a:endParaRPr lang="it-IT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92" marR="8792" marT="71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8872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u="none" strike="noStrike" dirty="0" smtClean="0">
                          <a:effectLst/>
                        </a:rPr>
                        <a:t>Comunicazioni di irregolarità cartelle di pagamento</a:t>
                      </a:r>
                      <a:endParaRPr lang="it-IT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92" marR="8792" marT="71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8872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u="none" strike="noStrike" dirty="0" smtClean="0">
                          <a:effectLst/>
                        </a:rPr>
                        <a:t>PIN per </a:t>
                      </a:r>
                      <a:r>
                        <a:rPr lang="it-IT" sz="900" u="none" strike="noStrike" dirty="0" err="1" smtClean="0">
                          <a:effectLst/>
                        </a:rPr>
                        <a:t>FiscoOnLine</a:t>
                      </a:r>
                      <a:r>
                        <a:rPr lang="it-IT" sz="900" u="none" strike="noStrike" dirty="0" smtClean="0">
                          <a:effectLst/>
                        </a:rPr>
                        <a:t>/</a:t>
                      </a:r>
                      <a:r>
                        <a:rPr lang="it-IT" sz="900" u="none" strike="noStrike" dirty="0" err="1" smtClean="0">
                          <a:effectLst/>
                        </a:rPr>
                        <a:t>Entratel</a:t>
                      </a:r>
                      <a:r>
                        <a:rPr lang="it-IT" sz="900" u="none" strike="noStrike" dirty="0" smtClean="0">
                          <a:effectLst/>
                        </a:rPr>
                        <a:t>/Cassetto fiscale</a:t>
                      </a:r>
                      <a:endParaRPr lang="it-IT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92" marR="8792" marT="71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8872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9pPr>
                    </a:lstStyle>
                    <a:p>
                      <a:pPr algn="r" fontAlgn="b"/>
                      <a:r>
                        <a:rPr lang="it-IT" sz="900" u="none" strike="noStrike" dirty="0" smtClean="0">
                          <a:effectLst/>
                        </a:rPr>
                        <a:t>Assistenza sulla dichiarazione dei redditi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92" marR="8792" marT="71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8872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9pPr>
                    </a:lstStyle>
                    <a:p>
                      <a:pPr algn="r" fontAlgn="b"/>
                      <a:r>
                        <a:rPr lang="it-IT" sz="900" u="none" strike="noStrike" dirty="0">
                          <a:effectLst/>
                        </a:rPr>
                        <a:t>Richiesta certificati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8872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9pPr>
                    </a:lstStyle>
                    <a:p>
                      <a:pPr algn="r" fontAlgn="b"/>
                      <a:r>
                        <a:rPr lang="it-IT" sz="900" u="none" strike="noStrike" dirty="0">
                          <a:effectLst/>
                        </a:rPr>
                        <a:t>Ispezione ipotecaria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8872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9pPr>
                    </a:lstStyle>
                    <a:p>
                      <a:pPr algn="r" fontAlgn="b"/>
                      <a:r>
                        <a:rPr lang="it-IT" sz="900" u="none" strike="noStrike" dirty="0">
                          <a:effectLst/>
                        </a:rPr>
                        <a:t>Comunicazione coordinate bancarie per rimborsi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8872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9pPr>
                    </a:lstStyle>
                    <a:p>
                      <a:pPr algn="r" fontAlgn="b"/>
                      <a:r>
                        <a:rPr lang="it-IT" sz="900" u="none" strike="noStrike" dirty="0">
                          <a:effectLst/>
                        </a:rPr>
                        <a:t>URP (Ufficio relazioni con il Pubblico)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8872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9pPr>
                    </a:lstStyle>
                    <a:p>
                      <a:pPr algn="r" fontAlgn="b"/>
                      <a:r>
                        <a:rPr lang="it-IT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Altri servizi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0" name="Tabella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8573314"/>
              </p:ext>
            </p:extLst>
          </p:nvPr>
        </p:nvGraphicFramePr>
        <p:xfrm>
          <a:off x="5817096" y="1893729"/>
          <a:ext cx="1992897" cy="3695510"/>
        </p:xfrm>
        <a:graphic>
          <a:graphicData uri="http://schemas.openxmlformats.org/drawingml/2006/table">
            <a:tbl>
              <a:tblPr firstRow="1" bandRow="1"/>
              <a:tblGrid>
                <a:gridCol w="950443"/>
                <a:gridCol w="1042454"/>
              </a:tblGrid>
              <a:tr h="24043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Insight scree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Insight scree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Insight scree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Insight scree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Insight scree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Insight scree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Insight scree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Insight scree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Insight screen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Professionisti</a:t>
                      </a:r>
                    </a:p>
                  </a:txBody>
                  <a:tcPr marL="33231" marR="33231" marT="34301" marB="34301" anchor="ctr">
                    <a:lnL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54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Insight scree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Insight scree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Insight scree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Insight scree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Insight scree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Insight scree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Insight scree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Insight scree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Insight screen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Privati</a:t>
                      </a:r>
                    </a:p>
                  </a:txBody>
                  <a:tcPr marL="33231" marR="33231" marT="34301" marB="34301" anchor="ctr">
                    <a:lnL>
                      <a:noFill/>
                    </a:lnL>
                    <a:lnR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</a:tr>
              <a:tr h="35002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9pPr>
                    </a:lstStyle>
                    <a:p>
                      <a:pPr algn="ctr" fontAlgn="b"/>
                      <a:r>
                        <a:rPr lang="it-IT" sz="120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%</a:t>
                      </a:r>
                      <a:endParaRPr lang="it-IT" sz="120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8792" marR="8792" marT="7146" marB="0" anchor="ctr">
                    <a:lnL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5400" cmpd="sng">
                      <a:solidFill>
                        <a:srgbClr val="000000"/>
                      </a:solidFill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9pPr>
                    </a:lstStyle>
                    <a:p>
                      <a:pPr algn="ctr" fontAlgn="b"/>
                      <a:r>
                        <a:rPr lang="it-IT" sz="120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%</a:t>
                      </a:r>
                      <a:endParaRPr lang="it-IT" sz="120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8792" marR="8792" marT="7146" marB="0" anchor="ctr">
                    <a:lnL>
                      <a:noFill/>
                    </a:lnL>
                    <a:lnR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mpd="sng">
                      <a:solidFill>
                        <a:srgbClr val="000000"/>
                      </a:solidFill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20000"/>
                      </a:srgbClr>
                    </a:solidFill>
                  </a:tcPr>
                </a:tc>
              </a:tr>
              <a:tr h="1948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9pPr>
                    </a:lstStyle>
                    <a:p>
                      <a:pPr algn="ctr" fontAlgn="ctr"/>
                      <a:r>
                        <a:rPr lang="it-IT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9pPr>
                    </a:lstStyle>
                    <a:p>
                      <a:pPr algn="ctr" fontAlgn="ctr"/>
                      <a:r>
                        <a:rPr lang="it-IT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1948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9pPr>
                    </a:lstStyle>
                    <a:p>
                      <a:pPr algn="ctr" fontAlgn="ctr"/>
                      <a:r>
                        <a:rPr lang="it-IT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9pPr>
                    </a:lstStyle>
                    <a:p>
                      <a:pPr algn="ctr" fontAlgn="ctr"/>
                      <a:r>
                        <a:rPr lang="it-IT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20000"/>
                      </a:srgbClr>
                    </a:solidFill>
                  </a:tcPr>
                </a:tc>
              </a:tr>
              <a:tr h="1948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9pPr>
                    </a:lstStyle>
                    <a:p>
                      <a:pPr algn="ctr" fontAlgn="ctr"/>
                      <a:r>
                        <a:rPr lang="it-IT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9pPr>
                    </a:lstStyle>
                    <a:p>
                      <a:pPr algn="ctr" fontAlgn="ctr"/>
                      <a:r>
                        <a:rPr lang="it-IT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1948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9pPr>
                    </a:lstStyle>
                    <a:p>
                      <a:pPr algn="ctr" fontAlgn="ctr"/>
                      <a:r>
                        <a:rPr lang="it-IT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9pPr>
                    </a:lstStyle>
                    <a:p>
                      <a:pPr algn="ctr" fontAlgn="ctr"/>
                      <a:r>
                        <a:rPr lang="it-IT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20000"/>
                      </a:srgbClr>
                    </a:solidFill>
                  </a:tcPr>
                </a:tc>
              </a:tr>
              <a:tr h="1948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9pPr>
                    </a:lstStyle>
                    <a:p>
                      <a:pPr algn="ctr" fontAlgn="ctr"/>
                      <a:r>
                        <a:rPr lang="it-IT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9pPr>
                    </a:lstStyle>
                    <a:p>
                      <a:pPr algn="ctr" fontAlgn="ctr"/>
                      <a:r>
                        <a:rPr lang="it-IT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1948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9pPr>
                    </a:lstStyle>
                    <a:p>
                      <a:pPr algn="ctr" fontAlgn="ctr"/>
                      <a:r>
                        <a:rPr lang="it-IT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9pPr>
                    </a:lstStyle>
                    <a:p>
                      <a:pPr algn="ctr" fontAlgn="ctr"/>
                      <a:r>
                        <a:rPr lang="it-IT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20000"/>
                      </a:srgbClr>
                    </a:solidFill>
                  </a:tcPr>
                </a:tc>
              </a:tr>
              <a:tr h="1948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9pPr>
                    </a:lstStyle>
                    <a:p>
                      <a:pPr algn="ctr" fontAlgn="ctr"/>
                      <a:r>
                        <a:rPr lang="it-IT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9pPr>
                    </a:lstStyle>
                    <a:p>
                      <a:pPr algn="ctr" fontAlgn="ctr"/>
                      <a:r>
                        <a:rPr lang="it-IT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1948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9pPr>
                    </a:lstStyle>
                    <a:p>
                      <a:pPr algn="ctr" fontAlgn="ctr"/>
                      <a:r>
                        <a:rPr lang="it-IT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9pPr>
                    </a:lstStyle>
                    <a:p>
                      <a:pPr algn="ctr" fontAlgn="ctr"/>
                      <a:r>
                        <a:rPr lang="it-IT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20000"/>
                      </a:srgbClr>
                    </a:solidFill>
                  </a:tcPr>
                </a:tc>
              </a:tr>
              <a:tr h="1948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9pPr>
                    </a:lstStyle>
                    <a:p>
                      <a:pPr algn="ctr" fontAlgn="ctr"/>
                      <a:r>
                        <a:rPr lang="it-IT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9pPr>
                    </a:lstStyle>
                    <a:p>
                      <a:pPr algn="ctr" fontAlgn="ctr"/>
                      <a:r>
                        <a:rPr lang="it-IT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18305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9pPr>
                    </a:lstStyle>
                    <a:p>
                      <a:pPr algn="ctr" fontAlgn="ctr"/>
                      <a:r>
                        <a:rPr lang="it-IT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9pPr>
                    </a:lstStyle>
                    <a:p>
                      <a:pPr algn="ctr" fontAlgn="ctr"/>
                      <a:r>
                        <a:rPr lang="it-IT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20000"/>
                      </a:srgbClr>
                    </a:solidFill>
                  </a:tcPr>
                </a:tc>
              </a:tr>
              <a:tr h="1948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9pPr>
                    </a:lstStyle>
                    <a:p>
                      <a:pPr algn="ctr" fontAlgn="ctr"/>
                      <a:r>
                        <a:rPr lang="it-IT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9pPr>
                    </a:lstStyle>
                    <a:p>
                      <a:pPr algn="ctr" fontAlgn="ctr"/>
                      <a:r>
                        <a:rPr lang="it-IT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1948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9pPr>
                    </a:lstStyle>
                    <a:p>
                      <a:pPr algn="ctr" fontAlgn="ctr"/>
                      <a:r>
                        <a:rPr lang="it-IT" sz="11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9pPr>
                    </a:lstStyle>
                    <a:p>
                      <a:pPr algn="ctr" fontAlgn="ctr"/>
                      <a:r>
                        <a:rPr lang="it-IT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20000"/>
                      </a:srgbClr>
                    </a:solidFill>
                  </a:tcPr>
                </a:tc>
              </a:tr>
              <a:tr h="1948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9pPr>
                    </a:lstStyle>
                    <a:p>
                      <a:pPr algn="ctr" fontAlgn="ctr"/>
                      <a:r>
                        <a:rPr lang="it-IT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9pPr>
                    </a:lstStyle>
                    <a:p>
                      <a:pPr algn="ctr" fontAlgn="ctr"/>
                      <a:r>
                        <a:rPr lang="it-IT" sz="11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1948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9pPr>
                    </a:lstStyle>
                    <a:p>
                      <a:pPr algn="ctr" fontAlgn="ctr"/>
                      <a:r>
                        <a:rPr lang="it-IT" sz="11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9pPr>
                    </a:lstStyle>
                    <a:p>
                      <a:pPr algn="ctr" fontAlgn="ctr"/>
                      <a:r>
                        <a:rPr lang="it-IT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20000"/>
                      </a:srgbClr>
                    </a:solidFill>
                  </a:tcPr>
                </a:tc>
              </a:tr>
              <a:tr h="1948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9pPr>
                    </a:lstStyle>
                    <a:p>
                      <a:pPr algn="ctr" fontAlgn="ctr"/>
                      <a:r>
                        <a:rPr lang="it-IT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9pPr>
                    </a:lstStyle>
                    <a:p>
                      <a:pPr algn="ctr" fontAlgn="ctr"/>
                      <a:r>
                        <a:rPr lang="it-IT" sz="11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1948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9pPr>
                    </a:lstStyle>
                    <a:p>
                      <a:pPr algn="ctr" fontAlgn="ctr"/>
                      <a:r>
                        <a:rPr lang="it-IT" sz="1100" u="none" strike="noStrike" dirty="0">
                          <a:effectLst/>
                        </a:rPr>
                        <a:t>21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254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9pPr>
                    </a:lstStyle>
                    <a:p>
                      <a:pPr algn="ctr" fontAlgn="ctr"/>
                      <a:r>
                        <a:rPr lang="it-IT" sz="1100" u="none" strike="noStrike" dirty="0">
                          <a:effectLst/>
                        </a:rPr>
                        <a:t>14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20000"/>
                      </a:srgb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1" name="Grafico 20"/>
          <p:cNvGraphicFramePr/>
          <p:nvPr>
            <p:extLst>
              <p:ext uri="{D42A27DB-BD31-4B8C-83A1-F6EECF244321}">
                <p14:modId xmlns:p14="http://schemas.microsoft.com/office/powerpoint/2010/main" val="2269159694"/>
              </p:ext>
            </p:extLst>
          </p:nvPr>
        </p:nvGraphicFramePr>
        <p:xfrm>
          <a:off x="560512" y="1690820"/>
          <a:ext cx="3361603" cy="25168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8123942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574C2CD-CCAC-4B76-9C3C-3D4F4C39C758}" type="slidenum">
              <a:rPr lang="it-IT" smtClean="0"/>
              <a:pPr>
                <a:defRPr/>
              </a:pPr>
              <a:t>12</a:t>
            </a:fld>
            <a:endParaRPr lang="it-IT"/>
          </a:p>
        </p:txBody>
      </p:sp>
      <p:sp>
        <p:nvSpPr>
          <p:cNvPr id="8" name="Rechteck 67"/>
          <p:cNvSpPr>
            <a:spLocks noChangeArrowheads="1"/>
          </p:cNvSpPr>
          <p:nvPr/>
        </p:nvSpPr>
        <p:spPr bwMode="gray">
          <a:xfrm>
            <a:off x="28198" y="2636912"/>
            <a:ext cx="9877801" cy="1582737"/>
          </a:xfrm>
          <a:prstGeom prst="rect">
            <a:avLst/>
          </a:prstGeom>
          <a:noFill/>
          <a:ln>
            <a:noFill/>
          </a:ln>
          <a:extLst/>
        </p:spPr>
        <p:txBody>
          <a:bodyPr lIns="324000" tIns="0" rIns="324000" bIns="0" anchor="ctr"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it-IT" sz="3200" b="1" dirty="0">
                <a:solidFill>
                  <a:srgbClr val="E3600F"/>
                </a:solidFill>
                <a:latin typeface="+mj-lt"/>
                <a:ea typeface="+mj-ea"/>
                <a:cs typeface="+mj-cs"/>
              </a:rPr>
              <a:t>VALUTAZIONE DEL SERVIZIO </a:t>
            </a:r>
          </a:p>
        </p:txBody>
      </p:sp>
    </p:spTree>
    <p:extLst>
      <p:ext uri="{BB962C8B-B14F-4D97-AF65-F5344CB8AC3E}">
        <p14:creationId xmlns:p14="http://schemas.microsoft.com/office/powerpoint/2010/main" val="3930361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95300" y="44624"/>
            <a:ext cx="8915400" cy="1143000"/>
          </a:xfrm>
        </p:spPr>
        <p:txBody>
          <a:bodyPr/>
          <a:lstStyle/>
          <a:p>
            <a:r>
              <a:rPr lang="en-US" dirty="0" err="1"/>
              <a:t>Soddisfazione</a:t>
            </a:r>
            <a:r>
              <a:rPr lang="en-US" dirty="0"/>
              <a:t> </a:t>
            </a:r>
            <a:r>
              <a:rPr lang="en-US" dirty="0" err="1"/>
              <a:t>complessiva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574C2CD-CCAC-4B76-9C3C-3D4F4C39C758}" type="slidenum">
              <a:rPr lang="it-IT" smtClean="0"/>
              <a:pPr>
                <a:defRPr/>
              </a:pPr>
              <a:t>13</a:t>
            </a:fld>
            <a:endParaRPr lang="it-IT"/>
          </a:p>
        </p:txBody>
      </p:sp>
      <p:graphicFrame>
        <p:nvGraphicFramePr>
          <p:cNvPr id="7" name="Oggett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79870124"/>
              </p:ext>
            </p:extLst>
          </p:nvPr>
        </p:nvGraphicFramePr>
        <p:xfrm>
          <a:off x="1547664" y="2520287"/>
          <a:ext cx="4233084" cy="22143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317990" y="1592296"/>
            <a:ext cx="3659683" cy="4862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7934" tIns="38967" rIns="77934" bIns="38967" numCol="1" anchor="t" anchorCtr="0" compatLnSpc="1">
            <a:prstTxWarp prst="textNoShape">
              <a:avLst/>
            </a:prstTxWarp>
          </a:bodyPr>
          <a:lstStyle>
            <a:lvl1pPr marL="342900" indent="11113" algn="l" rtl="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rgbClr val="073C62"/>
                </a:solidFill>
                <a:latin typeface="+mn-lt"/>
                <a:ea typeface="+mn-ea"/>
                <a:cs typeface="+mn-cs"/>
              </a:defRPr>
            </a:lvl1pPr>
            <a:lvl2pPr marL="8191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800">
                <a:solidFill>
                  <a:srgbClr val="073C62"/>
                </a:solidFill>
                <a:latin typeface="+mn-lt"/>
              </a:defRPr>
            </a:lvl2pPr>
            <a:lvl3pPr marL="1227138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073C62"/>
                </a:solidFill>
                <a:latin typeface="+mn-lt"/>
              </a:defRPr>
            </a:lvl3pPr>
            <a:lvl4pPr marL="163512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073C62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rgbClr val="073C62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defRPr sz="1600">
                <a:solidFill>
                  <a:srgbClr val="073C62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defRPr sz="1600">
                <a:solidFill>
                  <a:srgbClr val="073C62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defRPr sz="1600">
                <a:solidFill>
                  <a:srgbClr val="073C62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defRPr sz="1600">
                <a:solidFill>
                  <a:srgbClr val="073C62"/>
                </a:solidFill>
                <a:latin typeface="+mn-lt"/>
              </a:defRPr>
            </a:lvl9pPr>
          </a:lstStyle>
          <a:p>
            <a:pPr marL="0" algn="just">
              <a:lnSpc>
                <a:spcPct val="150000"/>
              </a:lnSpc>
              <a:buClr>
                <a:srgbClr val="FF9933"/>
              </a:buClr>
            </a:pPr>
            <a:endParaRPr lang="it-IT" sz="1500" kern="0" dirty="0">
              <a:solidFill>
                <a:srgbClr val="0F407B"/>
              </a:solidFill>
              <a:latin typeface="Insight screen"/>
              <a:cs typeface="Arial" panose="020B0604020202020204" pitchFamily="34" charset="0"/>
            </a:endParaRPr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1642" y="2890424"/>
            <a:ext cx="307731" cy="242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1642" y="3473906"/>
            <a:ext cx="307731" cy="242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6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0986" y="4032922"/>
            <a:ext cx="308386" cy="2434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ctangle 2"/>
          <p:cNvSpPr txBox="1">
            <a:spLocks noChangeArrowheads="1"/>
          </p:cNvSpPr>
          <p:nvPr/>
        </p:nvSpPr>
        <p:spPr bwMode="auto">
          <a:xfrm>
            <a:off x="5891946" y="2827997"/>
            <a:ext cx="376240" cy="288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7934" tIns="38967" rIns="77934" bIns="38967" numCol="1" anchor="t" anchorCtr="0" compatLnSpc="1">
            <a:prstTxWarp prst="textNoShape">
              <a:avLst/>
            </a:prstTxWarp>
          </a:bodyPr>
          <a:lstStyle>
            <a:lvl1pPr marL="342900" indent="11113" algn="l" rtl="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rgbClr val="073C62"/>
                </a:solidFill>
                <a:latin typeface="+mn-lt"/>
                <a:ea typeface="+mn-ea"/>
                <a:cs typeface="+mn-cs"/>
              </a:defRPr>
            </a:lvl1pPr>
            <a:lvl2pPr marL="8191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800">
                <a:solidFill>
                  <a:srgbClr val="073C62"/>
                </a:solidFill>
                <a:latin typeface="+mn-lt"/>
              </a:defRPr>
            </a:lvl2pPr>
            <a:lvl3pPr marL="1227138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073C62"/>
                </a:solidFill>
                <a:latin typeface="+mn-lt"/>
              </a:defRPr>
            </a:lvl3pPr>
            <a:lvl4pPr marL="163512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073C62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rgbClr val="073C62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defRPr sz="1600">
                <a:solidFill>
                  <a:srgbClr val="073C62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defRPr sz="1600">
                <a:solidFill>
                  <a:srgbClr val="073C62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defRPr sz="1600">
                <a:solidFill>
                  <a:srgbClr val="073C62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defRPr sz="1600">
                <a:solidFill>
                  <a:srgbClr val="073C62"/>
                </a:solidFill>
                <a:latin typeface="+mn-lt"/>
              </a:defRPr>
            </a:lvl9pPr>
          </a:lstStyle>
          <a:p>
            <a:pPr marL="0" algn="ctr">
              <a:lnSpc>
                <a:spcPct val="150000"/>
              </a:lnSpc>
              <a:buClr>
                <a:srgbClr val="FF9933"/>
              </a:buClr>
            </a:pPr>
            <a:r>
              <a:rPr lang="it-IT" sz="1200" b="1" i="1" kern="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86</a:t>
            </a:r>
            <a:endParaRPr lang="it-IT" sz="1200" b="1" i="1" kern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Parentesi graffa chiusa 12"/>
          <p:cNvSpPr/>
          <p:nvPr/>
        </p:nvSpPr>
        <p:spPr bwMode="auto">
          <a:xfrm>
            <a:off x="5421024" y="2844623"/>
            <a:ext cx="42202" cy="299145"/>
          </a:xfrm>
          <a:prstGeom prst="rightBrace">
            <a:avLst/>
          </a:prstGeom>
          <a:solidFill>
            <a:srgbClr val="FFFFFF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69004" tIns="33826" rIns="69004" bIns="33826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77934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5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cs typeface="Arial" panose="020B0604020202020204" pitchFamily="34" charset="0"/>
            </a:endParaRPr>
          </a:p>
        </p:txBody>
      </p:sp>
      <p:sp>
        <p:nvSpPr>
          <p:cNvPr id="14" name="Parentesi graffa chiusa 13"/>
          <p:cNvSpPr/>
          <p:nvPr/>
        </p:nvSpPr>
        <p:spPr bwMode="auto">
          <a:xfrm>
            <a:off x="5404090" y="3392872"/>
            <a:ext cx="42202" cy="299145"/>
          </a:xfrm>
          <a:prstGeom prst="rightBrace">
            <a:avLst/>
          </a:prstGeom>
          <a:solidFill>
            <a:srgbClr val="FFFFFF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69004" tIns="33826" rIns="69004" bIns="33826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77934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5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cs typeface="Arial" panose="020B0604020202020204" pitchFamily="34" charset="0"/>
            </a:endParaRPr>
          </a:p>
        </p:txBody>
      </p:sp>
      <p:sp>
        <p:nvSpPr>
          <p:cNvPr id="15" name="Rectangle 2"/>
          <p:cNvSpPr txBox="1">
            <a:spLocks noChangeArrowheads="1"/>
          </p:cNvSpPr>
          <p:nvPr/>
        </p:nvSpPr>
        <p:spPr bwMode="auto">
          <a:xfrm>
            <a:off x="5891946" y="3403306"/>
            <a:ext cx="376240" cy="288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7934" tIns="38967" rIns="77934" bIns="38967" numCol="1" anchor="t" anchorCtr="0" compatLnSpc="1">
            <a:prstTxWarp prst="textNoShape">
              <a:avLst/>
            </a:prstTxWarp>
          </a:bodyPr>
          <a:lstStyle>
            <a:lvl1pPr marL="342900" indent="11113" algn="l" rtl="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rgbClr val="073C62"/>
                </a:solidFill>
                <a:latin typeface="+mn-lt"/>
                <a:ea typeface="+mn-ea"/>
                <a:cs typeface="+mn-cs"/>
              </a:defRPr>
            </a:lvl1pPr>
            <a:lvl2pPr marL="8191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800">
                <a:solidFill>
                  <a:srgbClr val="073C62"/>
                </a:solidFill>
                <a:latin typeface="+mn-lt"/>
              </a:defRPr>
            </a:lvl2pPr>
            <a:lvl3pPr marL="1227138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073C62"/>
                </a:solidFill>
                <a:latin typeface="+mn-lt"/>
              </a:defRPr>
            </a:lvl3pPr>
            <a:lvl4pPr marL="163512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073C62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rgbClr val="073C62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defRPr sz="1600">
                <a:solidFill>
                  <a:srgbClr val="073C62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defRPr sz="1600">
                <a:solidFill>
                  <a:srgbClr val="073C62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defRPr sz="1600">
                <a:solidFill>
                  <a:srgbClr val="073C62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defRPr sz="1600">
                <a:solidFill>
                  <a:srgbClr val="073C62"/>
                </a:solidFill>
                <a:latin typeface="+mn-lt"/>
              </a:defRPr>
            </a:lvl9pPr>
          </a:lstStyle>
          <a:p>
            <a:pPr marL="0" algn="ctr">
              <a:lnSpc>
                <a:spcPct val="150000"/>
              </a:lnSpc>
              <a:buClr>
                <a:srgbClr val="FF9933"/>
              </a:buClr>
            </a:pPr>
            <a:r>
              <a:rPr lang="it-IT" sz="1200" b="1" i="1" kern="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</a:t>
            </a:r>
            <a:endParaRPr lang="it-IT" sz="1200" b="1" i="1" kern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Parentesi graffa chiusa 15"/>
          <p:cNvSpPr/>
          <p:nvPr/>
        </p:nvSpPr>
        <p:spPr bwMode="auto">
          <a:xfrm>
            <a:off x="5404090" y="3924876"/>
            <a:ext cx="42202" cy="299145"/>
          </a:xfrm>
          <a:prstGeom prst="rightBrace">
            <a:avLst/>
          </a:prstGeom>
          <a:solidFill>
            <a:srgbClr val="FFFFFF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69004" tIns="33826" rIns="69004" bIns="33826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77934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5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cs typeface="Arial" panose="020B0604020202020204" pitchFamily="34" charset="0"/>
            </a:endParaRPr>
          </a:p>
        </p:txBody>
      </p:sp>
      <p:sp>
        <p:nvSpPr>
          <p:cNvPr id="17" name="Rectangle 2"/>
          <p:cNvSpPr txBox="1">
            <a:spLocks noChangeArrowheads="1"/>
          </p:cNvSpPr>
          <p:nvPr/>
        </p:nvSpPr>
        <p:spPr bwMode="auto">
          <a:xfrm>
            <a:off x="5891946" y="3987639"/>
            <a:ext cx="376240" cy="288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7934" tIns="38967" rIns="77934" bIns="38967" numCol="1" anchor="t" anchorCtr="0" compatLnSpc="1">
            <a:prstTxWarp prst="textNoShape">
              <a:avLst/>
            </a:prstTxWarp>
          </a:bodyPr>
          <a:lstStyle>
            <a:lvl1pPr marL="342900" indent="11113" algn="l" rtl="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rgbClr val="073C62"/>
                </a:solidFill>
                <a:latin typeface="+mn-lt"/>
                <a:ea typeface="+mn-ea"/>
                <a:cs typeface="+mn-cs"/>
              </a:defRPr>
            </a:lvl1pPr>
            <a:lvl2pPr marL="8191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800">
                <a:solidFill>
                  <a:srgbClr val="073C62"/>
                </a:solidFill>
                <a:latin typeface="+mn-lt"/>
              </a:defRPr>
            </a:lvl2pPr>
            <a:lvl3pPr marL="1227138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073C62"/>
                </a:solidFill>
                <a:latin typeface="+mn-lt"/>
              </a:defRPr>
            </a:lvl3pPr>
            <a:lvl4pPr marL="163512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073C62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rgbClr val="073C62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defRPr sz="1600">
                <a:solidFill>
                  <a:srgbClr val="073C62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defRPr sz="1600">
                <a:solidFill>
                  <a:srgbClr val="073C62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defRPr sz="1600">
                <a:solidFill>
                  <a:srgbClr val="073C62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defRPr sz="1600">
                <a:solidFill>
                  <a:srgbClr val="073C62"/>
                </a:solidFill>
                <a:latin typeface="+mn-lt"/>
              </a:defRPr>
            </a:lvl9pPr>
          </a:lstStyle>
          <a:p>
            <a:pPr marL="0" algn="ctr">
              <a:lnSpc>
                <a:spcPct val="150000"/>
              </a:lnSpc>
              <a:buClr>
                <a:srgbClr val="FF9933"/>
              </a:buClr>
            </a:pPr>
            <a:r>
              <a:rPr lang="it-IT" sz="1200" b="1" i="1" kern="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it-IT" sz="1200" b="1" i="1" kern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Rectangle 2"/>
          <p:cNvSpPr txBox="1">
            <a:spLocks noChangeArrowheads="1"/>
          </p:cNvSpPr>
          <p:nvPr/>
        </p:nvSpPr>
        <p:spPr bwMode="auto">
          <a:xfrm>
            <a:off x="3655495" y="2302695"/>
            <a:ext cx="443699" cy="3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7934" tIns="38967" rIns="77934" bIns="38967" numCol="1" anchor="t" anchorCtr="0" compatLnSpc="1">
            <a:prstTxWarp prst="textNoShape">
              <a:avLst/>
            </a:prstTxWarp>
          </a:bodyPr>
          <a:lstStyle>
            <a:lvl1pPr marL="342900" indent="11113" algn="l" rtl="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rgbClr val="073C62"/>
                </a:solidFill>
                <a:latin typeface="+mn-lt"/>
                <a:ea typeface="+mn-ea"/>
                <a:cs typeface="+mn-cs"/>
              </a:defRPr>
            </a:lvl1pPr>
            <a:lvl2pPr marL="8191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800">
                <a:solidFill>
                  <a:srgbClr val="073C62"/>
                </a:solidFill>
                <a:latin typeface="+mn-lt"/>
              </a:defRPr>
            </a:lvl2pPr>
            <a:lvl3pPr marL="1227138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073C62"/>
                </a:solidFill>
                <a:latin typeface="+mn-lt"/>
              </a:defRPr>
            </a:lvl3pPr>
            <a:lvl4pPr marL="163512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073C62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rgbClr val="073C62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defRPr sz="1600">
                <a:solidFill>
                  <a:srgbClr val="073C62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defRPr sz="1600">
                <a:solidFill>
                  <a:srgbClr val="073C62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defRPr sz="1600">
                <a:solidFill>
                  <a:srgbClr val="073C62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defRPr sz="1600">
                <a:solidFill>
                  <a:srgbClr val="073C62"/>
                </a:solidFill>
                <a:latin typeface="+mn-lt"/>
              </a:defRPr>
            </a:lvl9pPr>
          </a:lstStyle>
          <a:p>
            <a:pPr marL="0" algn="ctr">
              <a:lnSpc>
                <a:spcPct val="150000"/>
              </a:lnSpc>
              <a:buClr>
                <a:srgbClr val="FF9933"/>
              </a:buClr>
            </a:pPr>
            <a:r>
              <a:rPr lang="it-IT" sz="1200" b="1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  <a:endParaRPr lang="it-IT" sz="900" kern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Rectangle 2"/>
          <p:cNvSpPr txBox="1">
            <a:spLocks noChangeArrowheads="1"/>
          </p:cNvSpPr>
          <p:nvPr/>
        </p:nvSpPr>
        <p:spPr bwMode="auto">
          <a:xfrm>
            <a:off x="3262212" y="4640450"/>
            <a:ext cx="2069870" cy="288763"/>
          </a:xfrm>
          <a:prstGeom prst="rect">
            <a:avLst/>
          </a:prstGeom>
          <a:solidFill>
            <a:srgbClr val="FFFFFF">
              <a:lumMod val="95000"/>
            </a:srgbClr>
          </a:solidFill>
          <a:ln w="9525">
            <a:noFill/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68601" tIns="34301" rIns="68601" bIns="34301" numCol="1" anchor="t" anchorCtr="0" compatLnSpc="1">
            <a:prstTxWarp prst="textNoShape">
              <a:avLst/>
            </a:prstTxWarp>
          </a:bodyPr>
          <a:lstStyle>
            <a:lvl1pPr marL="342900" indent="11113" algn="l" rtl="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rgbClr val="073C62"/>
                </a:solidFill>
                <a:latin typeface="+mn-lt"/>
                <a:ea typeface="+mn-ea"/>
                <a:cs typeface="+mn-cs"/>
              </a:defRPr>
            </a:lvl1pPr>
            <a:lvl2pPr marL="8191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800">
                <a:solidFill>
                  <a:srgbClr val="073C62"/>
                </a:solidFill>
                <a:latin typeface="+mn-lt"/>
              </a:defRPr>
            </a:lvl2pPr>
            <a:lvl3pPr marL="1227138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073C62"/>
                </a:solidFill>
                <a:latin typeface="+mn-lt"/>
              </a:defRPr>
            </a:lvl3pPr>
            <a:lvl4pPr marL="163512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073C62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rgbClr val="073C62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defRPr sz="1600">
                <a:solidFill>
                  <a:srgbClr val="073C62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defRPr sz="1600">
                <a:solidFill>
                  <a:srgbClr val="073C62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defRPr sz="1600">
                <a:solidFill>
                  <a:srgbClr val="073C62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defRPr sz="1600">
                <a:solidFill>
                  <a:srgbClr val="073C62"/>
                </a:solidFill>
                <a:latin typeface="+mn-lt"/>
              </a:defRPr>
            </a:lvl9pPr>
          </a:lstStyle>
          <a:p>
            <a:pPr marL="0" marR="0" lvl="0" indent="11113" algn="ctr" defTabSz="914400" rtl="0" eaLnBrk="0" fontAlgn="base" latinLnBrk="0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Tx/>
              <a:buFontTx/>
              <a:buNone/>
              <a:tabLst/>
              <a:defRPr/>
            </a:pPr>
            <a:r>
              <a:rPr kumimoji="0" lang="it-IT" sz="1100" b="1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Indice Soddisfazione </a:t>
            </a:r>
            <a:r>
              <a:rPr kumimoji="0" lang="it-IT" sz="11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= 89</a:t>
            </a:r>
            <a:endParaRPr kumimoji="0" lang="it-IT" sz="11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0" name="Rectangle 2"/>
          <p:cNvSpPr txBox="1">
            <a:spLocks noChangeArrowheads="1"/>
          </p:cNvSpPr>
          <p:nvPr/>
        </p:nvSpPr>
        <p:spPr bwMode="auto">
          <a:xfrm>
            <a:off x="179512" y="1340768"/>
            <a:ext cx="5760640" cy="2801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8601" tIns="34301" rIns="68601" bIns="34301" numCol="1" anchor="t" anchorCtr="0" compatLnSpc="1">
            <a:prstTxWarp prst="textNoShape">
              <a:avLst/>
            </a:prstTxWarp>
          </a:bodyPr>
          <a:lstStyle>
            <a:lvl1pPr marL="342900" indent="11113" algn="l" rtl="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rgbClr val="073C62"/>
                </a:solidFill>
                <a:latin typeface="+mn-lt"/>
                <a:ea typeface="+mn-ea"/>
                <a:cs typeface="+mn-cs"/>
              </a:defRPr>
            </a:lvl1pPr>
            <a:lvl2pPr marL="8191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800">
                <a:solidFill>
                  <a:srgbClr val="073C62"/>
                </a:solidFill>
                <a:latin typeface="+mn-lt"/>
              </a:defRPr>
            </a:lvl2pPr>
            <a:lvl3pPr marL="1227138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073C62"/>
                </a:solidFill>
                <a:latin typeface="+mn-lt"/>
              </a:defRPr>
            </a:lvl3pPr>
            <a:lvl4pPr marL="163512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073C62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rgbClr val="073C62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defRPr sz="1600">
                <a:solidFill>
                  <a:srgbClr val="073C62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defRPr sz="1600">
                <a:solidFill>
                  <a:srgbClr val="073C62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defRPr sz="1600">
                <a:solidFill>
                  <a:srgbClr val="073C62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defRPr sz="1600">
                <a:solidFill>
                  <a:srgbClr val="073C62"/>
                </a:solidFill>
                <a:latin typeface="+mn-lt"/>
              </a:defRPr>
            </a:lvl9pPr>
          </a:lstStyle>
          <a:p>
            <a:pPr marL="0" algn="just">
              <a:spcBef>
                <a:spcPts val="0"/>
              </a:spcBef>
              <a:buClr>
                <a:srgbClr val="FF9933"/>
              </a:buClr>
            </a:pPr>
            <a:r>
              <a:rPr lang="it-IT" sz="1200" i="1" kern="0" dirty="0">
                <a:solidFill>
                  <a:srgbClr val="FFFFFF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Parliamo adesso della sua esperienza di oggi presso questo ufficio. Consideri sia la sua esperienza alla Prima Informazione sia l’eventuale servizio ricevuto allo/agli sportello/i</a:t>
            </a:r>
            <a:r>
              <a:rPr lang="it-IT" sz="1200" i="1" kern="0" dirty="0" smtClean="0">
                <a:solidFill>
                  <a:srgbClr val="FFFFFF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Nel </a:t>
            </a:r>
            <a:r>
              <a:rPr lang="it-IT" sz="1200" i="1" kern="0" dirty="0">
                <a:solidFill>
                  <a:srgbClr val="FFFFFF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complesso, quanto </a:t>
            </a:r>
            <a:r>
              <a:rPr lang="it-IT" sz="1200" i="1" kern="0" dirty="0" smtClean="0">
                <a:solidFill>
                  <a:srgbClr val="FFFFFF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è </a:t>
            </a:r>
            <a:r>
              <a:rPr lang="it-IT" sz="1200" i="1" kern="0" dirty="0">
                <a:solidFill>
                  <a:srgbClr val="FFFFFF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soddisfatto di questa esperienza</a:t>
            </a:r>
            <a:r>
              <a:rPr lang="it-IT" sz="1200" i="1" kern="0" dirty="0" smtClean="0">
                <a:solidFill>
                  <a:srgbClr val="FFFFFF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it-IT" sz="1200" i="1" kern="0" dirty="0">
              <a:solidFill>
                <a:srgbClr val="FFFFFF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Rectangle 2"/>
          <p:cNvSpPr txBox="1">
            <a:spLocks noChangeArrowheads="1"/>
          </p:cNvSpPr>
          <p:nvPr/>
        </p:nvSpPr>
        <p:spPr bwMode="auto">
          <a:xfrm>
            <a:off x="179512" y="2092601"/>
            <a:ext cx="2214929" cy="1842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8601" tIns="34301" rIns="68601" bIns="34301" numCol="1" anchor="t" anchorCtr="0" compatLnSpc="1">
            <a:prstTxWarp prst="textNoShape">
              <a:avLst/>
            </a:prstTxWarp>
          </a:bodyPr>
          <a:lstStyle>
            <a:lvl1pPr marL="342900" indent="11113" algn="l" rtl="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rgbClr val="073C62"/>
                </a:solidFill>
                <a:latin typeface="+mn-lt"/>
                <a:ea typeface="+mn-ea"/>
                <a:cs typeface="+mn-cs"/>
              </a:defRPr>
            </a:lvl1pPr>
            <a:lvl2pPr marL="8191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800">
                <a:solidFill>
                  <a:srgbClr val="073C62"/>
                </a:solidFill>
                <a:latin typeface="+mn-lt"/>
              </a:defRPr>
            </a:lvl2pPr>
            <a:lvl3pPr marL="1227138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073C62"/>
                </a:solidFill>
                <a:latin typeface="+mn-lt"/>
              </a:defRPr>
            </a:lvl3pPr>
            <a:lvl4pPr marL="163512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073C62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rgbClr val="073C62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defRPr sz="1600">
                <a:solidFill>
                  <a:srgbClr val="073C62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defRPr sz="1600">
                <a:solidFill>
                  <a:srgbClr val="073C62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defRPr sz="1600">
                <a:solidFill>
                  <a:srgbClr val="073C62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defRPr sz="1600">
                <a:solidFill>
                  <a:srgbClr val="073C62"/>
                </a:solidFill>
                <a:latin typeface="+mn-lt"/>
              </a:defRPr>
            </a:lvl9pPr>
          </a:lstStyle>
          <a:p>
            <a:pPr marL="0" algn="just">
              <a:lnSpc>
                <a:spcPct val="150000"/>
              </a:lnSpc>
              <a:buClr>
                <a:srgbClr val="FF9933"/>
              </a:buClr>
            </a:pPr>
            <a:r>
              <a:rPr lang="it-IT" sz="75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Base: </a:t>
            </a:r>
            <a:r>
              <a:rPr lang="it-IT" sz="750" kern="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totale intervistati</a:t>
            </a:r>
            <a:endParaRPr lang="it-IT" sz="750" kern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2" name="Tabella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1334622"/>
              </p:ext>
            </p:extLst>
          </p:nvPr>
        </p:nvGraphicFramePr>
        <p:xfrm>
          <a:off x="6481608" y="2223148"/>
          <a:ext cx="2064905" cy="2111349"/>
        </p:xfrm>
        <a:graphic>
          <a:graphicData uri="http://schemas.openxmlformats.org/drawingml/2006/table">
            <a:tbl>
              <a:tblPr firstRow="1" bandRow="1"/>
              <a:tblGrid>
                <a:gridCol w="1056793"/>
                <a:gridCol w="1008112"/>
              </a:tblGrid>
              <a:tr h="37619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Insight scree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Insight scree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Insight scree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Insight scree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Insight scree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Insight scree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Insight scree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Insight scree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Insight screen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Professionisti</a:t>
                      </a:r>
                    </a:p>
                  </a:txBody>
                  <a:tcPr marL="33231" marR="33231" marT="34301" marB="34301" anchor="ctr">
                    <a:lnL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Insight scree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Insight scree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Insight scree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Insight scree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Insight scree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Insight scree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Insight scree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Insight scree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Insight screen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Privati</a:t>
                      </a:r>
                    </a:p>
                  </a:txBody>
                  <a:tcPr marL="33231" marR="33231" marT="34301" marB="34301" anchor="ctr">
                    <a:lnL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</a:tr>
              <a:tr h="24528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9pPr>
                    </a:lstStyle>
                    <a:p>
                      <a:pPr algn="ctr" fontAlgn="b"/>
                      <a:r>
                        <a:rPr lang="it-IT" sz="120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%</a:t>
                      </a:r>
                      <a:endParaRPr lang="it-IT" sz="120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8792" marR="8792" marT="7146" marB="0" anchor="ctr">
                    <a:lnL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mpd="sng">
                      <a:solidFill>
                        <a:srgbClr val="000000"/>
                      </a:solidFill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9pPr>
                    </a:lstStyle>
                    <a:p>
                      <a:pPr algn="ctr" fontAlgn="b"/>
                      <a:r>
                        <a:rPr lang="it-IT" sz="120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%</a:t>
                      </a:r>
                      <a:endParaRPr lang="it-IT" sz="120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8792" marR="8792" marT="7146" marB="0" anchor="ctr">
                    <a:lnL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mpd="sng">
                      <a:solidFill>
                        <a:srgbClr val="000000"/>
                      </a:solidFill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20000"/>
                      </a:srgbClr>
                    </a:solidFill>
                  </a:tcPr>
                </a:tc>
              </a:tr>
              <a:tr h="44036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9pPr>
                    </a:lstStyle>
                    <a:p>
                      <a:pPr algn="ctr" fontAlgn="ctr"/>
                      <a:r>
                        <a:rPr lang="it-IT" sz="120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86</a:t>
                      </a:r>
                      <a:endParaRPr lang="it-IT" sz="120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9pPr>
                    </a:lstStyle>
                    <a:p>
                      <a:pPr algn="ctr" fontAlgn="ctr"/>
                      <a:r>
                        <a:rPr lang="it-IT" sz="120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86</a:t>
                      </a:r>
                      <a:endParaRPr lang="it-IT" sz="120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56615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9pPr>
                    </a:lstStyle>
                    <a:p>
                      <a:pPr algn="ctr" fontAlgn="ctr"/>
                      <a:r>
                        <a:rPr lang="it-IT" sz="120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12</a:t>
                      </a:r>
                      <a:endParaRPr lang="it-IT" sz="120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9pPr>
                    </a:lstStyle>
                    <a:p>
                      <a:pPr algn="ctr" fontAlgn="ctr"/>
                      <a:r>
                        <a:rPr lang="it-IT" sz="120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</a:t>
                      </a:r>
                      <a:endParaRPr lang="it-IT" sz="120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20000"/>
                      </a:srgbClr>
                    </a:solidFill>
                  </a:tcPr>
                </a:tc>
              </a:tr>
              <a:tr h="48335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9pPr>
                    </a:lstStyle>
                    <a:p>
                      <a:pPr algn="ctr" fontAlgn="ctr"/>
                      <a:r>
                        <a:rPr lang="it-IT" sz="120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</a:t>
                      </a:r>
                      <a:endParaRPr lang="it-IT" sz="120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9pPr>
                    </a:lstStyle>
                    <a:p>
                      <a:pPr algn="ctr" fontAlgn="ctr"/>
                      <a:r>
                        <a:rPr lang="it-IT" sz="120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</a:t>
                      </a:r>
                      <a:endParaRPr lang="it-IT" sz="120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23" name="Rectangle 2"/>
          <p:cNvSpPr txBox="1">
            <a:spLocks noChangeArrowheads="1"/>
          </p:cNvSpPr>
          <p:nvPr/>
        </p:nvSpPr>
        <p:spPr bwMode="auto">
          <a:xfrm>
            <a:off x="6844250" y="4652405"/>
            <a:ext cx="432048" cy="288763"/>
          </a:xfrm>
          <a:prstGeom prst="rect">
            <a:avLst/>
          </a:prstGeom>
          <a:solidFill>
            <a:srgbClr val="FFFFFF">
              <a:lumMod val="95000"/>
            </a:srgbClr>
          </a:solidFill>
          <a:ln w="9525">
            <a:noFill/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68601" tIns="34301" rIns="68601" bIns="34301" numCol="1" anchor="t" anchorCtr="0" compatLnSpc="1">
            <a:prstTxWarp prst="textNoShape">
              <a:avLst/>
            </a:prstTxWarp>
          </a:bodyPr>
          <a:lstStyle>
            <a:lvl1pPr marL="342900" indent="11113" algn="l" rtl="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rgbClr val="073C62"/>
                </a:solidFill>
                <a:latin typeface="+mn-lt"/>
                <a:ea typeface="+mn-ea"/>
                <a:cs typeface="+mn-cs"/>
              </a:defRPr>
            </a:lvl1pPr>
            <a:lvl2pPr marL="8191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800">
                <a:solidFill>
                  <a:srgbClr val="073C62"/>
                </a:solidFill>
                <a:latin typeface="+mn-lt"/>
              </a:defRPr>
            </a:lvl2pPr>
            <a:lvl3pPr marL="1227138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073C62"/>
                </a:solidFill>
                <a:latin typeface="+mn-lt"/>
              </a:defRPr>
            </a:lvl3pPr>
            <a:lvl4pPr marL="163512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073C62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rgbClr val="073C62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defRPr sz="1600">
                <a:solidFill>
                  <a:srgbClr val="073C62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defRPr sz="1600">
                <a:solidFill>
                  <a:srgbClr val="073C62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defRPr sz="1600">
                <a:solidFill>
                  <a:srgbClr val="073C62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defRPr sz="1600">
                <a:solidFill>
                  <a:srgbClr val="073C62"/>
                </a:solidFill>
                <a:latin typeface="+mn-lt"/>
              </a:defRPr>
            </a:lvl9pPr>
          </a:lstStyle>
          <a:p>
            <a:pPr marL="0" marR="0" lvl="0" indent="11113" algn="ctr" defTabSz="914400" rtl="0" eaLnBrk="0" fontAlgn="base" latinLnBrk="0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Tx/>
              <a:buFontTx/>
              <a:buNone/>
              <a:tabLst/>
              <a:defRPr/>
            </a:pPr>
            <a:r>
              <a:rPr kumimoji="0" lang="it-IT" sz="11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89</a:t>
            </a:r>
            <a:endParaRPr kumimoji="0" lang="it-IT" sz="11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4" name="Rectangle 2"/>
          <p:cNvSpPr txBox="1">
            <a:spLocks noChangeArrowheads="1"/>
          </p:cNvSpPr>
          <p:nvPr/>
        </p:nvSpPr>
        <p:spPr bwMode="auto">
          <a:xfrm>
            <a:off x="7921947" y="4652405"/>
            <a:ext cx="432048" cy="288763"/>
          </a:xfrm>
          <a:prstGeom prst="rect">
            <a:avLst/>
          </a:prstGeom>
          <a:solidFill>
            <a:srgbClr val="FFFFFF">
              <a:lumMod val="95000"/>
            </a:srgbClr>
          </a:solidFill>
          <a:ln w="9525">
            <a:noFill/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68601" tIns="34301" rIns="68601" bIns="34301" numCol="1" anchor="t" anchorCtr="0" compatLnSpc="1">
            <a:prstTxWarp prst="textNoShape">
              <a:avLst/>
            </a:prstTxWarp>
          </a:bodyPr>
          <a:lstStyle>
            <a:lvl1pPr marL="342900" indent="11113" algn="l" rtl="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rgbClr val="073C62"/>
                </a:solidFill>
                <a:latin typeface="+mn-lt"/>
                <a:ea typeface="+mn-ea"/>
                <a:cs typeface="+mn-cs"/>
              </a:defRPr>
            </a:lvl1pPr>
            <a:lvl2pPr marL="8191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800">
                <a:solidFill>
                  <a:srgbClr val="073C62"/>
                </a:solidFill>
                <a:latin typeface="+mn-lt"/>
              </a:defRPr>
            </a:lvl2pPr>
            <a:lvl3pPr marL="1227138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073C62"/>
                </a:solidFill>
                <a:latin typeface="+mn-lt"/>
              </a:defRPr>
            </a:lvl3pPr>
            <a:lvl4pPr marL="163512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073C62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rgbClr val="073C62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defRPr sz="1600">
                <a:solidFill>
                  <a:srgbClr val="073C62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defRPr sz="1600">
                <a:solidFill>
                  <a:srgbClr val="073C62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defRPr sz="1600">
                <a:solidFill>
                  <a:srgbClr val="073C62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defRPr sz="1600">
                <a:solidFill>
                  <a:srgbClr val="073C62"/>
                </a:solidFill>
                <a:latin typeface="+mn-lt"/>
              </a:defRPr>
            </a:lvl9pPr>
          </a:lstStyle>
          <a:p>
            <a:pPr marL="0" marR="0" lvl="0" indent="11113" algn="ctr" defTabSz="914400" rtl="0" eaLnBrk="0" fontAlgn="base" latinLnBrk="0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Tx/>
              <a:buFontTx/>
              <a:buNone/>
              <a:tabLst/>
              <a:defRPr/>
            </a:pPr>
            <a:r>
              <a:rPr kumimoji="0" lang="it-IT" sz="11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89</a:t>
            </a:r>
            <a:endParaRPr kumimoji="0" lang="it-IT" sz="11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4258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95300" y="44624"/>
            <a:ext cx="8915400" cy="1143000"/>
          </a:xfrm>
        </p:spPr>
        <p:txBody>
          <a:bodyPr/>
          <a:lstStyle/>
          <a:p>
            <a:r>
              <a:rPr lang="en-US" dirty="0" err="1"/>
              <a:t>Valutazione</a:t>
            </a:r>
            <a:r>
              <a:rPr lang="en-US" dirty="0"/>
              <a:t> di </a:t>
            </a:r>
            <a:r>
              <a:rPr lang="en-US" dirty="0" err="1"/>
              <a:t>dettaglio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574C2CD-CCAC-4B76-9C3C-3D4F4C39C758}" type="slidenum">
              <a:rPr lang="it-IT" smtClean="0"/>
              <a:pPr>
                <a:defRPr/>
              </a:pPr>
              <a:t>14</a:t>
            </a:fld>
            <a:endParaRPr lang="it-IT"/>
          </a:p>
        </p:txBody>
      </p:sp>
      <p:graphicFrame>
        <p:nvGraphicFramePr>
          <p:cNvPr id="45" name="Grafico 44"/>
          <p:cNvGraphicFramePr/>
          <p:nvPr>
            <p:extLst>
              <p:ext uri="{D42A27DB-BD31-4B8C-83A1-F6EECF244321}">
                <p14:modId xmlns:p14="http://schemas.microsoft.com/office/powerpoint/2010/main" val="2030582359"/>
              </p:ext>
            </p:extLst>
          </p:nvPr>
        </p:nvGraphicFramePr>
        <p:xfrm>
          <a:off x="3868537" y="1707668"/>
          <a:ext cx="4519887" cy="38095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6" name="Tabella 4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5093955"/>
              </p:ext>
            </p:extLst>
          </p:nvPr>
        </p:nvGraphicFramePr>
        <p:xfrm>
          <a:off x="7744992" y="2073168"/>
          <a:ext cx="664689" cy="3150017"/>
        </p:xfrm>
        <a:graphic>
          <a:graphicData uri="http://schemas.openxmlformats.org/drawingml/2006/table">
            <a:tbl>
              <a:tblPr firstRow="1" bandRow="1"/>
              <a:tblGrid>
                <a:gridCol w="664689"/>
              </a:tblGrid>
              <a:tr h="34286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9pPr>
                    </a:lstStyle>
                    <a:p>
                      <a:pPr algn="ctr" fontAlgn="b"/>
                      <a:r>
                        <a:rPr lang="it-IT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91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286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9pPr>
                    </a:lstStyle>
                    <a:p>
                      <a:pPr algn="ctr" fontAlgn="b"/>
                      <a:r>
                        <a:rPr lang="it-IT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93</a:t>
                      </a:r>
                      <a:endParaRPr lang="it-IT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5892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9pPr>
                    </a:lstStyle>
                    <a:p>
                      <a:pPr algn="ctr" fontAlgn="b"/>
                      <a:r>
                        <a:rPr lang="it-IT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92</a:t>
                      </a:r>
                      <a:endParaRPr lang="it-IT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5892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9pPr>
                    </a:lstStyle>
                    <a:p>
                      <a:pPr algn="ctr" fontAlgn="b"/>
                      <a:r>
                        <a:rPr lang="it-IT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92</a:t>
                      </a:r>
                      <a:endParaRPr lang="it-IT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5892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9pPr>
                    </a:lstStyle>
                    <a:p>
                      <a:pPr algn="ctr" fontAlgn="b"/>
                      <a:r>
                        <a:rPr lang="it-IT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91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286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9pPr>
                    </a:lstStyle>
                    <a:p>
                      <a:pPr algn="ctr" fontAlgn="b"/>
                      <a:r>
                        <a:rPr lang="it-IT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62</a:t>
                      </a:r>
                      <a:endParaRPr lang="it-IT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5892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9pPr>
                    </a:lstStyle>
                    <a:p>
                      <a:pPr algn="ctr" fontAlgn="b"/>
                      <a:r>
                        <a:rPr lang="it-IT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93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286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9pPr>
                    </a:lstStyle>
                    <a:p>
                      <a:pPr algn="ctr" fontAlgn="b"/>
                      <a:r>
                        <a:rPr lang="it-IT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89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286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9pPr>
                    </a:lstStyle>
                    <a:p>
                      <a:pPr algn="ctr" fontAlgn="b"/>
                      <a:r>
                        <a:rPr lang="it-IT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92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7" name="Rectangle 2"/>
          <p:cNvSpPr txBox="1">
            <a:spLocks noChangeArrowheads="1"/>
          </p:cNvSpPr>
          <p:nvPr/>
        </p:nvSpPr>
        <p:spPr bwMode="auto">
          <a:xfrm>
            <a:off x="236828" y="1268760"/>
            <a:ext cx="5746757" cy="2431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7934" tIns="38967" rIns="77934" bIns="38967" numCol="1" anchor="t" anchorCtr="0" compatLnSpc="1">
            <a:prstTxWarp prst="textNoShape">
              <a:avLst/>
            </a:prstTxWarp>
          </a:bodyPr>
          <a:lstStyle>
            <a:lvl1pPr marL="342900" indent="11113" algn="l" rtl="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rgbClr val="073C62"/>
                </a:solidFill>
                <a:latin typeface="+mn-lt"/>
                <a:ea typeface="+mn-ea"/>
                <a:cs typeface="+mn-cs"/>
              </a:defRPr>
            </a:lvl1pPr>
            <a:lvl2pPr marL="8191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800">
                <a:solidFill>
                  <a:srgbClr val="073C62"/>
                </a:solidFill>
                <a:latin typeface="+mn-lt"/>
              </a:defRPr>
            </a:lvl2pPr>
            <a:lvl3pPr marL="1227138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073C62"/>
                </a:solidFill>
                <a:latin typeface="+mn-lt"/>
              </a:defRPr>
            </a:lvl3pPr>
            <a:lvl4pPr marL="163512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073C62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rgbClr val="073C62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defRPr sz="1600">
                <a:solidFill>
                  <a:srgbClr val="073C62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defRPr sz="1600">
                <a:solidFill>
                  <a:srgbClr val="073C62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defRPr sz="1600">
                <a:solidFill>
                  <a:srgbClr val="073C62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defRPr sz="1600">
                <a:solidFill>
                  <a:srgbClr val="073C62"/>
                </a:solidFill>
                <a:latin typeface="+mn-lt"/>
              </a:defRPr>
            </a:lvl9pPr>
          </a:lstStyle>
          <a:p>
            <a:pPr marL="0" algn="just">
              <a:spcBef>
                <a:spcPts val="0"/>
              </a:spcBef>
              <a:buClr>
                <a:srgbClr val="FF9933"/>
              </a:buClr>
            </a:pPr>
            <a:r>
              <a:rPr lang="it-IT" sz="1100" i="1" kern="0" dirty="0">
                <a:solidFill>
                  <a:srgbClr val="FFFFFF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Ora le elencherò alcuni aspetti </a:t>
            </a:r>
            <a:r>
              <a:rPr lang="it-IT" sz="1100" i="1" kern="0" dirty="0" smtClean="0">
                <a:solidFill>
                  <a:srgbClr val="FFFFFF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del servizio offerto dall’Agenzia delle Entrate. </a:t>
            </a:r>
          </a:p>
          <a:p>
            <a:pPr marL="0" algn="just">
              <a:spcBef>
                <a:spcPts val="0"/>
              </a:spcBef>
              <a:buClr>
                <a:srgbClr val="FF9933"/>
              </a:buClr>
            </a:pPr>
            <a:r>
              <a:rPr lang="it-IT" sz="1100" i="1" kern="0" dirty="0" smtClean="0">
                <a:solidFill>
                  <a:srgbClr val="FFFFFF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Mi dica </a:t>
            </a:r>
            <a:r>
              <a:rPr lang="it-IT" sz="1100" i="1" kern="0" dirty="0">
                <a:solidFill>
                  <a:srgbClr val="FFFFFF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quanto è soddisfatto di ogni </a:t>
            </a:r>
            <a:r>
              <a:rPr lang="it-IT" sz="1100" i="1" kern="0" dirty="0" smtClean="0">
                <a:solidFill>
                  <a:srgbClr val="FFFFFF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aspetto </a:t>
            </a:r>
            <a:endParaRPr lang="it-IT" sz="1100" i="1" kern="0" dirty="0">
              <a:solidFill>
                <a:srgbClr val="FFFFFF">
                  <a:lumMod val="50000"/>
                </a:srgb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8" name="Rettangolo 47"/>
          <p:cNvSpPr/>
          <p:nvPr/>
        </p:nvSpPr>
        <p:spPr bwMode="auto">
          <a:xfrm>
            <a:off x="3963179" y="1618526"/>
            <a:ext cx="376617" cy="20681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69004" tIns="33826" rIns="69004" bIns="33826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defTabSz="779343"/>
            <a:r>
              <a:rPr lang="it-IT" sz="900" dirty="0" smtClean="0">
                <a:solidFill>
                  <a:srgbClr val="000000"/>
                </a:solidFill>
                <a:cs typeface="Arial" panose="020B0604020202020204" pitchFamily="34" charset="0"/>
              </a:rPr>
              <a:t>%</a:t>
            </a:r>
            <a:endParaRPr lang="it-IT" sz="900" dirty="0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  <p:pic>
        <p:nvPicPr>
          <p:cNvPr id="49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05831" y="1707668"/>
            <a:ext cx="307731" cy="242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0" name="Rettangolo 49"/>
          <p:cNvSpPr/>
          <p:nvPr/>
        </p:nvSpPr>
        <p:spPr bwMode="auto">
          <a:xfrm>
            <a:off x="7668344" y="1956869"/>
            <a:ext cx="996576" cy="20681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69004" tIns="33826" rIns="69004" bIns="33826" numCol="1" rtlCol="0" anchor="t" anchorCtr="0" compatLnSpc="1">
            <a:prstTxWarp prst="textNoShape">
              <a:avLst/>
            </a:prstTxWarp>
            <a:spAutoFit/>
          </a:bodyPr>
          <a:lstStyle/>
          <a:p>
            <a:pPr defTabSz="779343"/>
            <a:r>
              <a:rPr lang="it-IT" sz="900" dirty="0">
                <a:solidFill>
                  <a:srgbClr val="000000"/>
                </a:solidFill>
                <a:cs typeface="Arial" panose="020B0604020202020204" pitchFamily="34" charset="0"/>
              </a:rPr>
              <a:t>% </a:t>
            </a:r>
            <a:r>
              <a:rPr lang="it-IT" sz="900" dirty="0" err="1">
                <a:solidFill>
                  <a:srgbClr val="000000"/>
                </a:solidFill>
                <a:cs typeface="Arial" panose="020B0604020202020204" pitchFamily="34" charset="0"/>
              </a:rPr>
              <a:t>Punt</a:t>
            </a:r>
            <a:r>
              <a:rPr lang="it-IT" sz="9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it-IT" sz="900" dirty="0" smtClean="0">
                <a:solidFill>
                  <a:srgbClr val="000000"/>
                </a:solidFill>
                <a:cs typeface="Arial" panose="020B0604020202020204" pitchFamily="34" charset="0"/>
              </a:rPr>
              <a:t>5+6</a:t>
            </a:r>
            <a:endParaRPr lang="it-IT" sz="900" dirty="0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  <p:sp>
        <p:nvSpPr>
          <p:cNvPr id="51" name="Rettangolo 50"/>
          <p:cNvSpPr/>
          <p:nvPr/>
        </p:nvSpPr>
        <p:spPr bwMode="auto">
          <a:xfrm>
            <a:off x="8227791" y="1831616"/>
            <a:ext cx="996576" cy="34531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69004" tIns="33826" rIns="69004" bIns="33826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defTabSz="779343"/>
            <a:r>
              <a:rPr lang="it-IT" sz="900" b="1" dirty="0">
                <a:solidFill>
                  <a:srgbClr val="000000"/>
                </a:solidFill>
                <a:cs typeface="Arial" panose="020B0604020202020204" pitchFamily="34" charset="0"/>
              </a:rPr>
              <a:t>Indice</a:t>
            </a:r>
          </a:p>
          <a:p>
            <a:pPr algn="ctr" defTabSz="779343"/>
            <a:r>
              <a:rPr lang="it-IT" sz="900" dirty="0">
                <a:solidFill>
                  <a:srgbClr val="000000"/>
                </a:solidFill>
                <a:cs typeface="Arial" panose="020B0604020202020204" pitchFamily="34" charset="0"/>
              </a:rPr>
              <a:t>soddisfazione</a:t>
            </a:r>
          </a:p>
        </p:txBody>
      </p:sp>
      <p:sp>
        <p:nvSpPr>
          <p:cNvPr id="52" name="Rectangle 2"/>
          <p:cNvSpPr txBox="1">
            <a:spLocks noChangeArrowheads="1"/>
          </p:cNvSpPr>
          <p:nvPr/>
        </p:nvSpPr>
        <p:spPr bwMode="auto">
          <a:xfrm>
            <a:off x="240264" y="1732561"/>
            <a:ext cx="2214929" cy="1842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8601" tIns="34301" rIns="68601" bIns="34301" numCol="1" anchor="t" anchorCtr="0" compatLnSpc="1">
            <a:prstTxWarp prst="textNoShape">
              <a:avLst/>
            </a:prstTxWarp>
          </a:bodyPr>
          <a:lstStyle>
            <a:lvl1pPr marL="342900" indent="11113" algn="l" rtl="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rgbClr val="073C62"/>
                </a:solidFill>
                <a:latin typeface="+mn-lt"/>
                <a:ea typeface="+mn-ea"/>
                <a:cs typeface="+mn-cs"/>
              </a:defRPr>
            </a:lvl1pPr>
            <a:lvl2pPr marL="8191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800">
                <a:solidFill>
                  <a:srgbClr val="073C62"/>
                </a:solidFill>
                <a:latin typeface="+mn-lt"/>
              </a:defRPr>
            </a:lvl2pPr>
            <a:lvl3pPr marL="1227138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073C62"/>
                </a:solidFill>
                <a:latin typeface="+mn-lt"/>
              </a:defRPr>
            </a:lvl3pPr>
            <a:lvl4pPr marL="163512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073C62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rgbClr val="073C62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defRPr sz="1600">
                <a:solidFill>
                  <a:srgbClr val="073C62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defRPr sz="1600">
                <a:solidFill>
                  <a:srgbClr val="073C62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defRPr sz="1600">
                <a:solidFill>
                  <a:srgbClr val="073C62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defRPr sz="1600">
                <a:solidFill>
                  <a:srgbClr val="073C62"/>
                </a:solidFill>
                <a:latin typeface="+mn-lt"/>
              </a:defRPr>
            </a:lvl9pPr>
          </a:lstStyle>
          <a:p>
            <a:pPr marL="0" algn="just">
              <a:lnSpc>
                <a:spcPct val="150000"/>
              </a:lnSpc>
              <a:buClr>
                <a:srgbClr val="FF9933"/>
              </a:buClr>
            </a:pPr>
            <a:r>
              <a:rPr lang="it-IT" sz="75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Base: </a:t>
            </a:r>
            <a:r>
              <a:rPr lang="it-IT" sz="750" kern="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esprime valutazione </a:t>
            </a:r>
            <a:endParaRPr lang="it-IT" sz="750" kern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" name="Rettangolo 52"/>
          <p:cNvSpPr/>
          <p:nvPr/>
        </p:nvSpPr>
        <p:spPr>
          <a:xfrm>
            <a:off x="-52586" y="2315454"/>
            <a:ext cx="4572000" cy="116955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it-IT" sz="1000" dirty="0">
                <a:solidFill>
                  <a:srgbClr val="000000"/>
                </a:solidFill>
                <a:cs typeface="Arial" panose="020B0604020202020204" pitchFamily="34" charset="0"/>
              </a:rPr>
              <a:t>	</a:t>
            </a:r>
          </a:p>
          <a:p>
            <a:r>
              <a:rPr lang="it-IT" sz="1000" dirty="0">
                <a:solidFill>
                  <a:srgbClr val="000000"/>
                </a:solidFill>
                <a:cs typeface="Arial" panose="020B0604020202020204" pitchFamily="34" charset="0"/>
              </a:rPr>
              <a:t>	</a:t>
            </a:r>
          </a:p>
          <a:p>
            <a:r>
              <a:rPr lang="it-IT" sz="1000" dirty="0">
                <a:solidFill>
                  <a:srgbClr val="000000"/>
                </a:solidFill>
                <a:cs typeface="Arial" panose="020B0604020202020204" pitchFamily="34" charset="0"/>
              </a:rPr>
              <a:t>	</a:t>
            </a:r>
          </a:p>
          <a:p>
            <a:r>
              <a:rPr lang="it-IT" sz="1000" dirty="0">
                <a:solidFill>
                  <a:srgbClr val="000000"/>
                </a:solidFill>
                <a:cs typeface="Arial" panose="020B0604020202020204" pitchFamily="34" charset="0"/>
              </a:rPr>
              <a:t>	</a:t>
            </a:r>
          </a:p>
          <a:p>
            <a:r>
              <a:rPr lang="it-IT" sz="1000" dirty="0">
                <a:solidFill>
                  <a:srgbClr val="000000"/>
                </a:solidFill>
                <a:cs typeface="Arial" panose="020B0604020202020204" pitchFamily="34" charset="0"/>
              </a:rPr>
              <a:t>	</a:t>
            </a:r>
          </a:p>
          <a:p>
            <a:r>
              <a:rPr lang="it-IT" sz="1000" dirty="0">
                <a:solidFill>
                  <a:srgbClr val="000000"/>
                </a:solidFill>
                <a:cs typeface="Arial" panose="020B0604020202020204" pitchFamily="34" charset="0"/>
              </a:rPr>
              <a:t>	</a:t>
            </a:r>
          </a:p>
          <a:p>
            <a:r>
              <a:rPr lang="it-IT" sz="1000" dirty="0">
                <a:solidFill>
                  <a:srgbClr val="000000"/>
                </a:solidFill>
                <a:cs typeface="Arial" panose="020B0604020202020204" pitchFamily="34" charset="0"/>
              </a:rPr>
              <a:t>	</a:t>
            </a:r>
          </a:p>
        </p:txBody>
      </p:sp>
      <p:graphicFrame>
        <p:nvGraphicFramePr>
          <p:cNvPr id="54" name="Tabella 5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2443082"/>
              </p:ext>
            </p:extLst>
          </p:nvPr>
        </p:nvGraphicFramePr>
        <p:xfrm>
          <a:off x="1116515" y="2193872"/>
          <a:ext cx="2929273" cy="3042142"/>
        </p:xfrm>
        <a:graphic>
          <a:graphicData uri="http://schemas.openxmlformats.org/drawingml/2006/table">
            <a:tbl>
              <a:tblPr firstRow="1" bandRow="1"/>
              <a:tblGrid>
                <a:gridCol w="2929273"/>
              </a:tblGrid>
              <a:tr h="29831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COMPRENDERE LA SUA RICHIESTA / PROBLEMA</a:t>
                      </a:r>
                      <a:endParaRPr lang="it-IT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92" marR="8792" marT="71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5650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INDIRIZZARE VERSO LA SCELTA DEL SERVIZIO/TICKET </a:t>
                      </a:r>
                      <a:endParaRPr lang="it-IT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92" marR="8792" marT="71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913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9pPr>
                    </a:lstStyle>
                    <a:p>
                      <a:pPr algn="r"/>
                      <a:r>
                        <a:rPr lang="it-IT" sz="90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INDICARE I PASSAGGI/I MODULI/LA DOCUMENTAZIONE</a:t>
                      </a:r>
                    </a:p>
                  </a:txBody>
                  <a:tcPr marL="8792" marR="8792" marT="71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5420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AIUTARE NELLA COMPILAZIONE DEI MODULI</a:t>
                      </a:r>
                      <a:endParaRPr lang="it-IT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92" marR="8792" marT="71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913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9pPr>
                    </a:lstStyle>
                    <a:p>
                      <a:pPr algn="r" fontAlgn="b"/>
                      <a:r>
                        <a:rPr lang="it-IT" sz="90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ATTESA PER PARLARE CON L'OPERATORE ALLA PRIMA INFORMAZIONE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92" marR="8792" marT="71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913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9pPr>
                    </a:lstStyle>
                    <a:p>
                      <a:pPr algn="r" fontAlgn="b"/>
                      <a:r>
                        <a:rPr lang="it-IT" sz="90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ATTESA PER ESSERE SERVITO ALLO SPORTELLO**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92" marR="8792" marT="71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1961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CORTESIA E DISPONIBILITA' DEL PERSONALE</a:t>
                      </a:r>
                      <a:endParaRPr lang="it-IT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92" marR="8792" marT="71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2190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PROFESSIONALITA' E COMPETENZA DEL PERSONALE</a:t>
                      </a:r>
                      <a:endParaRPr lang="it-IT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92" marR="8792" marT="71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5420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9pPr>
                    </a:lstStyle>
                    <a:p>
                      <a:pPr algn="r"/>
                      <a:r>
                        <a:rPr lang="it-IT" sz="90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ASSISTENZA RICEVUTA DAL PERSONALE</a:t>
                      </a:r>
                      <a:endParaRPr lang="it-IT" sz="90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92" marR="8792" marT="71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55" name="Tabella 5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5924267"/>
              </p:ext>
            </p:extLst>
          </p:nvPr>
        </p:nvGraphicFramePr>
        <p:xfrm>
          <a:off x="8371807" y="2066164"/>
          <a:ext cx="664689" cy="3169852"/>
        </p:xfrm>
        <a:graphic>
          <a:graphicData uri="http://schemas.openxmlformats.org/drawingml/2006/table">
            <a:tbl>
              <a:tblPr firstRow="1" bandRow="1"/>
              <a:tblGrid>
                <a:gridCol w="664689"/>
              </a:tblGrid>
              <a:tr h="34502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9pPr>
                    </a:lstStyle>
                    <a:p>
                      <a:pPr algn="ctr" fontAlgn="b"/>
                      <a:r>
                        <a:rPr lang="it-IT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92</a:t>
                      </a:r>
                      <a:endParaRPr lang="it-IT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502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9pPr>
                    </a:lstStyle>
                    <a:p>
                      <a:pPr algn="ctr" fontAlgn="b"/>
                      <a:r>
                        <a:rPr lang="it-IT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93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6118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9pPr>
                    </a:lstStyle>
                    <a:p>
                      <a:pPr algn="ctr" fontAlgn="b"/>
                      <a:r>
                        <a:rPr lang="it-IT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91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6118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9pPr>
                    </a:lstStyle>
                    <a:p>
                      <a:pPr algn="ctr" fontAlgn="b"/>
                      <a:r>
                        <a:rPr lang="it-IT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93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6118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9pPr>
                    </a:lstStyle>
                    <a:p>
                      <a:pPr algn="ctr" fontAlgn="b"/>
                      <a:r>
                        <a:rPr lang="it-IT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92</a:t>
                      </a:r>
                      <a:endParaRPr lang="it-IT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502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9pPr>
                    </a:lstStyle>
                    <a:p>
                      <a:pPr algn="ctr" fontAlgn="b"/>
                      <a:r>
                        <a:rPr lang="it-IT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70</a:t>
                      </a:r>
                      <a:endParaRPr lang="it-IT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6118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9pPr>
                    </a:lstStyle>
                    <a:p>
                      <a:pPr algn="ctr" fontAlgn="b"/>
                      <a:r>
                        <a:rPr lang="it-IT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94</a:t>
                      </a:r>
                      <a:endParaRPr lang="it-IT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502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9pPr>
                    </a:lstStyle>
                    <a:p>
                      <a:pPr algn="ctr" fontAlgn="b"/>
                      <a:r>
                        <a:rPr lang="it-IT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93</a:t>
                      </a:r>
                      <a:endParaRPr lang="it-IT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502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9pPr>
                    </a:lstStyle>
                    <a:p>
                      <a:pPr algn="ctr" fontAlgn="b"/>
                      <a:r>
                        <a:rPr lang="it-IT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93</a:t>
                      </a:r>
                      <a:endParaRPr lang="it-IT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6" name="Rectangle 2"/>
          <p:cNvSpPr txBox="1">
            <a:spLocks noChangeArrowheads="1"/>
          </p:cNvSpPr>
          <p:nvPr/>
        </p:nvSpPr>
        <p:spPr bwMode="auto">
          <a:xfrm>
            <a:off x="239571" y="1916832"/>
            <a:ext cx="2214929" cy="1842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8601" tIns="34301" rIns="68601" bIns="34301" numCol="1" anchor="t" anchorCtr="0" compatLnSpc="1">
            <a:prstTxWarp prst="textNoShape">
              <a:avLst/>
            </a:prstTxWarp>
          </a:bodyPr>
          <a:lstStyle>
            <a:lvl1pPr marL="342900" indent="11113" algn="l" rtl="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rgbClr val="073C62"/>
                </a:solidFill>
                <a:latin typeface="+mn-lt"/>
                <a:ea typeface="+mn-ea"/>
                <a:cs typeface="+mn-cs"/>
              </a:defRPr>
            </a:lvl1pPr>
            <a:lvl2pPr marL="8191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800">
                <a:solidFill>
                  <a:srgbClr val="073C62"/>
                </a:solidFill>
                <a:latin typeface="+mn-lt"/>
              </a:defRPr>
            </a:lvl2pPr>
            <a:lvl3pPr marL="1227138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073C62"/>
                </a:solidFill>
                <a:latin typeface="+mn-lt"/>
              </a:defRPr>
            </a:lvl3pPr>
            <a:lvl4pPr marL="163512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073C62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rgbClr val="073C62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defRPr sz="1600">
                <a:solidFill>
                  <a:srgbClr val="073C62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defRPr sz="1600">
                <a:solidFill>
                  <a:srgbClr val="073C62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defRPr sz="1600">
                <a:solidFill>
                  <a:srgbClr val="073C62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defRPr sz="1600">
                <a:solidFill>
                  <a:srgbClr val="073C62"/>
                </a:solidFill>
                <a:latin typeface="+mn-lt"/>
              </a:defRPr>
            </a:lvl9pPr>
          </a:lstStyle>
          <a:p>
            <a:pPr marL="0" algn="just">
              <a:lnSpc>
                <a:spcPct val="150000"/>
              </a:lnSpc>
              <a:buClr>
                <a:srgbClr val="FF9933"/>
              </a:buClr>
            </a:pPr>
            <a:r>
              <a:rPr lang="it-IT" sz="750" kern="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Dati al netto delle mancate risposte</a:t>
            </a:r>
            <a:endParaRPr lang="it-IT" sz="750" kern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7" name="Rettangolo 56"/>
          <p:cNvSpPr/>
          <p:nvPr/>
        </p:nvSpPr>
        <p:spPr bwMode="auto">
          <a:xfrm>
            <a:off x="143117" y="2242528"/>
            <a:ext cx="972499" cy="18324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extLst/>
        </p:spPr>
        <p:txBody>
          <a:bodyPr vert="horz" wrap="square" lIns="60740" tIns="29775" rIns="60740" bIns="29775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68598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 panose="020B0604020202020204" pitchFamily="34" charset="0"/>
              </a:rPr>
              <a:t>Non indica = 1%</a:t>
            </a:r>
          </a:p>
        </p:txBody>
      </p:sp>
      <p:sp>
        <p:nvSpPr>
          <p:cNvPr id="58" name="Rettangolo 57"/>
          <p:cNvSpPr/>
          <p:nvPr/>
        </p:nvSpPr>
        <p:spPr bwMode="auto">
          <a:xfrm>
            <a:off x="143117" y="2522110"/>
            <a:ext cx="972499" cy="18324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extLst/>
        </p:spPr>
        <p:txBody>
          <a:bodyPr vert="horz" wrap="square" lIns="60740" tIns="29775" rIns="60740" bIns="29775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68598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 panose="020B0604020202020204" pitchFamily="34" charset="0"/>
              </a:rPr>
              <a:t>Non indica = 4%</a:t>
            </a:r>
          </a:p>
        </p:txBody>
      </p:sp>
      <p:sp>
        <p:nvSpPr>
          <p:cNvPr id="59" name="Rettangolo 58"/>
          <p:cNvSpPr/>
          <p:nvPr/>
        </p:nvSpPr>
        <p:spPr bwMode="auto">
          <a:xfrm>
            <a:off x="143117" y="2897551"/>
            <a:ext cx="972499" cy="18324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extLst/>
        </p:spPr>
        <p:txBody>
          <a:bodyPr vert="horz" wrap="square" lIns="60740" tIns="29775" rIns="60740" bIns="29775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68598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 panose="020B0604020202020204" pitchFamily="34" charset="0"/>
              </a:rPr>
              <a:t>Non indica = 9%</a:t>
            </a:r>
          </a:p>
        </p:txBody>
      </p:sp>
      <p:sp>
        <p:nvSpPr>
          <p:cNvPr id="60" name="Rettangolo 59"/>
          <p:cNvSpPr/>
          <p:nvPr/>
        </p:nvSpPr>
        <p:spPr bwMode="auto">
          <a:xfrm>
            <a:off x="143117" y="3248547"/>
            <a:ext cx="972499" cy="18324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extLst/>
        </p:spPr>
        <p:txBody>
          <a:bodyPr vert="horz" wrap="square" lIns="60740" tIns="29775" rIns="60740" bIns="29775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68598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 panose="020B0604020202020204" pitchFamily="34" charset="0"/>
              </a:rPr>
              <a:t>Non indica = 41%</a:t>
            </a:r>
          </a:p>
        </p:txBody>
      </p:sp>
      <p:sp>
        <p:nvSpPr>
          <p:cNvPr id="61" name="Rettangolo 60"/>
          <p:cNvSpPr/>
          <p:nvPr/>
        </p:nvSpPr>
        <p:spPr bwMode="auto">
          <a:xfrm>
            <a:off x="143117" y="3583257"/>
            <a:ext cx="972499" cy="18324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extLst/>
        </p:spPr>
        <p:txBody>
          <a:bodyPr vert="horz" wrap="square" lIns="60740" tIns="29775" rIns="60740" bIns="29775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68598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 panose="020B0604020202020204" pitchFamily="34" charset="0"/>
              </a:rPr>
              <a:t>Non indica = 2%</a:t>
            </a:r>
          </a:p>
        </p:txBody>
      </p:sp>
      <p:sp>
        <p:nvSpPr>
          <p:cNvPr id="62" name="Rettangolo 61"/>
          <p:cNvSpPr/>
          <p:nvPr/>
        </p:nvSpPr>
        <p:spPr bwMode="auto">
          <a:xfrm>
            <a:off x="143117" y="3942760"/>
            <a:ext cx="972499" cy="18324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extLst/>
        </p:spPr>
        <p:txBody>
          <a:bodyPr vert="horz" wrap="square" lIns="60740" tIns="29775" rIns="60740" bIns="29775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68598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 panose="020B0604020202020204" pitchFamily="34" charset="0"/>
              </a:rPr>
              <a:t>Non indica = 3%</a:t>
            </a:r>
          </a:p>
        </p:txBody>
      </p:sp>
      <p:sp>
        <p:nvSpPr>
          <p:cNvPr id="63" name="Rettangolo 62"/>
          <p:cNvSpPr/>
          <p:nvPr/>
        </p:nvSpPr>
        <p:spPr bwMode="auto">
          <a:xfrm>
            <a:off x="143117" y="5000293"/>
            <a:ext cx="972499" cy="18324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extLst/>
        </p:spPr>
        <p:txBody>
          <a:bodyPr vert="horz" wrap="square" lIns="60740" tIns="29775" rIns="60740" bIns="29775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68598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 panose="020B0604020202020204" pitchFamily="34" charset="0"/>
              </a:rPr>
              <a:t>Non indica = 1%</a:t>
            </a:r>
          </a:p>
        </p:txBody>
      </p:sp>
      <p:sp>
        <p:nvSpPr>
          <p:cNvPr id="64" name="Rettangolo 63"/>
          <p:cNvSpPr/>
          <p:nvPr/>
        </p:nvSpPr>
        <p:spPr bwMode="auto">
          <a:xfrm>
            <a:off x="143117" y="4312146"/>
            <a:ext cx="972499" cy="18324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extLst/>
        </p:spPr>
        <p:txBody>
          <a:bodyPr vert="horz" wrap="square" lIns="60740" tIns="29775" rIns="60740" bIns="29775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68598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 panose="020B0604020202020204" pitchFamily="34" charset="0"/>
              </a:rPr>
              <a:t>Non indica = 0%</a:t>
            </a:r>
          </a:p>
        </p:txBody>
      </p:sp>
      <p:sp>
        <p:nvSpPr>
          <p:cNvPr id="65" name="Rettangolo 64"/>
          <p:cNvSpPr/>
          <p:nvPr/>
        </p:nvSpPr>
        <p:spPr bwMode="auto">
          <a:xfrm>
            <a:off x="143117" y="4653136"/>
            <a:ext cx="972499" cy="18324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extLst/>
        </p:spPr>
        <p:txBody>
          <a:bodyPr vert="horz" wrap="square" lIns="60740" tIns="29775" rIns="60740" bIns="29775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68598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 panose="020B0604020202020204" pitchFamily="34" charset="0"/>
              </a:rPr>
              <a:t>Non indica = 0%</a:t>
            </a:r>
          </a:p>
        </p:txBody>
      </p:sp>
      <p:sp>
        <p:nvSpPr>
          <p:cNvPr id="66" name="Rectangle 2"/>
          <p:cNvSpPr txBox="1">
            <a:spLocks noChangeArrowheads="1"/>
          </p:cNvSpPr>
          <p:nvPr/>
        </p:nvSpPr>
        <p:spPr bwMode="auto">
          <a:xfrm>
            <a:off x="1433833" y="5259175"/>
            <a:ext cx="2675374" cy="1860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7934" tIns="38967" rIns="77934" bIns="38967" numCol="1" anchor="t" anchorCtr="0" compatLnSpc="1">
            <a:prstTxWarp prst="textNoShape">
              <a:avLst/>
            </a:prstTxWarp>
          </a:bodyPr>
          <a:lstStyle>
            <a:lvl1pPr marL="342900" indent="11113" algn="l" rtl="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rgbClr val="073C62"/>
                </a:solidFill>
                <a:latin typeface="+mn-lt"/>
                <a:ea typeface="+mn-ea"/>
                <a:cs typeface="+mn-cs"/>
              </a:defRPr>
            </a:lvl1pPr>
            <a:lvl2pPr marL="8191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800">
                <a:solidFill>
                  <a:srgbClr val="073C62"/>
                </a:solidFill>
                <a:latin typeface="+mn-lt"/>
              </a:defRPr>
            </a:lvl2pPr>
            <a:lvl3pPr marL="1227138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073C62"/>
                </a:solidFill>
                <a:latin typeface="+mn-lt"/>
              </a:defRPr>
            </a:lvl3pPr>
            <a:lvl4pPr marL="163512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073C62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rgbClr val="073C62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defRPr sz="1600">
                <a:solidFill>
                  <a:srgbClr val="073C62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defRPr sz="1600">
                <a:solidFill>
                  <a:srgbClr val="073C62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defRPr sz="1600">
                <a:solidFill>
                  <a:srgbClr val="073C62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defRPr sz="1600">
                <a:solidFill>
                  <a:srgbClr val="073C62"/>
                </a:solidFill>
                <a:latin typeface="+mn-lt"/>
              </a:defRPr>
            </a:lvl9pPr>
          </a:lstStyle>
          <a:p>
            <a:pPr marL="0">
              <a:lnSpc>
                <a:spcPts val="840"/>
              </a:lnSpc>
              <a:spcBef>
                <a:spcPts val="0"/>
              </a:spcBef>
              <a:buClr>
                <a:srgbClr val="FF9933"/>
              </a:buClr>
            </a:pPr>
            <a:r>
              <a:rPr lang="it-IT" sz="700" b="1" i="1" kern="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** Domanda posta </a:t>
            </a:r>
            <a:r>
              <a:rPr lang="it-IT" sz="700" b="1" i="1" u="sng" kern="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solo</a:t>
            </a:r>
            <a:r>
              <a:rPr lang="it-IT" sz="700" b="1" i="1" kern="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agli utenti che hanno usufruito di</a:t>
            </a:r>
          </a:p>
          <a:p>
            <a:pPr marL="0">
              <a:lnSpc>
                <a:spcPts val="840"/>
              </a:lnSpc>
              <a:spcBef>
                <a:spcPts val="0"/>
              </a:spcBef>
              <a:buClr>
                <a:srgbClr val="FF9933"/>
              </a:buClr>
            </a:pPr>
            <a:r>
              <a:rPr lang="it-IT" sz="700" b="1" i="1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700" b="1" i="1" kern="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uno o più servizi allo sportello</a:t>
            </a:r>
            <a:endParaRPr lang="it-IT" sz="700" b="1" i="1" kern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8889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116632"/>
            <a:ext cx="9906000" cy="1143000"/>
          </a:xfrm>
        </p:spPr>
        <p:txBody>
          <a:bodyPr/>
          <a:lstStyle/>
          <a:p>
            <a:r>
              <a:rPr lang="en-US" dirty="0" err="1"/>
              <a:t>Valutazione</a:t>
            </a:r>
            <a:r>
              <a:rPr lang="en-US" dirty="0"/>
              <a:t> di </a:t>
            </a:r>
            <a:r>
              <a:rPr lang="en-US" dirty="0" err="1"/>
              <a:t>dettaglio</a:t>
            </a:r>
            <a:r>
              <a:rPr lang="en-US" dirty="0"/>
              <a:t>: </a:t>
            </a:r>
            <a:br>
              <a:rPr lang="en-US" dirty="0"/>
            </a:br>
            <a:r>
              <a:rPr lang="en-US" dirty="0" err="1"/>
              <a:t>analisi</a:t>
            </a:r>
            <a:r>
              <a:rPr lang="en-US" dirty="0"/>
              <a:t> per </a:t>
            </a:r>
            <a:r>
              <a:rPr lang="en-US" dirty="0" err="1"/>
              <a:t>tipologia</a:t>
            </a:r>
            <a:r>
              <a:rPr lang="en-US" dirty="0"/>
              <a:t> di </a:t>
            </a:r>
            <a:r>
              <a:rPr lang="en-US" dirty="0" err="1"/>
              <a:t>utente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574C2CD-CCAC-4B76-9C3C-3D4F4C39C758}" type="slidenum">
              <a:rPr lang="it-IT" smtClean="0"/>
              <a:pPr>
                <a:defRPr/>
              </a:pPr>
              <a:t>15</a:t>
            </a:fld>
            <a:endParaRPr lang="it-IT"/>
          </a:p>
        </p:txBody>
      </p:sp>
      <p:graphicFrame>
        <p:nvGraphicFramePr>
          <p:cNvPr id="5" name="Tabel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1948353"/>
              </p:ext>
            </p:extLst>
          </p:nvPr>
        </p:nvGraphicFramePr>
        <p:xfrm>
          <a:off x="4160911" y="2340495"/>
          <a:ext cx="5184575" cy="3464767"/>
        </p:xfrm>
        <a:graphic>
          <a:graphicData uri="http://schemas.openxmlformats.org/drawingml/2006/table">
            <a:tbl>
              <a:tblPr firstRow="1" bandRow="1"/>
              <a:tblGrid>
                <a:gridCol w="473375"/>
                <a:gridCol w="806595"/>
                <a:gridCol w="763805"/>
                <a:gridCol w="785200"/>
                <a:gridCol w="785200"/>
                <a:gridCol w="785200"/>
                <a:gridCol w="785200"/>
              </a:tblGrid>
              <a:tr h="40827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Insight scree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Insight scree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Insight scree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Insight scree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Insight scree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Insight scree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Insight scree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Insight scree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Insight screen"/>
                        </a:defRPr>
                      </a:lvl9pPr>
                    </a:lstStyle>
                    <a:p>
                      <a:pPr algn="ctr"/>
                      <a:endParaRPr lang="it-IT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4406" marR="84406" marT="34301" marB="34301" anchor="ctr">
                    <a:lnL>
                      <a:noFill/>
                    </a:lnL>
                    <a:lnR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mpd="sng"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Insight scree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Insight scree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Insight scree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Insight scree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Insight scree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Insight scree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Insight scree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Insight scree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Insight screen"/>
                        </a:defRPr>
                      </a:lvl9pPr>
                    </a:lstStyle>
                    <a:p>
                      <a:pPr algn="ctr"/>
                      <a:r>
                        <a:rPr lang="it-IT" sz="11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Totale</a:t>
                      </a:r>
                      <a:endParaRPr lang="it-IT" sz="11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3231" marR="33231" marT="34301" marB="34301" anchor="ctr">
                    <a:lnL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sz="9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3231" marR="33231" marT="34301" marB="34301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CECFF"/>
                    </a:solidFill>
                  </a:tcPr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Insight scree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Insight scree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Insight scree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Insight scree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Insight scree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Insight scree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Insight scree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Insight scree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Insight screen"/>
                        </a:defRPr>
                      </a:lvl9pPr>
                    </a:lstStyle>
                    <a:p>
                      <a:pPr algn="ctr"/>
                      <a:r>
                        <a:rPr lang="it-IT" sz="11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Professionisti </a:t>
                      </a:r>
                      <a:endParaRPr lang="it-IT" sz="11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3231" marR="33231" marT="34301" marB="343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sz="9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3231" marR="33231" marT="34301" marB="34301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CECFF"/>
                    </a:solidFill>
                  </a:tcPr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Insight scree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Insight scree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Insight scree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Insight scree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Insight scree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Insight scree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Insight scree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Insight scree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Insight screen"/>
                        </a:defRPr>
                      </a:lvl9pPr>
                    </a:lstStyle>
                    <a:p>
                      <a:pPr algn="ctr"/>
                      <a:r>
                        <a:rPr lang="it-IT" sz="11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Privati</a:t>
                      </a:r>
                      <a:endParaRPr lang="it-IT" sz="11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3231" marR="33231" marT="34301" marB="343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sz="9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3231" marR="33231" marT="34301" marB="3430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CECFF"/>
                    </a:solidFill>
                  </a:tcPr>
                </a:tc>
              </a:tr>
              <a:tr h="53467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9pPr>
                    </a:lstStyle>
                    <a:p>
                      <a:endParaRPr lang="it-IT" sz="1400" dirty="0"/>
                    </a:p>
                  </a:txBody>
                  <a:tcPr marL="84406" marR="84406" marT="0" marB="34301">
                    <a:lnL>
                      <a:noFill/>
                    </a:lnL>
                    <a:lnR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9pPr>
                    </a:lstStyle>
                    <a:p>
                      <a:pPr algn="ctr" fontAlgn="b"/>
                      <a:endParaRPr lang="it-IT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mpd="sng">
                      <a:solidFill>
                        <a:srgbClr val="000000"/>
                      </a:solidFill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9pPr>
                    </a:lstStyle>
                    <a:p>
                      <a:pPr algn="ctr" fontAlgn="b"/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mpd="sng">
                      <a:solidFill>
                        <a:srgbClr val="000000"/>
                      </a:solidFill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9pPr>
                    </a:lstStyle>
                    <a:p>
                      <a:pPr algn="ctr" fontAlgn="b"/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mpd="sng">
                      <a:solidFill>
                        <a:srgbClr val="000000"/>
                      </a:solidFill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9pPr>
                    </a:lstStyle>
                    <a:p>
                      <a:pPr algn="ctr" fontAlgn="b"/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mpd="sng">
                      <a:solidFill>
                        <a:srgbClr val="000000"/>
                      </a:solidFill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9pPr>
                    </a:lstStyle>
                    <a:p>
                      <a:pPr algn="ctr" fontAlgn="b"/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mpd="sng">
                      <a:solidFill>
                        <a:srgbClr val="000000"/>
                      </a:solidFill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9pPr>
                    </a:lstStyle>
                    <a:p>
                      <a:pPr algn="ctr" fontAlgn="b"/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mpd="sng">
                      <a:solidFill>
                        <a:srgbClr val="000000"/>
                      </a:solidFill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20000"/>
                      </a:srgbClr>
                    </a:solidFill>
                  </a:tcPr>
                </a:tc>
              </a:tr>
              <a:tr h="28020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9pPr>
                    </a:lstStyle>
                    <a:p>
                      <a:endParaRPr lang="it-IT" sz="1400" dirty="0"/>
                    </a:p>
                  </a:txBody>
                  <a:tcPr marL="84406" marR="84406" marT="0" marB="34301">
                    <a:lnL>
                      <a:noFill/>
                    </a:lnL>
                    <a:lnR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9pPr>
                    </a:lstStyle>
                    <a:p>
                      <a:pPr algn="ctr" fontAlgn="b"/>
                      <a:r>
                        <a:rPr lang="it-IT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9pPr>
                    </a:lstStyle>
                    <a:p>
                      <a:pPr algn="ctr" fontAlgn="b"/>
                      <a:r>
                        <a:rPr lang="it-IT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92</a:t>
                      </a:r>
                      <a:endParaRPr lang="it-IT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9pPr>
                    </a:lstStyle>
                    <a:p>
                      <a:pPr algn="ctr" fontAlgn="ctr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9pPr>
                    </a:lstStyle>
                    <a:p>
                      <a:pPr algn="ctr" fontAlgn="b"/>
                      <a:r>
                        <a:rPr lang="it-IT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9pPr>
                    </a:lstStyle>
                    <a:p>
                      <a:pPr algn="ctr" fontAlgn="ctr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9pPr>
                    </a:lstStyle>
                    <a:p>
                      <a:pPr algn="ctr" fontAlgn="b"/>
                      <a:r>
                        <a:rPr lang="it-IT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93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28020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9pPr>
                    </a:lstStyle>
                    <a:p>
                      <a:endParaRPr lang="it-IT" sz="1400" dirty="0"/>
                    </a:p>
                  </a:txBody>
                  <a:tcPr marL="84406" marR="84406" marT="0" marB="34301">
                    <a:lnL>
                      <a:noFill/>
                    </a:lnL>
                    <a:lnR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9pPr>
                    </a:lstStyle>
                    <a:p>
                      <a:pPr algn="ctr" fontAlgn="b"/>
                      <a:r>
                        <a:rPr lang="it-IT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9pPr>
                    </a:lstStyle>
                    <a:p>
                      <a:pPr algn="ctr" fontAlgn="b"/>
                      <a:r>
                        <a:rPr lang="it-IT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9pPr>
                    </a:lstStyle>
                    <a:p>
                      <a:pPr algn="ctr" fontAlgn="ctr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9pPr>
                    </a:lstStyle>
                    <a:p>
                      <a:pPr algn="ctr" fontAlgn="b"/>
                      <a:r>
                        <a:rPr lang="it-IT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92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9pPr>
                    </a:lstStyle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9pPr>
                    </a:lstStyle>
                    <a:p>
                      <a:pPr algn="ctr" fontAlgn="b"/>
                      <a:r>
                        <a:rPr lang="it-IT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95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20000"/>
                      </a:srgbClr>
                    </a:solidFill>
                  </a:tcPr>
                </a:tc>
              </a:tr>
              <a:tr h="28020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9pPr>
                    </a:lstStyle>
                    <a:p>
                      <a:endParaRPr lang="it-IT" sz="1400" dirty="0"/>
                    </a:p>
                  </a:txBody>
                  <a:tcPr marL="84406" marR="84406" marT="0" marB="34301">
                    <a:lnL>
                      <a:noFill/>
                    </a:lnL>
                    <a:lnR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9pPr>
                    </a:lstStyle>
                    <a:p>
                      <a:pPr algn="ctr" fontAlgn="b"/>
                      <a:r>
                        <a:rPr lang="it-IT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92</a:t>
                      </a:r>
                      <a:endParaRPr lang="it-IT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9pPr>
                    </a:lstStyle>
                    <a:p>
                      <a:pPr algn="ctr" fontAlgn="b"/>
                      <a:r>
                        <a:rPr lang="it-IT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9pPr>
                    </a:lstStyle>
                    <a:p>
                      <a:pPr algn="ctr" fontAlgn="ctr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87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9pPr>
                    </a:lstStyle>
                    <a:p>
                      <a:pPr algn="ctr" fontAlgn="b"/>
                      <a:r>
                        <a:rPr lang="it-IT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88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9pPr>
                    </a:lstStyle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9pPr>
                    </a:lstStyle>
                    <a:p>
                      <a:pPr algn="ctr" fontAlgn="b"/>
                      <a:r>
                        <a:rPr lang="it-IT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94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28020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9pPr>
                    </a:lstStyle>
                    <a:p>
                      <a:endParaRPr lang="it-IT" sz="1400" dirty="0"/>
                    </a:p>
                  </a:txBody>
                  <a:tcPr marL="84406" marR="84406" marT="0" marB="34301">
                    <a:lnL>
                      <a:noFill/>
                    </a:lnL>
                    <a:lnR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9pPr>
                    </a:lstStyle>
                    <a:p>
                      <a:pPr algn="ctr" fontAlgn="b"/>
                      <a:r>
                        <a:rPr lang="it-IT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92</a:t>
                      </a:r>
                      <a:endParaRPr lang="it-IT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9pPr>
                    </a:lstStyle>
                    <a:p>
                      <a:pPr algn="ctr" fontAlgn="b"/>
                      <a:r>
                        <a:rPr lang="it-IT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9pPr>
                    </a:lstStyle>
                    <a:p>
                      <a:pPr algn="ctr" fontAlgn="ctr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9pPr>
                    </a:lstStyle>
                    <a:p>
                      <a:pPr algn="ctr" fontAlgn="b"/>
                      <a:r>
                        <a:rPr lang="it-IT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9pPr>
                    </a:lstStyle>
                    <a:p>
                      <a:pPr algn="ctr" fontAlgn="ctr"/>
                      <a:r>
                        <a:rPr lang="it-IT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94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9pPr>
                    </a:lstStyle>
                    <a:p>
                      <a:pPr algn="ctr" fontAlgn="b"/>
                      <a:r>
                        <a:rPr lang="it-IT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94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20000"/>
                      </a:srgbClr>
                    </a:solidFill>
                  </a:tcPr>
                </a:tc>
              </a:tr>
              <a:tr h="28020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9pPr>
                    </a:lstStyle>
                    <a:p>
                      <a:endParaRPr lang="it-IT" sz="1400" dirty="0"/>
                    </a:p>
                  </a:txBody>
                  <a:tcPr marL="84406" marR="84406" marT="0" marB="34301">
                    <a:lnL>
                      <a:noFill/>
                    </a:lnL>
                    <a:lnR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9pPr>
                    </a:lstStyle>
                    <a:p>
                      <a:pPr algn="ctr" fontAlgn="b"/>
                      <a:r>
                        <a:rPr lang="it-IT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9pPr>
                    </a:lstStyle>
                    <a:p>
                      <a:pPr algn="ctr" fontAlgn="b"/>
                      <a:r>
                        <a:rPr lang="it-IT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92</a:t>
                      </a:r>
                      <a:endParaRPr lang="it-IT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9pPr>
                    </a:lstStyle>
                    <a:p>
                      <a:pPr algn="ctr" fontAlgn="ctr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9pPr>
                    </a:lstStyle>
                    <a:p>
                      <a:pPr algn="ctr" fontAlgn="b"/>
                      <a:r>
                        <a:rPr lang="it-IT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92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9pPr>
                    </a:lstStyle>
                    <a:p>
                      <a:pPr algn="ctr" fontAlgn="ctr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9pPr>
                    </a:lstStyle>
                    <a:p>
                      <a:pPr algn="ctr" fontAlgn="b"/>
                      <a:r>
                        <a:rPr lang="it-IT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92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28020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9pPr>
                    </a:lstStyle>
                    <a:p>
                      <a:endParaRPr lang="it-IT" sz="1400" dirty="0"/>
                    </a:p>
                  </a:txBody>
                  <a:tcPr marL="84406" marR="84406" marT="0" marB="34301">
                    <a:lnL>
                      <a:noFill/>
                    </a:lnL>
                    <a:lnR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9pPr>
                    </a:lstStyle>
                    <a:p>
                      <a:pPr algn="ctr" fontAlgn="b"/>
                      <a:r>
                        <a:rPr lang="it-IT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62</a:t>
                      </a:r>
                      <a:endParaRPr lang="it-IT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9pPr>
                    </a:lstStyle>
                    <a:p>
                      <a:pPr algn="ctr" fontAlgn="b"/>
                      <a:r>
                        <a:rPr lang="it-IT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70</a:t>
                      </a:r>
                      <a:endParaRPr lang="it-IT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9pPr>
                    </a:lstStyle>
                    <a:p>
                      <a:pPr algn="ctr" fontAlgn="ctr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9pPr>
                    </a:lstStyle>
                    <a:p>
                      <a:pPr algn="ctr" fontAlgn="b"/>
                      <a:r>
                        <a:rPr lang="it-IT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67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9pPr>
                    </a:lstStyle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9pPr>
                    </a:lstStyle>
                    <a:p>
                      <a:pPr algn="ctr" fontAlgn="b"/>
                      <a:r>
                        <a:rPr lang="it-IT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74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20000"/>
                      </a:srgbClr>
                    </a:solidFill>
                  </a:tcPr>
                </a:tc>
              </a:tr>
              <a:tr h="28020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9pPr>
                    </a:lstStyle>
                    <a:p>
                      <a:endParaRPr lang="it-IT" sz="1400" dirty="0"/>
                    </a:p>
                  </a:txBody>
                  <a:tcPr marL="84406" marR="84406" marT="0" marB="34301">
                    <a:lnL>
                      <a:noFill/>
                    </a:lnL>
                    <a:lnR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9pPr>
                    </a:lstStyle>
                    <a:p>
                      <a:pPr algn="ctr" fontAlgn="b"/>
                      <a:r>
                        <a:rPr lang="it-IT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9pPr>
                    </a:lstStyle>
                    <a:p>
                      <a:pPr algn="ctr" fontAlgn="b"/>
                      <a:r>
                        <a:rPr lang="it-IT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94</a:t>
                      </a:r>
                      <a:endParaRPr lang="it-IT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9pPr>
                    </a:lstStyle>
                    <a:p>
                      <a:pPr algn="ctr" fontAlgn="ctr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9pPr>
                    </a:lstStyle>
                    <a:p>
                      <a:pPr algn="ctr" fontAlgn="b"/>
                      <a:r>
                        <a:rPr lang="it-IT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94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9pPr>
                    </a:lstStyle>
                    <a:p>
                      <a:pPr algn="ctr" fontAlgn="ctr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9pPr>
                    </a:lstStyle>
                    <a:p>
                      <a:pPr algn="ctr" fontAlgn="b"/>
                      <a:r>
                        <a:rPr lang="it-IT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94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28020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9pPr>
                    </a:lstStyle>
                    <a:p>
                      <a:endParaRPr lang="it-IT" sz="1400" dirty="0"/>
                    </a:p>
                  </a:txBody>
                  <a:tcPr marL="84406" marR="84406" marT="0" marB="34301">
                    <a:lnL>
                      <a:noFill/>
                    </a:lnL>
                    <a:lnR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9pPr>
                    </a:lstStyle>
                    <a:p>
                      <a:pPr algn="ctr" fontAlgn="b"/>
                      <a:r>
                        <a:rPr lang="it-IT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9pPr>
                    </a:lstStyle>
                    <a:p>
                      <a:pPr algn="ctr" fontAlgn="b"/>
                      <a:r>
                        <a:rPr lang="it-IT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93</a:t>
                      </a:r>
                      <a:endParaRPr lang="it-IT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9pPr>
                    </a:lstStyle>
                    <a:p>
                      <a:pPr algn="ctr" fontAlgn="ctr"/>
                      <a:r>
                        <a:rPr lang="it-IT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86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9pPr>
                    </a:lstStyle>
                    <a:p>
                      <a:pPr algn="ctr" fontAlgn="b"/>
                      <a:r>
                        <a:rPr lang="it-IT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92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9pPr>
                    </a:lstStyle>
                    <a:p>
                      <a:pPr algn="ctr" fontAlgn="ctr"/>
                      <a:r>
                        <a:rPr lang="it-IT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9pPr>
                    </a:lstStyle>
                    <a:p>
                      <a:pPr algn="ctr" fontAlgn="b"/>
                      <a:r>
                        <a:rPr lang="it-IT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93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20000"/>
                      </a:srgbClr>
                    </a:solidFill>
                  </a:tcPr>
                </a:tc>
              </a:tr>
              <a:tr h="28020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9pPr>
                    </a:lstStyle>
                    <a:p>
                      <a:endParaRPr lang="it-IT" sz="1400" dirty="0"/>
                    </a:p>
                  </a:txBody>
                  <a:tcPr marL="84406" marR="84406" marT="0" marB="34301">
                    <a:lnL>
                      <a:noFill/>
                    </a:lnL>
                    <a:lnR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9pPr>
                    </a:lstStyle>
                    <a:p>
                      <a:pPr algn="ctr" fontAlgn="b"/>
                      <a:r>
                        <a:rPr lang="it-IT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9pPr>
                    </a:lstStyle>
                    <a:p>
                      <a:pPr algn="ctr" fontAlgn="b"/>
                      <a:r>
                        <a:rPr lang="it-IT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93</a:t>
                      </a:r>
                      <a:endParaRPr lang="it-IT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9pPr>
                    </a:lstStyle>
                    <a:p>
                      <a:pPr algn="ctr" fontAlgn="ctr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9pPr>
                    </a:lstStyle>
                    <a:p>
                      <a:pPr algn="ctr" fontAlgn="b"/>
                      <a:r>
                        <a:rPr lang="it-IT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94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9pPr>
                    </a:lstStyle>
                    <a:p>
                      <a:pPr algn="ctr" fontAlgn="ctr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9pPr>
                    </a:lstStyle>
                    <a:p>
                      <a:pPr algn="ctr" fontAlgn="b"/>
                      <a:r>
                        <a:rPr lang="it-IT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93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abel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1227674"/>
              </p:ext>
            </p:extLst>
          </p:nvPr>
        </p:nvGraphicFramePr>
        <p:xfrm>
          <a:off x="416496" y="3235711"/>
          <a:ext cx="4176464" cy="2569552"/>
        </p:xfrm>
        <a:graphic>
          <a:graphicData uri="http://schemas.openxmlformats.org/drawingml/2006/table">
            <a:tbl>
              <a:tblPr firstRow="1" bandRow="1"/>
              <a:tblGrid>
                <a:gridCol w="4176464"/>
              </a:tblGrid>
              <a:tr h="24671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COMPRENDERE LA SUA RICHIESTA / PROBLEMA</a:t>
                      </a:r>
                      <a:endParaRPr lang="it-IT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92" marR="8792" marT="71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2449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INDIRIZZARE VERSO LA SCELTA DEL SERVIZIO/TICKET </a:t>
                      </a:r>
                      <a:endParaRPr lang="it-IT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92" marR="8792" marT="71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2449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9pPr>
                    </a:lstStyle>
                    <a:p>
                      <a:pPr algn="r"/>
                      <a:r>
                        <a:rPr lang="it-IT" sz="90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INDICARE I PASSAGGI/I MODULI/LA DOCUMENTAZIONE</a:t>
                      </a:r>
                    </a:p>
                  </a:txBody>
                  <a:tcPr marL="8792" marR="8792" marT="71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1022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AIUTARE NELLA COMPILAZIONE DEI MODULI</a:t>
                      </a:r>
                      <a:endParaRPr lang="it-IT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92" marR="8792" marT="71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2661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9pPr>
                    </a:lstStyle>
                    <a:p>
                      <a:pPr algn="r" fontAlgn="b"/>
                      <a:r>
                        <a:rPr lang="it-IT" sz="90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ATTESA PER PARLARE CON L'OPERATORE ALLA PRIMA INFORMAZIONE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92" marR="8792" marT="71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1354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9pPr>
                    </a:lstStyle>
                    <a:p>
                      <a:pPr algn="r" fontAlgn="b"/>
                      <a:r>
                        <a:rPr lang="it-IT" sz="90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ATTESA PER ESSERE SERVITO ALLO SPORTELLO**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92" marR="8792" marT="71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6432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CORTESIA E DISPONIBILITA' DEL PERSONALE</a:t>
                      </a:r>
                      <a:endParaRPr lang="it-IT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92" marR="8792" marT="71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892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PROFESSIONALITA' E COMPETENZA DEL PERSONALE</a:t>
                      </a:r>
                      <a:endParaRPr lang="it-IT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92" marR="8792" marT="71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1022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Insight screen"/>
                        </a:defRPr>
                      </a:lvl9pPr>
                    </a:lstStyle>
                    <a:p>
                      <a:pPr algn="r"/>
                      <a:r>
                        <a:rPr lang="it-IT" sz="90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ASSISTENZA RICEVUTA DAL PERSONALE</a:t>
                      </a:r>
                      <a:endParaRPr lang="it-IT" sz="90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92" marR="8792" marT="71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2933" y="2831617"/>
            <a:ext cx="230882" cy="2242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ttangolo 7"/>
          <p:cNvSpPr/>
          <p:nvPr/>
        </p:nvSpPr>
        <p:spPr bwMode="auto">
          <a:xfrm>
            <a:off x="4592960" y="3068960"/>
            <a:ext cx="841037" cy="175548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60740" tIns="29775" rIns="60740" bIns="29775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defTabSz="685983"/>
            <a:r>
              <a:rPr lang="it-IT" sz="750" dirty="0">
                <a:solidFill>
                  <a:srgbClr val="000000"/>
                </a:solidFill>
                <a:cs typeface="Arial" panose="020B0604020202020204" pitchFamily="34" charset="0"/>
              </a:rPr>
              <a:t>% </a:t>
            </a:r>
            <a:r>
              <a:rPr lang="it-IT" sz="750" dirty="0" err="1">
                <a:solidFill>
                  <a:srgbClr val="000000"/>
                </a:solidFill>
                <a:cs typeface="Arial" panose="020B0604020202020204" pitchFamily="34" charset="0"/>
              </a:rPr>
              <a:t>Punt</a:t>
            </a:r>
            <a:r>
              <a:rPr lang="it-IT" sz="75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it-IT" sz="750" dirty="0" smtClean="0">
                <a:solidFill>
                  <a:srgbClr val="000000"/>
                </a:solidFill>
                <a:cs typeface="Arial" panose="020B0604020202020204" pitchFamily="34" charset="0"/>
              </a:rPr>
              <a:t>5+6</a:t>
            </a:r>
            <a:endParaRPr lang="it-IT" sz="750" dirty="0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  <p:sp>
        <p:nvSpPr>
          <p:cNvPr id="9" name="Rettangolo 8"/>
          <p:cNvSpPr/>
          <p:nvPr/>
        </p:nvSpPr>
        <p:spPr bwMode="auto">
          <a:xfrm>
            <a:off x="5385048" y="2852936"/>
            <a:ext cx="841037" cy="290964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60740" tIns="29775" rIns="60740" bIns="29775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defTabSz="685983"/>
            <a:r>
              <a:rPr lang="it-IT" sz="750" b="1" dirty="0">
                <a:solidFill>
                  <a:srgbClr val="000000"/>
                </a:solidFill>
                <a:cs typeface="Arial" panose="020B0604020202020204" pitchFamily="34" charset="0"/>
              </a:rPr>
              <a:t>Indice</a:t>
            </a:r>
          </a:p>
          <a:p>
            <a:pPr algn="ctr" defTabSz="685983"/>
            <a:r>
              <a:rPr lang="it-IT" sz="750" dirty="0">
                <a:solidFill>
                  <a:srgbClr val="000000"/>
                </a:solidFill>
                <a:cs typeface="Arial" panose="020B0604020202020204" pitchFamily="34" charset="0"/>
              </a:rPr>
              <a:t>soddisfazione</a:t>
            </a:r>
          </a:p>
        </p:txBody>
      </p:sp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7176" y="2852936"/>
            <a:ext cx="230882" cy="2242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ttangolo 10"/>
          <p:cNvSpPr/>
          <p:nvPr/>
        </p:nvSpPr>
        <p:spPr bwMode="auto">
          <a:xfrm>
            <a:off x="6271872" y="3068960"/>
            <a:ext cx="841037" cy="175548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60740" tIns="29775" rIns="60740" bIns="29775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defTabSz="685983"/>
            <a:r>
              <a:rPr lang="it-IT" sz="750" dirty="0">
                <a:solidFill>
                  <a:srgbClr val="000000"/>
                </a:solidFill>
                <a:cs typeface="Arial" panose="020B0604020202020204" pitchFamily="34" charset="0"/>
              </a:rPr>
              <a:t>% </a:t>
            </a:r>
            <a:r>
              <a:rPr lang="it-IT" sz="750" dirty="0" err="1">
                <a:solidFill>
                  <a:srgbClr val="000000"/>
                </a:solidFill>
                <a:cs typeface="Arial" panose="020B0604020202020204" pitchFamily="34" charset="0"/>
              </a:rPr>
              <a:t>Punt</a:t>
            </a:r>
            <a:r>
              <a:rPr lang="it-IT" sz="75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it-IT" sz="750" dirty="0" smtClean="0">
                <a:solidFill>
                  <a:srgbClr val="000000"/>
                </a:solidFill>
                <a:cs typeface="Arial" panose="020B0604020202020204" pitchFamily="34" charset="0"/>
              </a:rPr>
              <a:t>5+6</a:t>
            </a:r>
            <a:endParaRPr lang="it-IT" sz="750" dirty="0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  <p:sp>
        <p:nvSpPr>
          <p:cNvPr id="12" name="Rettangolo 11"/>
          <p:cNvSpPr/>
          <p:nvPr/>
        </p:nvSpPr>
        <p:spPr bwMode="auto">
          <a:xfrm>
            <a:off x="7031729" y="2852936"/>
            <a:ext cx="841037" cy="290964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60740" tIns="29775" rIns="60740" bIns="29775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defTabSz="685983"/>
            <a:r>
              <a:rPr lang="it-IT" sz="750" b="1" dirty="0">
                <a:solidFill>
                  <a:srgbClr val="000000"/>
                </a:solidFill>
                <a:cs typeface="Arial" panose="020B0604020202020204" pitchFamily="34" charset="0"/>
              </a:rPr>
              <a:t>Indice</a:t>
            </a:r>
          </a:p>
          <a:p>
            <a:pPr algn="ctr" defTabSz="685983"/>
            <a:r>
              <a:rPr lang="it-IT" sz="750" dirty="0">
                <a:solidFill>
                  <a:srgbClr val="000000"/>
                </a:solidFill>
                <a:cs typeface="Arial" panose="020B0604020202020204" pitchFamily="34" charset="0"/>
              </a:rPr>
              <a:t>soddisfazione</a:t>
            </a:r>
          </a:p>
        </p:txBody>
      </p:sp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1297" y="2852936"/>
            <a:ext cx="230882" cy="2242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Rettangolo 13"/>
          <p:cNvSpPr/>
          <p:nvPr/>
        </p:nvSpPr>
        <p:spPr bwMode="auto">
          <a:xfrm>
            <a:off x="7723154" y="3068960"/>
            <a:ext cx="841037" cy="175548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60740" tIns="29775" rIns="60740" bIns="29775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defTabSz="685983"/>
            <a:r>
              <a:rPr lang="it-IT" sz="750" dirty="0">
                <a:solidFill>
                  <a:srgbClr val="000000"/>
                </a:solidFill>
                <a:cs typeface="Arial" panose="020B0604020202020204" pitchFamily="34" charset="0"/>
              </a:rPr>
              <a:t>% </a:t>
            </a:r>
            <a:r>
              <a:rPr lang="it-IT" sz="750" dirty="0" err="1">
                <a:solidFill>
                  <a:srgbClr val="000000"/>
                </a:solidFill>
                <a:cs typeface="Arial" panose="020B0604020202020204" pitchFamily="34" charset="0"/>
              </a:rPr>
              <a:t>Punt</a:t>
            </a:r>
            <a:r>
              <a:rPr lang="it-IT" sz="75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it-IT" sz="750" dirty="0" smtClean="0">
                <a:solidFill>
                  <a:srgbClr val="000000"/>
                </a:solidFill>
                <a:cs typeface="Arial" panose="020B0604020202020204" pitchFamily="34" charset="0"/>
              </a:rPr>
              <a:t>5+6</a:t>
            </a:r>
            <a:endParaRPr lang="it-IT" sz="750" dirty="0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  <p:sp>
        <p:nvSpPr>
          <p:cNvPr id="15" name="Rettangolo 14"/>
          <p:cNvSpPr/>
          <p:nvPr/>
        </p:nvSpPr>
        <p:spPr bwMode="auto">
          <a:xfrm>
            <a:off x="8504451" y="2852936"/>
            <a:ext cx="841037" cy="290964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60740" tIns="29775" rIns="60740" bIns="29775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defTabSz="685983"/>
            <a:r>
              <a:rPr lang="it-IT" sz="750" b="1" dirty="0">
                <a:solidFill>
                  <a:srgbClr val="000000"/>
                </a:solidFill>
                <a:cs typeface="Arial" panose="020B0604020202020204" pitchFamily="34" charset="0"/>
              </a:rPr>
              <a:t>Indice</a:t>
            </a:r>
          </a:p>
          <a:p>
            <a:pPr algn="ctr" defTabSz="685983"/>
            <a:r>
              <a:rPr lang="it-IT" sz="750" dirty="0">
                <a:solidFill>
                  <a:srgbClr val="000000"/>
                </a:solidFill>
                <a:cs typeface="Arial" panose="020B0604020202020204" pitchFamily="34" charset="0"/>
              </a:rPr>
              <a:t>soddisfazione</a:t>
            </a:r>
          </a:p>
        </p:txBody>
      </p:sp>
      <p:sp>
        <p:nvSpPr>
          <p:cNvPr id="16" name="Rectangle 2"/>
          <p:cNvSpPr txBox="1">
            <a:spLocks noChangeArrowheads="1"/>
          </p:cNvSpPr>
          <p:nvPr/>
        </p:nvSpPr>
        <p:spPr bwMode="auto">
          <a:xfrm>
            <a:off x="265538" y="1556792"/>
            <a:ext cx="5746757" cy="2431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7934" tIns="38967" rIns="77934" bIns="38967" numCol="1" anchor="t" anchorCtr="0" compatLnSpc="1">
            <a:prstTxWarp prst="textNoShape">
              <a:avLst/>
            </a:prstTxWarp>
          </a:bodyPr>
          <a:lstStyle>
            <a:lvl1pPr marL="342900" indent="11113" algn="l" rtl="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rgbClr val="073C62"/>
                </a:solidFill>
                <a:latin typeface="+mn-lt"/>
                <a:ea typeface="+mn-ea"/>
                <a:cs typeface="+mn-cs"/>
              </a:defRPr>
            </a:lvl1pPr>
            <a:lvl2pPr marL="8191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800">
                <a:solidFill>
                  <a:srgbClr val="073C62"/>
                </a:solidFill>
                <a:latin typeface="+mn-lt"/>
              </a:defRPr>
            </a:lvl2pPr>
            <a:lvl3pPr marL="1227138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073C62"/>
                </a:solidFill>
                <a:latin typeface="+mn-lt"/>
              </a:defRPr>
            </a:lvl3pPr>
            <a:lvl4pPr marL="163512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073C62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rgbClr val="073C62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defRPr sz="1600">
                <a:solidFill>
                  <a:srgbClr val="073C62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defRPr sz="1600">
                <a:solidFill>
                  <a:srgbClr val="073C62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defRPr sz="1600">
                <a:solidFill>
                  <a:srgbClr val="073C62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defRPr sz="1600">
                <a:solidFill>
                  <a:srgbClr val="073C62"/>
                </a:solidFill>
                <a:latin typeface="+mn-lt"/>
              </a:defRPr>
            </a:lvl9pPr>
          </a:lstStyle>
          <a:p>
            <a:pPr marL="0" algn="just">
              <a:spcBef>
                <a:spcPts val="0"/>
              </a:spcBef>
              <a:buClr>
                <a:srgbClr val="FF9933"/>
              </a:buClr>
            </a:pPr>
            <a:r>
              <a:rPr lang="it-IT" sz="1200" i="1" kern="0" dirty="0">
                <a:solidFill>
                  <a:srgbClr val="FFFFFF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Ora le elencherò alcuni aspetti </a:t>
            </a:r>
            <a:r>
              <a:rPr lang="it-IT" sz="1200" i="1" kern="0" dirty="0" smtClean="0">
                <a:solidFill>
                  <a:srgbClr val="FFFFFF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del servizio offerto dall’Agenzia delle Entrate. </a:t>
            </a:r>
          </a:p>
          <a:p>
            <a:pPr marL="0" algn="just">
              <a:spcBef>
                <a:spcPts val="0"/>
              </a:spcBef>
              <a:buClr>
                <a:srgbClr val="FF9933"/>
              </a:buClr>
            </a:pPr>
            <a:r>
              <a:rPr lang="it-IT" sz="1200" i="1" kern="0" dirty="0" smtClean="0">
                <a:solidFill>
                  <a:srgbClr val="FFFFFF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Mi dica </a:t>
            </a:r>
            <a:r>
              <a:rPr lang="it-IT" sz="1200" i="1" kern="0" dirty="0">
                <a:solidFill>
                  <a:srgbClr val="FFFFFF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quanto è soddisfatto di ogni </a:t>
            </a:r>
            <a:r>
              <a:rPr lang="it-IT" sz="1200" i="1" kern="0" dirty="0" smtClean="0">
                <a:solidFill>
                  <a:srgbClr val="FFFFFF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aspetto </a:t>
            </a:r>
            <a:endParaRPr lang="it-IT" sz="1200" i="1" kern="0" dirty="0">
              <a:solidFill>
                <a:srgbClr val="FFFFFF">
                  <a:lumMod val="50000"/>
                </a:srgb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Rectangle 2"/>
          <p:cNvSpPr txBox="1">
            <a:spLocks noChangeArrowheads="1"/>
          </p:cNvSpPr>
          <p:nvPr/>
        </p:nvSpPr>
        <p:spPr bwMode="auto">
          <a:xfrm>
            <a:off x="923988" y="2156225"/>
            <a:ext cx="2214929" cy="1842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8601" tIns="34301" rIns="68601" bIns="34301" numCol="1" anchor="t" anchorCtr="0" compatLnSpc="1">
            <a:prstTxWarp prst="textNoShape">
              <a:avLst/>
            </a:prstTxWarp>
          </a:bodyPr>
          <a:lstStyle>
            <a:lvl1pPr marL="342900" indent="11113" algn="l" rtl="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rgbClr val="073C62"/>
                </a:solidFill>
                <a:latin typeface="+mn-lt"/>
                <a:ea typeface="+mn-ea"/>
                <a:cs typeface="+mn-cs"/>
              </a:defRPr>
            </a:lvl1pPr>
            <a:lvl2pPr marL="8191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800">
                <a:solidFill>
                  <a:srgbClr val="073C62"/>
                </a:solidFill>
                <a:latin typeface="+mn-lt"/>
              </a:defRPr>
            </a:lvl2pPr>
            <a:lvl3pPr marL="1227138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073C62"/>
                </a:solidFill>
                <a:latin typeface="+mn-lt"/>
              </a:defRPr>
            </a:lvl3pPr>
            <a:lvl4pPr marL="163512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073C62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rgbClr val="073C62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defRPr sz="1600">
                <a:solidFill>
                  <a:srgbClr val="073C62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defRPr sz="1600">
                <a:solidFill>
                  <a:srgbClr val="073C62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defRPr sz="1600">
                <a:solidFill>
                  <a:srgbClr val="073C62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defRPr sz="1600">
                <a:solidFill>
                  <a:srgbClr val="073C62"/>
                </a:solidFill>
                <a:latin typeface="+mn-lt"/>
              </a:defRPr>
            </a:lvl9pPr>
          </a:lstStyle>
          <a:p>
            <a:pPr marL="0" algn="just">
              <a:lnSpc>
                <a:spcPct val="150000"/>
              </a:lnSpc>
              <a:buClr>
                <a:srgbClr val="FF9933"/>
              </a:buClr>
            </a:pPr>
            <a:r>
              <a:rPr lang="it-IT" sz="75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Base: </a:t>
            </a:r>
            <a:r>
              <a:rPr lang="it-IT" sz="750" kern="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esprime valutazione </a:t>
            </a:r>
            <a:endParaRPr lang="it-IT" sz="750" kern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Rectangle 2"/>
          <p:cNvSpPr txBox="1">
            <a:spLocks noChangeArrowheads="1"/>
          </p:cNvSpPr>
          <p:nvPr/>
        </p:nvSpPr>
        <p:spPr bwMode="auto">
          <a:xfrm>
            <a:off x="923295" y="2308625"/>
            <a:ext cx="2214929" cy="1842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8601" tIns="34301" rIns="68601" bIns="34301" numCol="1" anchor="t" anchorCtr="0" compatLnSpc="1">
            <a:prstTxWarp prst="textNoShape">
              <a:avLst/>
            </a:prstTxWarp>
          </a:bodyPr>
          <a:lstStyle>
            <a:lvl1pPr marL="342900" indent="11113" algn="l" rtl="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rgbClr val="073C62"/>
                </a:solidFill>
                <a:latin typeface="+mn-lt"/>
                <a:ea typeface="+mn-ea"/>
                <a:cs typeface="+mn-cs"/>
              </a:defRPr>
            </a:lvl1pPr>
            <a:lvl2pPr marL="8191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800">
                <a:solidFill>
                  <a:srgbClr val="073C62"/>
                </a:solidFill>
                <a:latin typeface="+mn-lt"/>
              </a:defRPr>
            </a:lvl2pPr>
            <a:lvl3pPr marL="1227138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073C62"/>
                </a:solidFill>
                <a:latin typeface="+mn-lt"/>
              </a:defRPr>
            </a:lvl3pPr>
            <a:lvl4pPr marL="163512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073C62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rgbClr val="073C62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defRPr sz="1600">
                <a:solidFill>
                  <a:srgbClr val="073C62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defRPr sz="1600">
                <a:solidFill>
                  <a:srgbClr val="073C62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defRPr sz="1600">
                <a:solidFill>
                  <a:srgbClr val="073C62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defRPr sz="1600">
                <a:solidFill>
                  <a:srgbClr val="073C62"/>
                </a:solidFill>
                <a:latin typeface="+mn-lt"/>
              </a:defRPr>
            </a:lvl9pPr>
          </a:lstStyle>
          <a:p>
            <a:pPr marL="0" algn="just">
              <a:lnSpc>
                <a:spcPct val="150000"/>
              </a:lnSpc>
              <a:buClr>
                <a:srgbClr val="FF9933"/>
              </a:buClr>
            </a:pPr>
            <a:r>
              <a:rPr lang="it-IT" sz="750" kern="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Dati al netto delle mancate risposte</a:t>
            </a:r>
            <a:endParaRPr lang="it-IT" sz="750" kern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Rectangle 2"/>
          <p:cNvSpPr txBox="1">
            <a:spLocks noChangeArrowheads="1"/>
          </p:cNvSpPr>
          <p:nvPr/>
        </p:nvSpPr>
        <p:spPr bwMode="auto">
          <a:xfrm>
            <a:off x="1064568" y="5949280"/>
            <a:ext cx="3926259" cy="93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7934" tIns="38967" rIns="77934" bIns="38967" numCol="1" anchor="t" anchorCtr="0" compatLnSpc="1">
            <a:prstTxWarp prst="textNoShape">
              <a:avLst/>
            </a:prstTxWarp>
          </a:bodyPr>
          <a:lstStyle>
            <a:lvl1pPr marL="342900" indent="11113" algn="l" rtl="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rgbClr val="073C62"/>
                </a:solidFill>
                <a:latin typeface="+mn-lt"/>
                <a:ea typeface="+mn-ea"/>
                <a:cs typeface="+mn-cs"/>
              </a:defRPr>
            </a:lvl1pPr>
            <a:lvl2pPr marL="8191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800">
                <a:solidFill>
                  <a:srgbClr val="073C62"/>
                </a:solidFill>
                <a:latin typeface="+mn-lt"/>
              </a:defRPr>
            </a:lvl2pPr>
            <a:lvl3pPr marL="1227138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073C62"/>
                </a:solidFill>
                <a:latin typeface="+mn-lt"/>
              </a:defRPr>
            </a:lvl3pPr>
            <a:lvl4pPr marL="163512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073C62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rgbClr val="073C62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defRPr sz="1600">
                <a:solidFill>
                  <a:srgbClr val="073C62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defRPr sz="1600">
                <a:solidFill>
                  <a:srgbClr val="073C62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defRPr sz="1600">
                <a:solidFill>
                  <a:srgbClr val="073C62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defRPr sz="1600">
                <a:solidFill>
                  <a:srgbClr val="073C62"/>
                </a:solidFill>
                <a:latin typeface="+mn-lt"/>
              </a:defRPr>
            </a:lvl9pPr>
          </a:lstStyle>
          <a:p>
            <a:pPr marL="0">
              <a:lnSpc>
                <a:spcPts val="840"/>
              </a:lnSpc>
              <a:spcBef>
                <a:spcPts val="0"/>
              </a:spcBef>
              <a:buClr>
                <a:srgbClr val="FF9933"/>
              </a:buClr>
            </a:pPr>
            <a:r>
              <a:rPr lang="it-IT" sz="700" b="1" i="1" kern="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** Domanda posta </a:t>
            </a:r>
            <a:r>
              <a:rPr lang="it-IT" sz="700" b="1" i="1" u="sng" kern="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solo</a:t>
            </a:r>
            <a:r>
              <a:rPr lang="it-IT" sz="700" b="1" i="1" kern="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agli utenti che hanno usufruito di</a:t>
            </a:r>
          </a:p>
          <a:p>
            <a:pPr marL="0">
              <a:lnSpc>
                <a:spcPts val="840"/>
              </a:lnSpc>
              <a:spcBef>
                <a:spcPts val="0"/>
              </a:spcBef>
              <a:buClr>
                <a:srgbClr val="FF9933"/>
              </a:buClr>
            </a:pPr>
            <a:r>
              <a:rPr lang="it-IT" sz="700" b="1" i="1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700" b="1" i="1" kern="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uno o più servizi allo sportello</a:t>
            </a:r>
            <a:endParaRPr lang="it-IT" sz="700" b="1" i="1" kern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2274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95300" y="44624"/>
            <a:ext cx="8915400" cy="1143000"/>
          </a:xfrm>
        </p:spPr>
        <p:txBody>
          <a:bodyPr/>
          <a:lstStyle/>
          <a:p>
            <a:r>
              <a:rPr lang="en-US" dirty="0" err="1"/>
              <a:t>Caratteristiche</a:t>
            </a:r>
            <a:r>
              <a:rPr lang="en-US" dirty="0"/>
              <a:t> del </a:t>
            </a:r>
            <a:r>
              <a:rPr lang="en-US" dirty="0" err="1"/>
              <a:t>servizio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574C2CD-CCAC-4B76-9C3C-3D4F4C39C758}" type="slidenum">
              <a:rPr lang="it-IT" smtClean="0"/>
              <a:pPr>
                <a:defRPr/>
              </a:pPr>
              <a:t>16</a:t>
            </a:fld>
            <a:endParaRPr lang="it-IT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197473" y="1417250"/>
            <a:ext cx="8508022" cy="311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7934" tIns="38967" rIns="77934" bIns="38967" numCol="1" anchor="t" anchorCtr="0" compatLnSpc="1">
            <a:prstTxWarp prst="textNoShape">
              <a:avLst/>
            </a:prstTxWarp>
          </a:bodyPr>
          <a:lstStyle>
            <a:lvl1pPr marL="342900" indent="11113" algn="l" rtl="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rgbClr val="073C62"/>
                </a:solidFill>
                <a:latin typeface="+mn-lt"/>
                <a:ea typeface="+mn-ea"/>
                <a:cs typeface="+mn-cs"/>
              </a:defRPr>
            </a:lvl1pPr>
            <a:lvl2pPr marL="8191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800">
                <a:solidFill>
                  <a:srgbClr val="073C62"/>
                </a:solidFill>
                <a:latin typeface="+mn-lt"/>
              </a:defRPr>
            </a:lvl2pPr>
            <a:lvl3pPr marL="1227138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073C62"/>
                </a:solidFill>
                <a:latin typeface="+mn-lt"/>
              </a:defRPr>
            </a:lvl3pPr>
            <a:lvl4pPr marL="163512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073C62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rgbClr val="073C62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defRPr sz="1600">
                <a:solidFill>
                  <a:srgbClr val="073C62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defRPr sz="1600">
                <a:solidFill>
                  <a:srgbClr val="073C62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defRPr sz="1600">
                <a:solidFill>
                  <a:srgbClr val="073C62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defRPr sz="1600">
                <a:solidFill>
                  <a:srgbClr val="073C62"/>
                </a:solidFill>
                <a:latin typeface="+mn-lt"/>
              </a:defRPr>
            </a:lvl9pPr>
          </a:lstStyle>
          <a:p>
            <a:pPr marL="0" algn="just">
              <a:buClr>
                <a:srgbClr val="FF9933"/>
              </a:buClr>
            </a:pPr>
            <a:r>
              <a:rPr lang="it-IT" sz="1100" i="1" kern="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Ritiene che il servizio sia …. </a:t>
            </a:r>
            <a:r>
              <a:rPr lang="it-IT" sz="1100" i="1" kern="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(punteggi 1-5; dove 1 significa PER NIENTE e 5 MOLTO)</a:t>
            </a:r>
          </a:p>
        </p:txBody>
      </p:sp>
      <p:graphicFrame>
        <p:nvGraphicFramePr>
          <p:cNvPr id="6" name="Oggett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3540481"/>
              </p:ext>
            </p:extLst>
          </p:nvPr>
        </p:nvGraphicFramePr>
        <p:xfrm>
          <a:off x="1995100" y="2968109"/>
          <a:ext cx="4233084" cy="25491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Rettangolo 6"/>
          <p:cNvSpPr/>
          <p:nvPr/>
        </p:nvSpPr>
        <p:spPr bwMode="auto">
          <a:xfrm>
            <a:off x="1043608" y="2376065"/>
            <a:ext cx="4830075" cy="529978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69004" tIns="33826" rIns="69004" bIns="33826" numCol="1" rtlCol="0" anchor="t" anchorCtr="0" compatLnSpc="1">
            <a:prstTxWarp prst="textNoShape">
              <a:avLst/>
            </a:prstTxWarp>
            <a:spAutoFit/>
          </a:bodyPr>
          <a:lstStyle/>
          <a:p>
            <a:pPr defTabSz="779343"/>
            <a:r>
              <a:rPr lang="it-IT" b="1" dirty="0" smtClean="0">
                <a:solidFill>
                  <a:srgbClr val="E3600F"/>
                </a:solidFill>
              </a:rPr>
              <a:t>Ritien</a:t>
            </a:r>
            <a:r>
              <a:rPr lang="it-IT" b="1" dirty="0">
                <a:solidFill>
                  <a:srgbClr val="E3600F"/>
                </a:solidFill>
              </a:rPr>
              <a:t>e</a:t>
            </a:r>
            <a:r>
              <a:rPr lang="it-IT" b="1" dirty="0" smtClean="0">
                <a:solidFill>
                  <a:srgbClr val="E3600F"/>
                </a:solidFill>
              </a:rPr>
              <a:t> che il servizio offerto sia…</a:t>
            </a:r>
          </a:p>
          <a:p>
            <a:pPr defTabSz="779343"/>
            <a:r>
              <a:rPr lang="it-IT" sz="1200" dirty="0" smtClean="0">
                <a:solidFill>
                  <a:srgbClr val="E3600F"/>
                </a:solidFill>
              </a:rPr>
              <a:t>(</a:t>
            </a:r>
            <a:r>
              <a:rPr lang="it-IT" sz="1200" dirty="0">
                <a:solidFill>
                  <a:srgbClr val="E3600F"/>
                </a:solidFill>
              </a:rPr>
              <a:t>scala 1-5;  1 per niente, 5 molto) – </a:t>
            </a:r>
            <a:r>
              <a:rPr lang="it-IT" sz="1200" b="1" dirty="0">
                <a:solidFill>
                  <a:srgbClr val="E3600F"/>
                </a:solidFill>
              </a:rPr>
              <a:t>% punteggi </a:t>
            </a:r>
            <a:r>
              <a:rPr lang="it-IT" sz="1200" b="1" dirty="0" smtClean="0">
                <a:solidFill>
                  <a:srgbClr val="E3600F"/>
                </a:solidFill>
              </a:rPr>
              <a:t>4+5</a:t>
            </a:r>
            <a:endParaRPr lang="it-IT" sz="1200" dirty="0">
              <a:solidFill>
                <a:srgbClr val="E3600F"/>
              </a:solidFill>
            </a:endParaRPr>
          </a:p>
        </p:txBody>
      </p:sp>
      <p:graphicFrame>
        <p:nvGraphicFramePr>
          <p:cNvPr id="8" name="Tabel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2098273"/>
              </p:ext>
            </p:extLst>
          </p:nvPr>
        </p:nvGraphicFramePr>
        <p:xfrm>
          <a:off x="1620576" y="3288540"/>
          <a:ext cx="2104761" cy="206123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104761"/>
              </a:tblGrid>
              <a:tr h="515095"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ACCURATO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92" marR="8792" marT="7146" marB="0" anchor="ctr"/>
                </a:tc>
              </a:tr>
              <a:tr h="515095"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EFFICIENTE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92" marR="8792" marT="7146" marB="0" anchor="ctr"/>
                </a:tc>
              </a:tr>
              <a:tr h="515095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ORIENTATO AL CITTADINO</a:t>
                      </a:r>
                    </a:p>
                  </a:txBody>
                  <a:tcPr marL="8792" marR="8792" marT="7146" marB="0" anchor="ctr"/>
                </a:tc>
              </a:tr>
              <a:tr h="515948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SEMPLICE</a:t>
                      </a:r>
                    </a:p>
                  </a:txBody>
                  <a:tcPr marL="8792" marR="8792" marT="7146" marB="0" anchor="ctr"/>
                </a:tc>
              </a:tr>
            </a:tbl>
          </a:graphicData>
        </a:graphic>
      </p:graphicFrame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197473" y="1815981"/>
            <a:ext cx="2214929" cy="1842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8601" tIns="34301" rIns="68601" bIns="34301" numCol="1" anchor="t" anchorCtr="0" compatLnSpc="1">
            <a:prstTxWarp prst="textNoShape">
              <a:avLst/>
            </a:prstTxWarp>
          </a:bodyPr>
          <a:lstStyle>
            <a:lvl1pPr marL="342900" indent="11113" algn="l" rtl="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rgbClr val="073C62"/>
                </a:solidFill>
                <a:latin typeface="+mn-lt"/>
                <a:ea typeface="+mn-ea"/>
                <a:cs typeface="+mn-cs"/>
              </a:defRPr>
            </a:lvl1pPr>
            <a:lvl2pPr marL="8191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800">
                <a:solidFill>
                  <a:srgbClr val="073C62"/>
                </a:solidFill>
                <a:latin typeface="+mn-lt"/>
              </a:defRPr>
            </a:lvl2pPr>
            <a:lvl3pPr marL="1227138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073C62"/>
                </a:solidFill>
                <a:latin typeface="+mn-lt"/>
              </a:defRPr>
            </a:lvl3pPr>
            <a:lvl4pPr marL="163512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073C62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rgbClr val="073C62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defRPr sz="1600">
                <a:solidFill>
                  <a:srgbClr val="073C62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defRPr sz="1600">
                <a:solidFill>
                  <a:srgbClr val="073C62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defRPr sz="1600">
                <a:solidFill>
                  <a:srgbClr val="073C62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defRPr sz="1600">
                <a:solidFill>
                  <a:srgbClr val="073C62"/>
                </a:solidFill>
                <a:latin typeface="+mn-lt"/>
              </a:defRPr>
            </a:lvl9pPr>
          </a:lstStyle>
          <a:p>
            <a:pPr marL="0" algn="just">
              <a:lnSpc>
                <a:spcPct val="150000"/>
              </a:lnSpc>
              <a:buClr>
                <a:srgbClr val="FF9933"/>
              </a:buClr>
            </a:pPr>
            <a:r>
              <a:rPr lang="it-IT" sz="750" kern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Base: </a:t>
            </a:r>
            <a:r>
              <a:rPr lang="it-IT" sz="750" kern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esprime valutazione </a:t>
            </a:r>
            <a:endParaRPr lang="it-IT" sz="750" kern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 bwMode="auto">
          <a:xfrm>
            <a:off x="196780" y="1968381"/>
            <a:ext cx="2214929" cy="1842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8601" tIns="34301" rIns="68601" bIns="34301" numCol="1" anchor="t" anchorCtr="0" compatLnSpc="1">
            <a:prstTxWarp prst="textNoShape">
              <a:avLst/>
            </a:prstTxWarp>
          </a:bodyPr>
          <a:lstStyle>
            <a:lvl1pPr marL="342900" indent="11113" algn="l" rtl="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rgbClr val="073C62"/>
                </a:solidFill>
                <a:latin typeface="+mn-lt"/>
                <a:ea typeface="+mn-ea"/>
                <a:cs typeface="+mn-cs"/>
              </a:defRPr>
            </a:lvl1pPr>
            <a:lvl2pPr marL="8191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800">
                <a:solidFill>
                  <a:srgbClr val="073C62"/>
                </a:solidFill>
                <a:latin typeface="+mn-lt"/>
              </a:defRPr>
            </a:lvl2pPr>
            <a:lvl3pPr marL="1227138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073C62"/>
                </a:solidFill>
                <a:latin typeface="+mn-lt"/>
              </a:defRPr>
            </a:lvl3pPr>
            <a:lvl4pPr marL="163512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073C62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rgbClr val="073C62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defRPr sz="1600">
                <a:solidFill>
                  <a:srgbClr val="073C62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defRPr sz="1600">
                <a:solidFill>
                  <a:srgbClr val="073C62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defRPr sz="1600">
                <a:solidFill>
                  <a:srgbClr val="073C62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defRPr sz="1600">
                <a:solidFill>
                  <a:srgbClr val="073C62"/>
                </a:solidFill>
                <a:latin typeface="+mn-lt"/>
              </a:defRPr>
            </a:lvl9pPr>
          </a:lstStyle>
          <a:p>
            <a:pPr marL="0" algn="just">
              <a:lnSpc>
                <a:spcPct val="150000"/>
              </a:lnSpc>
              <a:buClr>
                <a:srgbClr val="FF9933"/>
              </a:buClr>
            </a:pPr>
            <a:r>
              <a:rPr lang="it-IT" sz="750" kern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Dati al netto delle mancate risposte</a:t>
            </a:r>
            <a:endParaRPr lang="it-IT" sz="750" kern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ttangolo 10"/>
          <p:cNvSpPr/>
          <p:nvPr/>
        </p:nvSpPr>
        <p:spPr bwMode="auto">
          <a:xfrm>
            <a:off x="738038" y="4480277"/>
            <a:ext cx="972499" cy="18324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extLst/>
        </p:spPr>
        <p:txBody>
          <a:bodyPr vert="horz" wrap="square" lIns="60740" tIns="29775" rIns="60740" bIns="29775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defTabSz="685983"/>
            <a:r>
              <a:rPr lang="it-IT" sz="800" dirty="0"/>
              <a:t>Non indica = </a:t>
            </a:r>
            <a:r>
              <a:rPr lang="it-IT" sz="800" dirty="0" smtClean="0"/>
              <a:t>2%</a:t>
            </a:r>
            <a:endParaRPr lang="it-IT" sz="800" dirty="0"/>
          </a:p>
        </p:txBody>
      </p:sp>
      <p:graphicFrame>
        <p:nvGraphicFramePr>
          <p:cNvPr id="12" name="Tabella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4710191"/>
              </p:ext>
            </p:extLst>
          </p:nvPr>
        </p:nvGraphicFramePr>
        <p:xfrm>
          <a:off x="6442806" y="2627750"/>
          <a:ext cx="2064905" cy="2736305"/>
        </p:xfrm>
        <a:graphic>
          <a:graphicData uri="http://schemas.openxmlformats.org/drawingml/2006/table">
            <a:tbl>
              <a:tblPr firstRow="1" bandRow="1">
                <a:tableStyleId>{74C1A8A3-306A-4EB7-A6B1-4F7E0EB9C5D6}</a:tableStyleId>
              </a:tblPr>
              <a:tblGrid>
                <a:gridCol w="1056793"/>
                <a:gridCol w="1008112"/>
              </a:tblGrid>
              <a:tr h="38422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Professionisti</a:t>
                      </a:r>
                    </a:p>
                  </a:txBody>
                  <a:tcPr marL="33231" marR="33231" marT="34301" marB="34301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Privati</a:t>
                      </a:r>
                    </a:p>
                  </a:txBody>
                  <a:tcPr marL="33231" marR="33231" marT="34301" marB="34301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CECFF"/>
                    </a:solidFill>
                  </a:tcPr>
                </a:tc>
              </a:tr>
              <a:tr h="250518"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%</a:t>
                      </a:r>
                      <a:endParaRPr lang="it-IT" sz="120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8792" marR="8792" marT="7146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%</a:t>
                      </a:r>
                      <a:endParaRPr lang="it-IT" sz="120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8792" marR="8792" marT="7146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514819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514819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89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578247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77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87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493676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82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83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</a:tbl>
          </a:graphicData>
        </a:graphic>
      </p:graphicFrame>
      <p:sp>
        <p:nvSpPr>
          <p:cNvPr id="13" name="Text Box 8"/>
          <p:cNvSpPr txBox="1">
            <a:spLocks noChangeArrowheads="1"/>
          </p:cNvSpPr>
          <p:nvPr/>
        </p:nvSpPr>
        <p:spPr bwMode="auto">
          <a:xfrm>
            <a:off x="3851920" y="2968109"/>
            <a:ext cx="358775" cy="153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lIns="0" tIns="0" rIns="0" bIns="0" anchor="ctr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000" i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%</a:t>
            </a:r>
          </a:p>
        </p:txBody>
      </p:sp>
      <p:sp>
        <p:nvSpPr>
          <p:cNvPr id="14" name="Rettangolo 13"/>
          <p:cNvSpPr/>
          <p:nvPr/>
        </p:nvSpPr>
        <p:spPr bwMode="auto">
          <a:xfrm>
            <a:off x="738038" y="3400157"/>
            <a:ext cx="972499" cy="18324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extLst/>
        </p:spPr>
        <p:txBody>
          <a:bodyPr vert="horz" wrap="square" lIns="60740" tIns="29775" rIns="60740" bIns="29775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defTabSz="685983"/>
            <a:r>
              <a:rPr lang="it-IT" sz="800" dirty="0"/>
              <a:t>Non indica = </a:t>
            </a:r>
            <a:r>
              <a:rPr lang="it-IT" sz="800" dirty="0" smtClean="0"/>
              <a:t>0%</a:t>
            </a:r>
            <a:endParaRPr lang="it-IT" sz="800" dirty="0"/>
          </a:p>
        </p:txBody>
      </p:sp>
      <p:sp>
        <p:nvSpPr>
          <p:cNvPr id="15" name="Rettangolo 14"/>
          <p:cNvSpPr/>
          <p:nvPr/>
        </p:nvSpPr>
        <p:spPr bwMode="auto">
          <a:xfrm>
            <a:off x="738038" y="3976221"/>
            <a:ext cx="972499" cy="18324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extLst/>
        </p:spPr>
        <p:txBody>
          <a:bodyPr vert="horz" wrap="square" lIns="60740" tIns="29775" rIns="60740" bIns="29775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defTabSz="685983"/>
            <a:r>
              <a:rPr lang="it-IT" sz="800" dirty="0"/>
              <a:t>Non indica = </a:t>
            </a:r>
            <a:r>
              <a:rPr lang="it-IT" sz="800" dirty="0" smtClean="0"/>
              <a:t>0%</a:t>
            </a:r>
            <a:endParaRPr lang="it-IT" sz="800" dirty="0"/>
          </a:p>
        </p:txBody>
      </p:sp>
      <p:sp>
        <p:nvSpPr>
          <p:cNvPr id="16" name="Rettangolo 15"/>
          <p:cNvSpPr/>
          <p:nvPr/>
        </p:nvSpPr>
        <p:spPr bwMode="auto">
          <a:xfrm>
            <a:off x="738038" y="5017115"/>
            <a:ext cx="972499" cy="18324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extLst/>
        </p:spPr>
        <p:txBody>
          <a:bodyPr vert="horz" wrap="square" lIns="60740" tIns="29775" rIns="60740" bIns="29775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defTabSz="685983"/>
            <a:r>
              <a:rPr lang="it-IT" sz="800" dirty="0"/>
              <a:t>Non indica = </a:t>
            </a:r>
            <a:r>
              <a:rPr lang="it-IT" sz="800" dirty="0" smtClean="0"/>
              <a:t>0%</a:t>
            </a:r>
            <a:endParaRPr lang="it-IT" sz="800" dirty="0"/>
          </a:p>
        </p:txBody>
      </p:sp>
    </p:spTree>
    <p:extLst>
      <p:ext uri="{BB962C8B-B14F-4D97-AF65-F5344CB8AC3E}">
        <p14:creationId xmlns:p14="http://schemas.microsoft.com/office/powerpoint/2010/main" val="1029807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574C2CD-CCAC-4B76-9C3C-3D4F4C39C758}" type="slidenum">
              <a:rPr lang="it-IT" smtClean="0"/>
              <a:pPr>
                <a:defRPr/>
              </a:pPr>
              <a:t>17</a:t>
            </a:fld>
            <a:endParaRPr lang="it-IT"/>
          </a:p>
        </p:txBody>
      </p:sp>
      <p:sp>
        <p:nvSpPr>
          <p:cNvPr id="5" name="Rechteck 67"/>
          <p:cNvSpPr>
            <a:spLocks noChangeArrowheads="1"/>
          </p:cNvSpPr>
          <p:nvPr/>
        </p:nvSpPr>
        <p:spPr bwMode="gray">
          <a:xfrm>
            <a:off x="-28199" y="2636912"/>
            <a:ext cx="9906000" cy="1582737"/>
          </a:xfrm>
          <a:prstGeom prst="rect">
            <a:avLst/>
          </a:prstGeom>
          <a:noFill/>
          <a:ln>
            <a:noFill/>
          </a:ln>
          <a:extLst/>
        </p:spPr>
        <p:txBody>
          <a:bodyPr lIns="324000" tIns="0" rIns="324000" bIns="0" anchor="ctr"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it-IT" sz="2800" b="1" dirty="0">
                <a:solidFill>
                  <a:srgbClr val="E3600F"/>
                </a:solidFill>
                <a:latin typeface="+mj-lt"/>
                <a:ea typeface="+mj-ea"/>
                <a:cs typeface="+mj-cs"/>
              </a:rPr>
              <a:t>INTEGRAZIONE </a:t>
            </a:r>
            <a:r>
              <a:rPr lang="it-IT" altLang="it-IT" sz="2800" b="1" dirty="0">
                <a:solidFill>
                  <a:srgbClr val="E3600F"/>
                </a:solidFill>
                <a:latin typeface="+mj-lt"/>
                <a:ea typeface="+mj-ea"/>
                <a:cs typeface="+mj-cs"/>
              </a:rPr>
              <a:t>SERVIZI FISCALI E CATASTALI/PUBBLICITÀ IMMOBILIARE</a:t>
            </a:r>
            <a:endParaRPr lang="en-US" altLang="it-IT" sz="2800" b="1" dirty="0">
              <a:solidFill>
                <a:srgbClr val="E3600F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149152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-50434" y="32048"/>
            <a:ext cx="9906000" cy="1143000"/>
          </a:xfrm>
        </p:spPr>
        <p:txBody>
          <a:bodyPr/>
          <a:lstStyle/>
          <a:p>
            <a:r>
              <a:rPr lang="en-US" sz="2800" dirty="0" err="1"/>
              <a:t>Integrazione</a:t>
            </a:r>
            <a:r>
              <a:rPr lang="en-US" sz="2800" dirty="0"/>
              <a:t> </a:t>
            </a:r>
            <a:r>
              <a:rPr lang="it-IT" sz="2800" dirty="0"/>
              <a:t>servizi fiscali e catastali/</a:t>
            </a:r>
            <a:br>
              <a:rPr lang="it-IT" sz="2800" dirty="0"/>
            </a:br>
            <a:r>
              <a:rPr lang="it-IT" sz="2800" dirty="0"/>
              <a:t>pubblicità immobiliare 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574C2CD-CCAC-4B76-9C3C-3D4F4C39C758}" type="slidenum">
              <a:rPr lang="it-IT" smtClean="0"/>
              <a:pPr>
                <a:defRPr/>
              </a:pPr>
              <a:t>18</a:t>
            </a:fld>
            <a:endParaRPr lang="it-IT"/>
          </a:p>
        </p:txBody>
      </p:sp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3881486" y="2880288"/>
            <a:ext cx="358775" cy="153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lIns="0" tIns="0" rIns="0" bIns="0"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000" i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Arial" panose="020B0604020202020204" pitchFamily="34" charset="0"/>
              </a:rPr>
              <a:t>%</a:t>
            </a:r>
          </a:p>
        </p:txBody>
      </p:sp>
      <p:graphicFrame>
        <p:nvGraphicFramePr>
          <p:cNvPr id="6" name="Grafico 1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60649466"/>
              </p:ext>
            </p:extLst>
          </p:nvPr>
        </p:nvGraphicFramePr>
        <p:xfrm>
          <a:off x="2728093" y="3034176"/>
          <a:ext cx="5948363" cy="16189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284772" y="2452641"/>
            <a:ext cx="2214929" cy="1842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8601" tIns="34301" rIns="68601" bIns="34301" numCol="1" anchor="t" anchorCtr="0" compatLnSpc="1">
            <a:prstTxWarp prst="textNoShape">
              <a:avLst/>
            </a:prstTxWarp>
          </a:bodyPr>
          <a:lstStyle>
            <a:lvl1pPr marL="342900" indent="11113" algn="l" rtl="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rgbClr val="073C62"/>
                </a:solidFill>
                <a:latin typeface="+mn-lt"/>
                <a:ea typeface="+mn-ea"/>
                <a:cs typeface="+mn-cs"/>
              </a:defRPr>
            </a:lvl1pPr>
            <a:lvl2pPr marL="8191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800">
                <a:solidFill>
                  <a:srgbClr val="073C62"/>
                </a:solidFill>
                <a:latin typeface="+mn-lt"/>
              </a:defRPr>
            </a:lvl2pPr>
            <a:lvl3pPr marL="1227138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073C62"/>
                </a:solidFill>
                <a:latin typeface="+mn-lt"/>
              </a:defRPr>
            </a:lvl3pPr>
            <a:lvl4pPr marL="163512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073C62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rgbClr val="073C62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defRPr sz="1600">
                <a:solidFill>
                  <a:srgbClr val="073C62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defRPr sz="1600">
                <a:solidFill>
                  <a:srgbClr val="073C62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defRPr sz="1600">
                <a:solidFill>
                  <a:srgbClr val="073C62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defRPr sz="1600">
                <a:solidFill>
                  <a:srgbClr val="073C62"/>
                </a:solidFill>
                <a:latin typeface="+mn-lt"/>
              </a:defRPr>
            </a:lvl9pPr>
          </a:lstStyle>
          <a:p>
            <a:pPr marL="0" algn="just">
              <a:lnSpc>
                <a:spcPct val="150000"/>
              </a:lnSpc>
              <a:buClr>
                <a:srgbClr val="FF9933"/>
              </a:buClr>
            </a:pPr>
            <a:r>
              <a:rPr lang="it-IT" sz="75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Base: </a:t>
            </a:r>
            <a:r>
              <a:rPr lang="it-IT" sz="750" kern="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Totale intervistati</a:t>
            </a:r>
            <a:endParaRPr lang="it-IT" sz="750" kern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8" name="Tabel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5776841"/>
              </p:ext>
            </p:extLst>
          </p:nvPr>
        </p:nvGraphicFramePr>
        <p:xfrm>
          <a:off x="890934" y="3106185"/>
          <a:ext cx="2918519" cy="1296143"/>
        </p:xfrm>
        <a:graphic>
          <a:graphicData uri="http://schemas.openxmlformats.org/drawingml/2006/table">
            <a:tbl>
              <a:tblPr firstRow="1" bandRow="1"/>
              <a:tblGrid>
                <a:gridCol w="291851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57666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Insight scree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Insight scree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Insight scree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Insight scree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Insight scree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Insight scree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Insight scree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Insight scree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Insight screen"/>
                        </a:defRPr>
                      </a:lvl9pPr>
                    </a:lstStyle>
                    <a:p>
                      <a:pPr algn="r" fontAlgn="b"/>
                      <a:r>
                        <a:rPr lang="it-IT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SONO</a:t>
                      </a:r>
                      <a:r>
                        <a:rPr lang="it-IT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AL CORRENTE DELL’INTEGRAZIONE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30" marR="9530" marT="9526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71948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9pPr>
                    </a:lstStyle>
                    <a:p>
                      <a:pPr algn="r" fontAlgn="b"/>
                      <a:r>
                        <a:rPr lang="it-IT" sz="1100" b="0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UTENTI ABITUALI CHE HANNO NOTATO DIFFERENZE NELL’ORGANIZZAZIONE DELL’UFFICIO  </a:t>
                      </a:r>
                      <a:endParaRPr lang="it-IT" sz="1100" b="0" i="1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30" marR="9530" marT="9526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" name="Rettangolo 8"/>
          <p:cNvSpPr/>
          <p:nvPr/>
        </p:nvSpPr>
        <p:spPr>
          <a:xfrm>
            <a:off x="296520" y="1482866"/>
            <a:ext cx="7608807" cy="4339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7934" tIns="38967" rIns="77934" bIns="38967" numCol="1" anchor="t" anchorCtr="0" compatLnSpc="1">
            <a:prstTxWarp prst="textNoShape">
              <a:avLst/>
            </a:prstTxWarp>
          </a:bodyPr>
          <a:lstStyle/>
          <a:p>
            <a:pPr indent="11113" algn="just" eaLnBrk="0" hangingPunct="0">
              <a:spcBef>
                <a:spcPts val="0"/>
              </a:spcBef>
              <a:buClr>
                <a:srgbClr val="FF9933"/>
              </a:buClr>
            </a:pPr>
            <a:r>
              <a:rPr lang="it-IT" sz="1000" i="1" kern="0" dirty="0">
                <a:solidFill>
                  <a:srgbClr val="FFFFFF">
                    <a:lumMod val="50000"/>
                  </a:srgbClr>
                </a:solidFill>
                <a:cs typeface="Arial" panose="020B0604020202020204" pitchFamily="34" charset="0"/>
              </a:rPr>
              <a:t>Da circa 3 anni l’Agenzia delle Entrate e l’Agenzia del Territorio costituiscono un unico Ente Pubblico e in questi anni sono state avviate alcune iniziative per integrare queste due organizzazioni. </a:t>
            </a:r>
            <a:r>
              <a:rPr lang="it-IT" sz="1000" i="1" kern="0" dirty="0" smtClean="0">
                <a:solidFill>
                  <a:srgbClr val="FFFFFF">
                    <a:lumMod val="50000"/>
                  </a:srgbClr>
                </a:solidFill>
                <a:cs typeface="Arial" panose="020B0604020202020204" pitchFamily="34" charset="0"/>
              </a:rPr>
              <a:t>Lei è </a:t>
            </a:r>
            <a:r>
              <a:rPr lang="it-IT" sz="1000" i="1" kern="0" dirty="0">
                <a:solidFill>
                  <a:srgbClr val="FFFFFF">
                    <a:lumMod val="50000"/>
                  </a:srgbClr>
                </a:solidFill>
                <a:cs typeface="Arial" panose="020B0604020202020204" pitchFamily="34" charset="0"/>
              </a:rPr>
              <a:t>al corrente dell'integrazione delle due strutture?</a:t>
            </a:r>
          </a:p>
          <a:p>
            <a:pPr indent="11113" algn="just" eaLnBrk="0" hangingPunct="0">
              <a:spcBef>
                <a:spcPct val="20000"/>
              </a:spcBef>
              <a:buClr>
                <a:srgbClr val="FF9933"/>
              </a:buClr>
            </a:pPr>
            <a:r>
              <a:rPr lang="it-IT" sz="1000" i="1" kern="0" dirty="0" smtClean="0">
                <a:solidFill>
                  <a:srgbClr val="FFFFFF">
                    <a:lumMod val="50000"/>
                  </a:srgbClr>
                </a:solidFill>
                <a:cs typeface="Arial" panose="020B0604020202020204" pitchFamily="34" charset="0"/>
              </a:rPr>
              <a:t>Essendo </a:t>
            </a:r>
            <a:r>
              <a:rPr lang="it-IT" sz="1000" i="1" kern="0" dirty="0">
                <a:solidFill>
                  <a:srgbClr val="FFFFFF">
                    <a:lumMod val="50000"/>
                  </a:srgbClr>
                </a:solidFill>
                <a:cs typeface="Arial" panose="020B0604020202020204" pitchFamily="34" charset="0"/>
              </a:rPr>
              <a:t>un utente abituale, ultimamente Lei ha notato questa differenza nell'organizzazione dei servizi di questo ufficio</a:t>
            </a:r>
            <a:r>
              <a:rPr lang="it-IT" sz="1000" i="1" kern="0" dirty="0" smtClean="0">
                <a:solidFill>
                  <a:srgbClr val="FFFFFF">
                    <a:lumMod val="50000"/>
                  </a:srgbClr>
                </a:solidFill>
                <a:cs typeface="Arial" panose="020B0604020202020204" pitchFamily="34" charset="0"/>
              </a:rPr>
              <a:t>?</a:t>
            </a:r>
          </a:p>
        </p:txBody>
      </p:sp>
      <p:sp>
        <p:nvSpPr>
          <p:cNvPr id="10" name="Rettangolo 9"/>
          <p:cNvSpPr/>
          <p:nvPr/>
        </p:nvSpPr>
        <p:spPr bwMode="auto">
          <a:xfrm>
            <a:off x="6578749" y="2926923"/>
            <a:ext cx="1451545" cy="429463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extLst/>
        </p:spPr>
        <p:txBody>
          <a:bodyPr vert="horz" wrap="square" lIns="60740" tIns="29775" rIns="60740" bIns="29775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eaLnBrk="1" fontAlgn="b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 panose="020B0604020202020204" pitchFamily="34" charset="0"/>
              </a:rPr>
              <a:t>Professionisti	 92%</a:t>
            </a:r>
          </a:p>
          <a:p>
            <a:pPr marL="0" marR="0" lvl="0" indent="0" defTabSz="914400" eaLnBrk="1" fontAlgn="b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 panose="020B0604020202020204" pitchFamily="34" charset="0"/>
              </a:rPr>
              <a:t>Privati 	 40%</a:t>
            </a:r>
          </a:p>
        </p:txBody>
      </p:sp>
      <p:cxnSp>
        <p:nvCxnSpPr>
          <p:cNvPr id="11" name="Connettore 2 10"/>
          <p:cNvCxnSpPr>
            <a:endCxn id="10" idx="1"/>
          </p:cNvCxnSpPr>
          <p:nvPr/>
        </p:nvCxnSpPr>
        <p:spPr>
          <a:xfrm flipV="1">
            <a:off x="6253323" y="3141655"/>
            <a:ext cx="325426" cy="216169"/>
          </a:xfrm>
          <a:prstGeom prst="straightConnector1">
            <a:avLst/>
          </a:prstGeom>
          <a:noFill/>
          <a:ln w="9525" cap="flat" cmpd="sng" algn="ctr">
            <a:solidFill>
              <a:srgbClr val="000000"/>
            </a:solidFill>
            <a:prstDash val="solid"/>
            <a:tailEnd type="triangle"/>
          </a:ln>
          <a:effectLst/>
        </p:spPr>
      </p:cxnSp>
      <p:sp>
        <p:nvSpPr>
          <p:cNvPr id="12" name="Rettangolo 11"/>
          <p:cNvSpPr/>
          <p:nvPr/>
        </p:nvSpPr>
        <p:spPr bwMode="auto">
          <a:xfrm>
            <a:off x="5690263" y="3862340"/>
            <a:ext cx="1451545" cy="429463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extLst/>
        </p:spPr>
        <p:txBody>
          <a:bodyPr vert="horz" wrap="square" lIns="60740" tIns="29775" rIns="60740" bIns="29775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eaLnBrk="1" fontAlgn="b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 panose="020B0604020202020204" pitchFamily="34" charset="0"/>
              </a:rPr>
              <a:t>Professionisti	 56%</a:t>
            </a:r>
          </a:p>
          <a:p>
            <a:pPr marL="0" marR="0" lvl="0" indent="0" defTabSz="914400" eaLnBrk="1" fontAlgn="b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 panose="020B0604020202020204" pitchFamily="34" charset="0"/>
              </a:rPr>
              <a:t>Privati 	 13%</a:t>
            </a:r>
          </a:p>
        </p:txBody>
      </p:sp>
      <p:cxnSp>
        <p:nvCxnSpPr>
          <p:cNvPr id="13" name="Connettore 2 12"/>
          <p:cNvCxnSpPr>
            <a:endCxn id="12" idx="1"/>
          </p:cNvCxnSpPr>
          <p:nvPr/>
        </p:nvCxnSpPr>
        <p:spPr>
          <a:xfrm flipV="1">
            <a:off x="5364837" y="4077072"/>
            <a:ext cx="325426" cy="216169"/>
          </a:xfrm>
          <a:prstGeom prst="straightConnector1">
            <a:avLst/>
          </a:prstGeom>
          <a:noFill/>
          <a:ln w="9525" cap="flat" cmpd="sng" algn="ctr">
            <a:solidFill>
              <a:srgbClr val="000000"/>
            </a:solidFill>
            <a:prstDash val="soli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86654799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00472" y="44624"/>
            <a:ext cx="9505056" cy="1143000"/>
          </a:xfrm>
        </p:spPr>
        <p:txBody>
          <a:bodyPr/>
          <a:lstStyle/>
          <a:p>
            <a:r>
              <a:rPr lang="en-US" sz="2800" dirty="0" err="1"/>
              <a:t>Differenze</a:t>
            </a:r>
            <a:r>
              <a:rPr lang="en-US" sz="2800" dirty="0"/>
              <a:t> notate </a:t>
            </a:r>
            <a:r>
              <a:rPr lang="en-US" sz="2800" dirty="0" err="1"/>
              <a:t>nell’organizzazione</a:t>
            </a: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 err="1"/>
              <a:t>dell’ufficio</a:t>
            </a:r>
            <a:r>
              <a:rPr lang="en-US" sz="2800" dirty="0"/>
              <a:t> </a:t>
            </a:r>
            <a:r>
              <a:rPr lang="en-US" sz="2800" dirty="0" err="1"/>
              <a:t>dagli</a:t>
            </a:r>
            <a:r>
              <a:rPr lang="en-US" sz="2800" dirty="0"/>
              <a:t> </a:t>
            </a:r>
            <a:r>
              <a:rPr lang="en-US" sz="2800" dirty="0" err="1"/>
              <a:t>utenti</a:t>
            </a:r>
            <a:r>
              <a:rPr lang="en-US" sz="2800" dirty="0"/>
              <a:t> </a:t>
            </a:r>
            <a:r>
              <a:rPr lang="en-US" sz="2800" dirty="0" err="1"/>
              <a:t>abituali</a:t>
            </a:r>
            <a:r>
              <a:rPr lang="en-US" sz="2800" dirty="0"/>
              <a:t> </a:t>
            </a:r>
            <a:endParaRPr lang="it-IT" sz="28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574C2CD-CCAC-4B76-9C3C-3D4F4C39C758}" type="slidenum">
              <a:rPr lang="it-IT" smtClean="0"/>
              <a:pPr>
                <a:defRPr/>
              </a:pPr>
              <a:t>19</a:t>
            </a:fld>
            <a:endParaRPr lang="it-IT"/>
          </a:p>
        </p:txBody>
      </p:sp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3224808" y="2843064"/>
            <a:ext cx="358775" cy="153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lIns="0" tIns="0" rIns="0" bIns="0"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000" i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Arial" panose="020B0604020202020204" pitchFamily="34" charset="0"/>
              </a:rPr>
              <a:t>%</a:t>
            </a: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252736" y="2092601"/>
            <a:ext cx="2214929" cy="1842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8601" tIns="34301" rIns="68601" bIns="34301" numCol="1" anchor="t" anchorCtr="0" compatLnSpc="1">
            <a:prstTxWarp prst="textNoShape">
              <a:avLst/>
            </a:prstTxWarp>
          </a:bodyPr>
          <a:lstStyle>
            <a:lvl1pPr marL="342900" indent="11113" algn="l" rtl="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rgbClr val="073C62"/>
                </a:solidFill>
                <a:latin typeface="+mn-lt"/>
                <a:ea typeface="+mn-ea"/>
                <a:cs typeface="+mn-cs"/>
              </a:defRPr>
            </a:lvl1pPr>
            <a:lvl2pPr marL="8191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800">
                <a:solidFill>
                  <a:srgbClr val="073C62"/>
                </a:solidFill>
                <a:latin typeface="+mn-lt"/>
              </a:defRPr>
            </a:lvl2pPr>
            <a:lvl3pPr marL="1227138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073C62"/>
                </a:solidFill>
                <a:latin typeface="+mn-lt"/>
              </a:defRPr>
            </a:lvl3pPr>
            <a:lvl4pPr marL="163512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073C62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rgbClr val="073C62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defRPr sz="1600">
                <a:solidFill>
                  <a:srgbClr val="073C62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defRPr sz="1600">
                <a:solidFill>
                  <a:srgbClr val="073C62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defRPr sz="1600">
                <a:solidFill>
                  <a:srgbClr val="073C62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defRPr sz="1600">
                <a:solidFill>
                  <a:srgbClr val="073C62"/>
                </a:solidFill>
                <a:latin typeface="+mn-lt"/>
              </a:defRPr>
            </a:lvl9pPr>
          </a:lstStyle>
          <a:p>
            <a:pPr marL="0" algn="just">
              <a:lnSpc>
                <a:spcPct val="150000"/>
              </a:lnSpc>
              <a:buClr>
                <a:srgbClr val="FF9933"/>
              </a:buClr>
            </a:pPr>
            <a:r>
              <a:rPr lang="it-IT" sz="75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Base: </a:t>
            </a:r>
            <a:r>
              <a:rPr lang="it-IT" sz="750" kern="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Totale intervistati</a:t>
            </a:r>
            <a:endParaRPr lang="it-IT" sz="750" kern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7" name="Oggett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96964691"/>
              </p:ext>
            </p:extLst>
          </p:nvPr>
        </p:nvGraphicFramePr>
        <p:xfrm>
          <a:off x="5313040" y="3878962"/>
          <a:ext cx="4233084" cy="22143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Rettangolo 7"/>
          <p:cNvSpPr/>
          <p:nvPr/>
        </p:nvSpPr>
        <p:spPr bwMode="auto">
          <a:xfrm>
            <a:off x="5673080" y="3474506"/>
            <a:ext cx="3960440" cy="314534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69004" tIns="33826" rIns="69004" bIns="33826" numCol="1" rtlCol="0" anchor="t" anchorCtr="0" compatLnSpc="1">
            <a:prstTxWarp prst="textNoShape">
              <a:avLst/>
            </a:prstTxWarp>
            <a:spAutoFit/>
          </a:bodyPr>
          <a:lstStyle/>
          <a:p>
            <a:pPr defTabSz="779343"/>
            <a:r>
              <a:rPr lang="it-IT" sz="1600" b="1" dirty="0" smtClean="0">
                <a:solidFill>
                  <a:srgbClr val="E95E0F"/>
                </a:solidFill>
                <a:cs typeface="Arial" panose="020B0604020202020204" pitchFamily="34" charset="0"/>
              </a:rPr>
              <a:t>L’organizzazione attuale dei servizi è…</a:t>
            </a:r>
            <a:endParaRPr lang="it-IT" sz="1200" dirty="0">
              <a:solidFill>
                <a:srgbClr val="E95E0F"/>
              </a:solidFill>
              <a:cs typeface="Arial" panose="020B0604020202020204" pitchFamily="34" charset="0"/>
            </a:endParaRPr>
          </a:p>
        </p:txBody>
      </p:sp>
      <p:sp>
        <p:nvSpPr>
          <p:cNvPr id="9" name="Rettangolo 8"/>
          <p:cNvSpPr/>
          <p:nvPr/>
        </p:nvSpPr>
        <p:spPr bwMode="auto">
          <a:xfrm>
            <a:off x="7041232" y="3880396"/>
            <a:ext cx="376617" cy="20681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69004" tIns="33826" rIns="69004" bIns="33826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defTabSz="779343"/>
            <a:r>
              <a:rPr lang="it-IT" sz="900" dirty="0" smtClean="0">
                <a:solidFill>
                  <a:srgbClr val="000000"/>
                </a:solidFill>
                <a:cs typeface="Arial" panose="020B0604020202020204" pitchFamily="34" charset="0"/>
              </a:rPr>
              <a:t>%</a:t>
            </a:r>
            <a:endParaRPr lang="it-IT" sz="900" dirty="0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  <p:sp>
        <p:nvSpPr>
          <p:cNvPr id="10" name="Freccia a destra 9"/>
          <p:cNvSpPr/>
          <p:nvPr/>
        </p:nvSpPr>
        <p:spPr bwMode="gray">
          <a:xfrm>
            <a:off x="4695428" y="3679521"/>
            <a:ext cx="504056" cy="196385"/>
          </a:xfrm>
          <a:prstGeom prst="rightArrow">
            <a:avLst/>
          </a:prstGeom>
          <a:solidFill>
            <a:srgbClr val="E95E0F"/>
          </a:solidFill>
          <a:ln w="28575" cap="flat" cmpd="sng" algn="ctr">
            <a:solidFill>
              <a:srgbClr val="E95E0F"/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600" b="0" i="0" u="none" strike="noStrike" kern="0" cap="none" spc="0" normalizeH="0" baseline="0" noProof="0" dirty="0" err="1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Insight screen"/>
              <a:ea typeface="+mn-ea"/>
              <a:cs typeface="+mn-cs"/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4534093" y="3661594"/>
            <a:ext cx="792088" cy="2238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000" b="1" dirty="0" smtClean="0">
                <a:solidFill>
                  <a:srgbClr val="000000"/>
                </a:solidFill>
                <a:cs typeface="Arial" panose="020B0604020202020204" pitchFamily="34" charset="0"/>
              </a:rPr>
              <a:t>=100%</a:t>
            </a:r>
            <a:endParaRPr lang="it-IT" sz="1000" b="1" dirty="0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 bwMode="auto">
          <a:xfrm>
            <a:off x="5681799" y="3717032"/>
            <a:ext cx="3040746" cy="1842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8601" tIns="34301" rIns="68601" bIns="34301" numCol="1" anchor="t" anchorCtr="0" compatLnSpc="1">
            <a:prstTxWarp prst="textNoShape">
              <a:avLst/>
            </a:prstTxWarp>
          </a:bodyPr>
          <a:lstStyle>
            <a:lvl1pPr marL="342900" indent="11113" algn="l" rtl="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rgbClr val="073C62"/>
                </a:solidFill>
                <a:latin typeface="+mn-lt"/>
                <a:ea typeface="+mn-ea"/>
                <a:cs typeface="+mn-cs"/>
              </a:defRPr>
            </a:lvl1pPr>
            <a:lvl2pPr marL="8191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800">
                <a:solidFill>
                  <a:srgbClr val="073C62"/>
                </a:solidFill>
                <a:latin typeface="+mn-lt"/>
              </a:defRPr>
            </a:lvl2pPr>
            <a:lvl3pPr marL="1227138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073C62"/>
                </a:solidFill>
                <a:latin typeface="+mn-lt"/>
              </a:defRPr>
            </a:lvl3pPr>
            <a:lvl4pPr marL="163512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073C62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rgbClr val="073C62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defRPr sz="1600">
                <a:solidFill>
                  <a:srgbClr val="073C62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defRPr sz="1600">
                <a:solidFill>
                  <a:srgbClr val="073C62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defRPr sz="1600">
                <a:solidFill>
                  <a:srgbClr val="073C62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defRPr sz="1600">
                <a:solidFill>
                  <a:srgbClr val="073C62"/>
                </a:solidFill>
                <a:latin typeface="+mn-lt"/>
              </a:defRPr>
            </a:lvl9pPr>
          </a:lstStyle>
          <a:p>
            <a:pPr marL="0" algn="just">
              <a:lnSpc>
                <a:spcPct val="150000"/>
              </a:lnSpc>
              <a:buClr>
                <a:srgbClr val="FF9933"/>
              </a:buClr>
            </a:pPr>
            <a:r>
              <a:rPr lang="it-IT" sz="75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Base: </a:t>
            </a:r>
            <a:r>
              <a:rPr lang="it-IT" sz="750" kern="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utenti abituali che hanno notato differenze nel  servizio </a:t>
            </a:r>
            <a:endParaRPr lang="it-IT" sz="750" kern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ttangolo 12"/>
          <p:cNvSpPr/>
          <p:nvPr/>
        </p:nvSpPr>
        <p:spPr>
          <a:xfrm>
            <a:off x="252736" y="1412776"/>
            <a:ext cx="7868616" cy="3973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7934" tIns="38967" rIns="77934" bIns="38967" numCol="1" anchor="t" anchorCtr="0" compatLnSpc="1">
            <a:prstTxWarp prst="textNoShape">
              <a:avLst/>
            </a:prstTxWarp>
          </a:bodyPr>
          <a:lstStyle/>
          <a:p>
            <a:pPr indent="11113" algn="just" eaLnBrk="0" hangingPunct="0">
              <a:spcBef>
                <a:spcPct val="20000"/>
              </a:spcBef>
              <a:buClr>
                <a:srgbClr val="FF9933"/>
              </a:buClr>
            </a:pPr>
            <a:r>
              <a:rPr lang="it-IT" sz="1100" i="1" kern="0" dirty="0">
                <a:solidFill>
                  <a:srgbClr val="FFFFFF">
                    <a:lumMod val="50000"/>
                  </a:srgbClr>
                </a:solidFill>
                <a:cs typeface="Arial" panose="020B0604020202020204" pitchFamily="34" charset="0"/>
              </a:rPr>
              <a:t>Essendo un utente abituale, ultimamente Lei ha notato questa differenza nell'organizzazione dei servizi di questo ufficio</a:t>
            </a:r>
            <a:r>
              <a:rPr lang="it-IT" sz="1100" i="1" kern="0" dirty="0" smtClean="0">
                <a:solidFill>
                  <a:srgbClr val="FFFFFF">
                    <a:lumMod val="50000"/>
                  </a:srgbClr>
                </a:solidFill>
                <a:cs typeface="Arial" panose="020B0604020202020204" pitchFamily="34" charset="0"/>
              </a:rPr>
              <a:t>?</a:t>
            </a:r>
          </a:p>
          <a:p>
            <a:pPr indent="11113" algn="just" eaLnBrk="0" hangingPunct="0">
              <a:spcBef>
                <a:spcPct val="20000"/>
              </a:spcBef>
              <a:buClr>
                <a:srgbClr val="FF9933"/>
              </a:buClr>
            </a:pPr>
            <a:r>
              <a:rPr lang="it-IT" sz="1100" i="1" kern="0" dirty="0">
                <a:solidFill>
                  <a:srgbClr val="FFFFFF">
                    <a:lumMod val="50000"/>
                  </a:srgbClr>
                </a:solidFill>
                <a:cs typeface="Arial" panose="020B0604020202020204" pitchFamily="34" charset="0"/>
              </a:rPr>
              <a:t>In base alla sua esperienza di oggi lei direbbe che </a:t>
            </a:r>
            <a:r>
              <a:rPr lang="it-IT" sz="1100" i="1" kern="0" dirty="0" smtClean="0">
                <a:solidFill>
                  <a:srgbClr val="FFFFFF">
                    <a:lumMod val="50000"/>
                  </a:srgbClr>
                </a:solidFill>
                <a:cs typeface="Arial" panose="020B0604020202020204" pitchFamily="34" charset="0"/>
              </a:rPr>
              <a:t>l‘organizzazione </a:t>
            </a:r>
            <a:r>
              <a:rPr lang="it-IT" sz="1100" i="1" kern="0" dirty="0">
                <a:solidFill>
                  <a:srgbClr val="FFFFFF">
                    <a:lumMod val="50000"/>
                  </a:srgbClr>
                </a:solidFill>
                <a:cs typeface="Arial" panose="020B0604020202020204" pitchFamily="34" charset="0"/>
              </a:rPr>
              <a:t>attuale dei servizi dell'ufficio </a:t>
            </a:r>
            <a:r>
              <a:rPr lang="it-IT" sz="1100" i="1" kern="0" dirty="0" smtClean="0">
                <a:solidFill>
                  <a:srgbClr val="FFFFFF">
                    <a:lumMod val="50000"/>
                  </a:srgbClr>
                </a:solidFill>
                <a:cs typeface="Arial" panose="020B0604020202020204" pitchFamily="34" charset="0"/>
              </a:rPr>
              <a:t>è....</a:t>
            </a:r>
            <a:endParaRPr lang="it-IT" sz="1100" i="1" kern="0" dirty="0">
              <a:solidFill>
                <a:srgbClr val="FFFFFF">
                  <a:lumMod val="50000"/>
                </a:srgbClr>
              </a:solidFill>
              <a:cs typeface="Arial" panose="020B0604020202020204" pitchFamily="34" charset="0"/>
            </a:endParaRPr>
          </a:p>
        </p:txBody>
      </p:sp>
      <p:graphicFrame>
        <p:nvGraphicFramePr>
          <p:cNvPr id="14" name="Grafico 1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88304726"/>
              </p:ext>
            </p:extLst>
          </p:nvPr>
        </p:nvGraphicFramePr>
        <p:xfrm>
          <a:off x="1955955" y="3016002"/>
          <a:ext cx="5948363" cy="11013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5" name="Tabella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5105612"/>
              </p:ext>
            </p:extLst>
          </p:nvPr>
        </p:nvGraphicFramePr>
        <p:xfrm>
          <a:off x="727599" y="3088010"/>
          <a:ext cx="2418799" cy="895791"/>
        </p:xfrm>
        <a:graphic>
          <a:graphicData uri="http://schemas.openxmlformats.org/drawingml/2006/table">
            <a:tbl>
              <a:tblPr firstRow="1" bandRow="1"/>
              <a:tblGrid>
                <a:gridCol w="241879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39121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Insight scree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Insight scree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Insight scree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Insight scree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Insight scree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Insight scree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Insight scree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Insight scree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Insight screen"/>
                        </a:defRPr>
                      </a:lvl9pPr>
                    </a:lstStyle>
                    <a:p>
                      <a:pPr algn="r" fontAlgn="b"/>
                      <a:r>
                        <a:rPr lang="it-IT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SONO</a:t>
                      </a:r>
                      <a:r>
                        <a:rPr lang="it-IT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AL CORRENTE DELL’INTEGRAZIONE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30" marR="9530" marT="9526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0457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9pPr>
                    </a:lstStyle>
                    <a:p>
                      <a:pPr algn="r" fontAlgn="b"/>
                      <a:r>
                        <a:rPr lang="it-IT" sz="900" b="0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UTENTI ABITUALI CHE HANNO NOTATO DIFFERENZE NELL’ORGANIZZAZIONE DELL’UFFICIO  </a:t>
                      </a:r>
                      <a:endParaRPr lang="it-IT" sz="900" b="0" i="1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30" marR="9530" marT="9526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400183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88504" y="116632"/>
            <a:ext cx="8915400" cy="1143000"/>
          </a:xfrm>
        </p:spPr>
        <p:txBody>
          <a:bodyPr/>
          <a:lstStyle/>
          <a:p>
            <a:r>
              <a:rPr lang="it-IT" dirty="0" smtClean="0"/>
              <a:t>Obiettivi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574C2CD-CCAC-4B76-9C3C-3D4F4C39C758}" type="slidenum">
              <a:rPr lang="it-IT" smtClean="0"/>
              <a:pPr>
                <a:defRPr/>
              </a:pPr>
              <a:t>2</a:t>
            </a:fld>
            <a:endParaRPr lang="it-IT"/>
          </a:p>
        </p:txBody>
      </p:sp>
      <p:sp>
        <p:nvSpPr>
          <p:cNvPr id="5" name="Rectangle 2"/>
          <p:cNvSpPr txBox="1">
            <a:spLocks noGrp="1" noChangeArrowheads="1"/>
          </p:cNvSpPr>
          <p:nvPr>
            <p:ph idx="1"/>
          </p:nvPr>
        </p:nvSpPr>
        <p:spPr>
          <a:xfrm>
            <a:off x="495300" y="1600200"/>
            <a:ext cx="8915400" cy="2970044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lvl="0" indent="11113" algn="ctr" eaLnBrk="0" hangingPunct="0">
              <a:spcBef>
                <a:spcPct val="20000"/>
              </a:spcBef>
              <a:buClr>
                <a:srgbClr val="FF9933"/>
              </a:buClr>
              <a:defRPr sz="2000">
                <a:solidFill>
                  <a:srgbClr val="073C62"/>
                </a:solidFill>
              </a:defRPr>
            </a:lvl1pPr>
          </a:lstStyle>
          <a:p>
            <a:pPr marL="285750" indent="-285750" algn="just">
              <a:spcBef>
                <a:spcPts val="0"/>
              </a:spcBef>
              <a:buFont typeface="Wingdings" pitchFamily="2" charset="2"/>
              <a:buChar char="§"/>
            </a:pPr>
            <a:r>
              <a:rPr lang="it-IT" sz="1700" dirty="0">
                <a:solidFill>
                  <a:srgbClr val="0F407B"/>
                </a:solidFill>
              </a:rPr>
              <a:t>c</a:t>
            </a:r>
            <a:r>
              <a:rPr lang="it-IT" sz="1700" dirty="0" smtClean="0">
                <a:solidFill>
                  <a:srgbClr val="0F407B"/>
                </a:solidFill>
              </a:rPr>
              <a:t>onoscere </a:t>
            </a:r>
            <a:r>
              <a:rPr lang="it-IT" sz="1700" dirty="0">
                <a:solidFill>
                  <a:srgbClr val="0F407B"/>
                </a:solidFill>
              </a:rPr>
              <a:t>il </a:t>
            </a:r>
            <a:r>
              <a:rPr lang="it-IT" sz="1700" b="1" dirty="0">
                <a:solidFill>
                  <a:srgbClr val="0F407B"/>
                </a:solidFill>
              </a:rPr>
              <a:t>livello di soddisfazione degli utilizzatori dei servizi </a:t>
            </a:r>
            <a:r>
              <a:rPr lang="it-IT" sz="1700" b="1" dirty="0" smtClean="0">
                <a:solidFill>
                  <a:srgbClr val="0F407B"/>
                </a:solidFill>
              </a:rPr>
              <a:t>forniti dall’Agenzia delle Entrate</a:t>
            </a:r>
            <a:r>
              <a:rPr lang="it-IT" sz="1700" dirty="0">
                <a:solidFill>
                  <a:srgbClr val="0F407B"/>
                </a:solidFill>
              </a:rPr>
              <a:t> </a:t>
            </a:r>
            <a:r>
              <a:rPr lang="it-IT" sz="1700" dirty="0" smtClean="0">
                <a:solidFill>
                  <a:srgbClr val="0F407B"/>
                </a:solidFill>
              </a:rPr>
              <a:t>presso alcuni </a:t>
            </a:r>
            <a:r>
              <a:rPr lang="it-IT" sz="1700" dirty="0">
                <a:solidFill>
                  <a:srgbClr val="0F407B"/>
                </a:solidFill>
              </a:rPr>
              <a:t>uffici </a:t>
            </a:r>
            <a:r>
              <a:rPr lang="it-IT" sz="1700" dirty="0" smtClean="0">
                <a:solidFill>
                  <a:srgbClr val="0F407B"/>
                </a:solidFill>
              </a:rPr>
              <a:t>interessati dall’integrazione    di alcune attività del front-office Entrate – Territorio. Gli uffici coinvolti sono  </a:t>
            </a:r>
            <a:r>
              <a:rPr lang="it-IT" sz="1700" b="1" dirty="0" smtClean="0">
                <a:solidFill>
                  <a:srgbClr val="0F407B"/>
                </a:solidFill>
              </a:rPr>
              <a:t>Aosta, Lecco, Matera e Viterbo </a:t>
            </a:r>
          </a:p>
          <a:p>
            <a:pPr marL="285750" indent="-285750" algn="just">
              <a:spcBef>
                <a:spcPts val="0"/>
              </a:spcBef>
              <a:buFont typeface="Wingdings" pitchFamily="2" charset="2"/>
              <a:buChar char="§"/>
            </a:pPr>
            <a:endParaRPr lang="it-IT" sz="1700" b="1" dirty="0" smtClean="0">
              <a:solidFill>
                <a:srgbClr val="0F407B"/>
              </a:solidFill>
            </a:endParaRPr>
          </a:p>
          <a:p>
            <a:pPr marL="285750" indent="-285750" algn="just">
              <a:spcBef>
                <a:spcPts val="0"/>
              </a:spcBef>
              <a:buFont typeface="Wingdings" pitchFamily="2" charset="2"/>
              <a:buChar char="§"/>
            </a:pPr>
            <a:r>
              <a:rPr lang="it-IT" sz="1700" dirty="0" smtClean="0">
                <a:solidFill>
                  <a:srgbClr val="0F407B"/>
                </a:solidFill>
              </a:rPr>
              <a:t>verificare </a:t>
            </a:r>
            <a:r>
              <a:rPr lang="it-IT" sz="1700" dirty="0">
                <a:solidFill>
                  <a:srgbClr val="0F407B"/>
                </a:solidFill>
              </a:rPr>
              <a:t>la </a:t>
            </a:r>
            <a:r>
              <a:rPr lang="it-IT" sz="1700" dirty="0" smtClean="0">
                <a:solidFill>
                  <a:srgbClr val="0F407B"/>
                </a:solidFill>
              </a:rPr>
              <a:t>percezione, da parte degli </a:t>
            </a:r>
            <a:r>
              <a:rPr lang="it-IT" sz="1700" dirty="0">
                <a:solidFill>
                  <a:srgbClr val="0F407B"/>
                </a:solidFill>
              </a:rPr>
              <a:t>utenti, </a:t>
            </a:r>
            <a:r>
              <a:rPr lang="it-IT" sz="1700" dirty="0" smtClean="0">
                <a:solidFill>
                  <a:srgbClr val="0F407B"/>
                </a:solidFill>
              </a:rPr>
              <a:t>dell’esistenza di questo processo </a:t>
            </a:r>
            <a:r>
              <a:rPr lang="it-IT" sz="1700" dirty="0">
                <a:solidFill>
                  <a:srgbClr val="0F407B"/>
                </a:solidFill>
              </a:rPr>
              <a:t>di </a:t>
            </a:r>
            <a:r>
              <a:rPr lang="it-IT" sz="1700" b="1" dirty="0" smtClean="0">
                <a:solidFill>
                  <a:srgbClr val="0F407B"/>
                </a:solidFill>
              </a:rPr>
              <a:t>integrazione tra area Entrate e area Territorio </a:t>
            </a:r>
          </a:p>
          <a:p>
            <a:pPr marL="285750" indent="-285750" algn="just">
              <a:spcBef>
                <a:spcPts val="0"/>
              </a:spcBef>
              <a:buFont typeface="Wingdings" pitchFamily="2" charset="2"/>
              <a:buChar char="§"/>
            </a:pPr>
            <a:endParaRPr lang="it-IT" sz="1700" b="1" dirty="0" smtClean="0">
              <a:solidFill>
                <a:srgbClr val="0F407B"/>
              </a:solidFill>
            </a:endParaRPr>
          </a:p>
          <a:p>
            <a:pPr marL="285750" indent="-285750" algn="just">
              <a:spcBef>
                <a:spcPts val="0"/>
              </a:spcBef>
              <a:buFont typeface="Wingdings" pitchFamily="2" charset="2"/>
              <a:buChar char="§"/>
            </a:pPr>
            <a:r>
              <a:rPr lang="it-IT" sz="1700" dirty="0" smtClean="0">
                <a:solidFill>
                  <a:srgbClr val="0F407B"/>
                </a:solidFill>
              </a:rPr>
              <a:t>verificare, tra gli utenti più abituali, la percezione di </a:t>
            </a:r>
            <a:r>
              <a:rPr lang="it-IT" sz="1700" b="1" dirty="0" smtClean="0">
                <a:solidFill>
                  <a:srgbClr val="0F407B"/>
                </a:solidFill>
              </a:rPr>
              <a:t>eventuali differenze nell’organizzazione dell’ufficio e nei tempi di esecuzione </a:t>
            </a:r>
            <a:r>
              <a:rPr lang="it-IT" sz="1700" dirty="0" smtClean="0">
                <a:solidFill>
                  <a:srgbClr val="0F407B"/>
                </a:solidFill>
              </a:rPr>
              <a:t>delle pratiche a seguito del processo di integrazione</a:t>
            </a:r>
            <a:endParaRPr lang="it-IT" sz="1700" dirty="0">
              <a:solidFill>
                <a:srgbClr val="0F40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672065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-11792" y="1568"/>
            <a:ext cx="9906000" cy="1143000"/>
          </a:xfrm>
        </p:spPr>
        <p:txBody>
          <a:bodyPr/>
          <a:lstStyle/>
          <a:p>
            <a:r>
              <a:rPr lang="en-US" dirty="0" err="1"/>
              <a:t>Differenze</a:t>
            </a:r>
            <a:r>
              <a:rPr lang="en-US" dirty="0"/>
              <a:t> notate </a:t>
            </a:r>
            <a:r>
              <a:rPr lang="en-US" dirty="0" err="1"/>
              <a:t>nell’organizzazione</a:t>
            </a:r>
            <a:r>
              <a:rPr lang="en-US" dirty="0"/>
              <a:t/>
            </a:r>
            <a:br>
              <a:rPr lang="en-US" dirty="0"/>
            </a:br>
            <a:r>
              <a:rPr lang="en-US" dirty="0" err="1"/>
              <a:t>dell’ufficio</a:t>
            </a:r>
            <a:r>
              <a:rPr lang="en-US" dirty="0"/>
              <a:t> </a:t>
            </a:r>
            <a:r>
              <a:rPr lang="en-US" dirty="0" err="1"/>
              <a:t>dagli</a:t>
            </a:r>
            <a:r>
              <a:rPr lang="en-US" dirty="0"/>
              <a:t> </a:t>
            </a:r>
            <a:r>
              <a:rPr lang="en-US" dirty="0" err="1"/>
              <a:t>utenti</a:t>
            </a:r>
            <a:r>
              <a:rPr lang="en-US" dirty="0"/>
              <a:t> </a:t>
            </a:r>
            <a:r>
              <a:rPr lang="en-US" dirty="0" err="1"/>
              <a:t>abituali</a:t>
            </a:r>
            <a:r>
              <a:rPr lang="en-US" dirty="0"/>
              <a:t> 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574C2CD-CCAC-4B76-9C3C-3D4F4C39C758}" type="slidenum">
              <a:rPr lang="it-IT" smtClean="0"/>
              <a:pPr>
                <a:defRPr/>
              </a:pPr>
              <a:t>20</a:t>
            </a:fld>
            <a:endParaRPr lang="it-IT"/>
          </a:p>
        </p:txBody>
      </p:sp>
      <p:graphicFrame>
        <p:nvGraphicFramePr>
          <p:cNvPr id="5" name="Oggett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35648889"/>
              </p:ext>
            </p:extLst>
          </p:nvPr>
        </p:nvGraphicFramePr>
        <p:xfrm>
          <a:off x="4896380" y="3950970"/>
          <a:ext cx="4233084" cy="20703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Rettangolo 5"/>
          <p:cNvSpPr/>
          <p:nvPr/>
        </p:nvSpPr>
        <p:spPr bwMode="auto">
          <a:xfrm>
            <a:off x="5241032" y="3429000"/>
            <a:ext cx="4464496" cy="314534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69004" tIns="33826" rIns="69004" bIns="33826" numCol="1" rtlCol="0" anchor="t" anchorCtr="0" compatLnSpc="1">
            <a:prstTxWarp prst="textNoShape">
              <a:avLst/>
            </a:prstTxWarp>
            <a:spAutoFit/>
          </a:bodyPr>
          <a:lstStyle/>
          <a:p>
            <a:pPr defTabSz="779343"/>
            <a:r>
              <a:rPr lang="it-IT" sz="1600" b="1" dirty="0" smtClean="0">
                <a:solidFill>
                  <a:srgbClr val="E95E0F"/>
                </a:solidFill>
                <a:cs typeface="Arial" panose="020B0604020202020204" pitchFamily="34" charset="0"/>
              </a:rPr>
              <a:t>Il tempo per svolgere le pratiche è…</a:t>
            </a:r>
            <a:endParaRPr lang="it-IT" sz="1200" dirty="0">
              <a:solidFill>
                <a:srgbClr val="E95E0F"/>
              </a:solidFill>
              <a:cs typeface="Arial" panose="020B0604020202020204" pitchFamily="34" charset="0"/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5241032" y="3690253"/>
            <a:ext cx="3040746" cy="1842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8601" tIns="34301" rIns="68601" bIns="34301" numCol="1" anchor="t" anchorCtr="0" compatLnSpc="1">
            <a:prstTxWarp prst="textNoShape">
              <a:avLst/>
            </a:prstTxWarp>
          </a:bodyPr>
          <a:lstStyle>
            <a:lvl1pPr marL="342900" indent="11113" algn="l" rtl="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rgbClr val="073C62"/>
                </a:solidFill>
                <a:latin typeface="+mn-lt"/>
                <a:ea typeface="+mn-ea"/>
                <a:cs typeface="+mn-cs"/>
              </a:defRPr>
            </a:lvl1pPr>
            <a:lvl2pPr marL="8191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800">
                <a:solidFill>
                  <a:srgbClr val="073C62"/>
                </a:solidFill>
                <a:latin typeface="+mn-lt"/>
              </a:defRPr>
            </a:lvl2pPr>
            <a:lvl3pPr marL="1227138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073C62"/>
                </a:solidFill>
                <a:latin typeface="+mn-lt"/>
              </a:defRPr>
            </a:lvl3pPr>
            <a:lvl4pPr marL="163512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073C62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rgbClr val="073C62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defRPr sz="1600">
                <a:solidFill>
                  <a:srgbClr val="073C62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defRPr sz="1600">
                <a:solidFill>
                  <a:srgbClr val="073C62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defRPr sz="1600">
                <a:solidFill>
                  <a:srgbClr val="073C62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defRPr sz="1600">
                <a:solidFill>
                  <a:srgbClr val="073C62"/>
                </a:solidFill>
                <a:latin typeface="+mn-lt"/>
              </a:defRPr>
            </a:lvl9pPr>
          </a:lstStyle>
          <a:p>
            <a:pPr marL="0" algn="just">
              <a:lnSpc>
                <a:spcPct val="150000"/>
              </a:lnSpc>
              <a:buClr>
                <a:srgbClr val="FF9933"/>
              </a:buClr>
            </a:pPr>
            <a:r>
              <a:rPr lang="it-IT" sz="75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Base: </a:t>
            </a:r>
            <a:r>
              <a:rPr lang="it-IT" sz="750" kern="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utenti abituali che hanno notato differenze nel  servizio </a:t>
            </a:r>
            <a:endParaRPr lang="it-IT" sz="750" kern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661229" y="1916832"/>
            <a:ext cx="2214929" cy="1842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8601" tIns="34301" rIns="68601" bIns="34301" numCol="1" anchor="t" anchorCtr="0" compatLnSpc="1">
            <a:prstTxWarp prst="textNoShape">
              <a:avLst/>
            </a:prstTxWarp>
          </a:bodyPr>
          <a:lstStyle>
            <a:lvl1pPr marL="342900" indent="11113" algn="l" rtl="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rgbClr val="073C62"/>
                </a:solidFill>
                <a:latin typeface="+mn-lt"/>
                <a:ea typeface="+mn-ea"/>
                <a:cs typeface="+mn-cs"/>
              </a:defRPr>
            </a:lvl1pPr>
            <a:lvl2pPr marL="8191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800">
                <a:solidFill>
                  <a:srgbClr val="073C62"/>
                </a:solidFill>
                <a:latin typeface="+mn-lt"/>
              </a:defRPr>
            </a:lvl2pPr>
            <a:lvl3pPr marL="1227138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073C62"/>
                </a:solidFill>
                <a:latin typeface="+mn-lt"/>
              </a:defRPr>
            </a:lvl3pPr>
            <a:lvl4pPr marL="163512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073C62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rgbClr val="073C62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defRPr sz="1600">
                <a:solidFill>
                  <a:srgbClr val="073C62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defRPr sz="1600">
                <a:solidFill>
                  <a:srgbClr val="073C62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defRPr sz="1600">
                <a:solidFill>
                  <a:srgbClr val="073C62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defRPr sz="1600">
                <a:solidFill>
                  <a:srgbClr val="073C62"/>
                </a:solidFill>
                <a:latin typeface="+mn-lt"/>
              </a:defRPr>
            </a:lvl9pPr>
          </a:lstStyle>
          <a:p>
            <a:pPr marL="0" algn="just">
              <a:lnSpc>
                <a:spcPct val="150000"/>
              </a:lnSpc>
              <a:buClr>
                <a:srgbClr val="FF9933"/>
              </a:buClr>
            </a:pPr>
            <a:r>
              <a:rPr lang="it-IT" sz="75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Base: </a:t>
            </a:r>
            <a:r>
              <a:rPr lang="it-IT" sz="750" kern="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Totale intervistati</a:t>
            </a:r>
            <a:endParaRPr lang="it-IT" sz="750" kern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ttangolo 8"/>
          <p:cNvSpPr/>
          <p:nvPr/>
        </p:nvSpPr>
        <p:spPr bwMode="auto">
          <a:xfrm>
            <a:off x="6634097" y="3933056"/>
            <a:ext cx="376617" cy="20681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69004" tIns="33826" rIns="69004" bIns="33826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defTabSz="779343"/>
            <a:r>
              <a:rPr lang="it-IT" sz="900" dirty="0" smtClean="0">
                <a:solidFill>
                  <a:srgbClr val="000000"/>
                </a:solidFill>
                <a:cs typeface="Arial" panose="020B0604020202020204" pitchFamily="34" charset="0"/>
              </a:rPr>
              <a:t>%</a:t>
            </a:r>
            <a:endParaRPr lang="it-IT" sz="900" dirty="0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  <p:sp>
        <p:nvSpPr>
          <p:cNvPr id="10" name="Rettangolo 9"/>
          <p:cNvSpPr/>
          <p:nvPr/>
        </p:nvSpPr>
        <p:spPr>
          <a:xfrm>
            <a:off x="573942" y="1412776"/>
            <a:ext cx="7707836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7934" tIns="38967" rIns="77934" bIns="38967" numCol="1" anchor="t" anchorCtr="0" compatLnSpc="1">
            <a:prstTxWarp prst="textNoShape">
              <a:avLst/>
            </a:prstTxWarp>
          </a:bodyPr>
          <a:lstStyle/>
          <a:p>
            <a:pPr indent="11113" algn="just" eaLnBrk="0" hangingPunct="0">
              <a:spcBef>
                <a:spcPct val="20000"/>
              </a:spcBef>
              <a:buClr>
                <a:srgbClr val="FF9933"/>
              </a:buClr>
            </a:pPr>
            <a:r>
              <a:rPr lang="it-IT" sz="1100" i="1" kern="0" dirty="0">
                <a:solidFill>
                  <a:srgbClr val="FFFFFF">
                    <a:lumMod val="50000"/>
                  </a:srgbClr>
                </a:solidFill>
                <a:cs typeface="Arial" panose="020B0604020202020204" pitchFamily="34" charset="0"/>
              </a:rPr>
              <a:t>Essendo un utente abituale, ultimamente Lei ha notato questa differenza nell'organizzazione dei servizi di questo ufficio</a:t>
            </a:r>
            <a:r>
              <a:rPr lang="it-IT" sz="1100" i="1" kern="0" dirty="0" smtClean="0">
                <a:solidFill>
                  <a:srgbClr val="FFFFFF">
                    <a:lumMod val="50000"/>
                  </a:srgbClr>
                </a:solidFill>
                <a:cs typeface="Arial" panose="020B0604020202020204" pitchFamily="34" charset="0"/>
              </a:rPr>
              <a:t>?</a:t>
            </a:r>
          </a:p>
          <a:p>
            <a:pPr indent="11113" algn="just" eaLnBrk="0" hangingPunct="0">
              <a:spcBef>
                <a:spcPct val="20000"/>
              </a:spcBef>
              <a:buClr>
                <a:srgbClr val="FF9933"/>
              </a:buClr>
            </a:pPr>
            <a:r>
              <a:rPr lang="it-IT" sz="1100" i="1" kern="0" dirty="0">
                <a:solidFill>
                  <a:srgbClr val="FFFFFF">
                    <a:lumMod val="50000"/>
                  </a:srgbClr>
                </a:solidFill>
                <a:cs typeface="Arial" panose="020B0604020202020204" pitchFamily="34" charset="0"/>
              </a:rPr>
              <a:t>In base alla sua esperienza di oggi lei direbbe che </a:t>
            </a:r>
            <a:r>
              <a:rPr lang="it-IT" sz="1100" i="1" kern="0" dirty="0" smtClean="0">
                <a:solidFill>
                  <a:srgbClr val="FFFFFF">
                    <a:lumMod val="50000"/>
                  </a:srgbClr>
                </a:solidFill>
                <a:cs typeface="Arial" panose="020B0604020202020204" pitchFamily="34" charset="0"/>
              </a:rPr>
              <a:t>il tempo per svolgere le pratiche è....</a:t>
            </a:r>
            <a:endParaRPr lang="it-IT" sz="1100" i="1" kern="0" dirty="0">
              <a:solidFill>
                <a:srgbClr val="FFFFFF">
                  <a:lumMod val="50000"/>
                </a:srgbClr>
              </a:solidFill>
              <a:cs typeface="Arial" panose="020B0604020202020204" pitchFamily="34" charset="0"/>
            </a:endParaRPr>
          </a:p>
        </p:txBody>
      </p:sp>
      <p:sp>
        <p:nvSpPr>
          <p:cNvPr id="11" name="Freccia a destra 10"/>
          <p:cNvSpPr/>
          <p:nvPr/>
        </p:nvSpPr>
        <p:spPr bwMode="gray">
          <a:xfrm>
            <a:off x="4263380" y="3607513"/>
            <a:ext cx="504056" cy="196385"/>
          </a:xfrm>
          <a:prstGeom prst="rightArrow">
            <a:avLst/>
          </a:prstGeom>
          <a:solidFill>
            <a:srgbClr val="E95E0F"/>
          </a:solidFill>
          <a:ln w="28575" cap="flat" cmpd="sng" algn="ctr">
            <a:solidFill>
              <a:srgbClr val="E95E0F"/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600" b="0" i="0" u="none" strike="noStrike" kern="0" cap="none" spc="0" normalizeH="0" baseline="0" noProof="0" dirty="0" err="1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Insight screen"/>
              <a:ea typeface="+mn-ea"/>
              <a:cs typeface="+mn-cs"/>
            </a:endParaRPr>
          </a:p>
        </p:txBody>
      </p:sp>
      <p:sp>
        <p:nvSpPr>
          <p:cNvPr id="12" name="CasellaDiTesto 11"/>
          <p:cNvSpPr txBox="1"/>
          <p:nvPr/>
        </p:nvSpPr>
        <p:spPr>
          <a:xfrm>
            <a:off x="4102045" y="3589586"/>
            <a:ext cx="792088" cy="2238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000" b="1" dirty="0" smtClean="0">
                <a:solidFill>
                  <a:srgbClr val="000000"/>
                </a:solidFill>
                <a:cs typeface="Arial" panose="020B0604020202020204" pitchFamily="34" charset="0"/>
              </a:rPr>
              <a:t>=100%</a:t>
            </a:r>
            <a:endParaRPr lang="it-IT" sz="1000" b="1" dirty="0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  <p:sp>
        <p:nvSpPr>
          <p:cNvPr id="13" name="Text Box 8"/>
          <p:cNvSpPr txBox="1">
            <a:spLocks noChangeArrowheads="1"/>
          </p:cNvSpPr>
          <p:nvPr/>
        </p:nvSpPr>
        <p:spPr bwMode="auto">
          <a:xfrm>
            <a:off x="2792760" y="2771056"/>
            <a:ext cx="358775" cy="153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lIns="0" tIns="0" rIns="0" bIns="0"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000" i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Arial" panose="020B0604020202020204" pitchFamily="34" charset="0"/>
              </a:rPr>
              <a:t>%</a:t>
            </a:r>
          </a:p>
        </p:txBody>
      </p:sp>
      <p:graphicFrame>
        <p:nvGraphicFramePr>
          <p:cNvPr id="14" name="Grafico 1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80234204"/>
              </p:ext>
            </p:extLst>
          </p:nvPr>
        </p:nvGraphicFramePr>
        <p:xfrm>
          <a:off x="1523907" y="2943994"/>
          <a:ext cx="5948363" cy="11013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5" name="Tabella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1042378"/>
              </p:ext>
            </p:extLst>
          </p:nvPr>
        </p:nvGraphicFramePr>
        <p:xfrm>
          <a:off x="287238" y="3016002"/>
          <a:ext cx="2418799" cy="917053"/>
        </p:xfrm>
        <a:graphic>
          <a:graphicData uri="http://schemas.openxmlformats.org/drawingml/2006/table">
            <a:tbl>
              <a:tblPr firstRow="1" bandRow="1"/>
              <a:tblGrid>
                <a:gridCol w="241879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40049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Insight scree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Insight scree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Insight scree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Insight scree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Insight scree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Insight scree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Insight scree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Insight scree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Insight screen"/>
                        </a:defRPr>
                      </a:lvl9pPr>
                    </a:lstStyle>
                    <a:p>
                      <a:pPr algn="r" fontAlgn="b"/>
                      <a:r>
                        <a:rPr lang="it-IT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SONO</a:t>
                      </a:r>
                      <a:r>
                        <a:rPr lang="it-IT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AL CORRENTE DELL’INTEGRAZIONE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30" marR="9530" marT="9526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1655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9pPr>
                    </a:lstStyle>
                    <a:p>
                      <a:pPr algn="r" fontAlgn="b"/>
                      <a:r>
                        <a:rPr lang="it-IT" sz="900" b="0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UTENTI ABITUALI CHE HANNO NOTATO DIFFERENZE NELL’ORGANIZZAZIONE DELL’UFFICIO  </a:t>
                      </a:r>
                      <a:endParaRPr lang="it-IT" sz="900" b="0" i="1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30" marR="9530" marT="9526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grpSp>
        <p:nvGrpSpPr>
          <p:cNvPr id="16" name="Gruppo 15"/>
          <p:cNvGrpSpPr/>
          <p:nvPr/>
        </p:nvGrpSpPr>
        <p:grpSpPr>
          <a:xfrm>
            <a:off x="2876159" y="4742900"/>
            <a:ext cx="2364873" cy="1212647"/>
            <a:chOff x="2526303" y="3670420"/>
            <a:chExt cx="2364873" cy="1212647"/>
          </a:xfrm>
        </p:grpSpPr>
        <p:sp>
          <p:nvSpPr>
            <p:cNvPr id="17" name="Fumetto 2 16"/>
            <p:cNvSpPr/>
            <p:nvPr/>
          </p:nvSpPr>
          <p:spPr bwMode="gray">
            <a:xfrm rot="16200000" flipH="1">
              <a:off x="3030408" y="3166315"/>
              <a:ext cx="1212647" cy="2220858"/>
            </a:xfrm>
            <a:prstGeom prst="wedgeRoundRectCallout">
              <a:avLst/>
            </a:prstGeom>
            <a:noFill/>
            <a:ln w="6350" cap="flat" cmpd="sng" algn="ctr">
              <a:solidFill>
                <a:srgbClr val="928580"/>
              </a:solidFill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6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algun Gothic" panose="020B0503020000020004" pitchFamily="34" charset="-127"/>
                <a:ea typeface="Malgun Gothic" panose="020B0503020000020004" pitchFamily="34" charset="-127"/>
                <a:cs typeface="+mn-cs"/>
              </a:endParaRPr>
            </a:p>
          </p:txBody>
        </p:sp>
        <p:sp>
          <p:nvSpPr>
            <p:cNvPr id="18" name="Rettangolo 17"/>
            <p:cNvSpPr/>
            <p:nvPr/>
          </p:nvSpPr>
          <p:spPr>
            <a:xfrm>
              <a:off x="2537411" y="3713514"/>
              <a:ext cx="2353765" cy="116955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defTabSz="914400" eaLnBrk="1" fontAlgn="b" latinLnBrk="0" hangingPunct="1">
                <a:lnSpc>
                  <a:spcPct val="100000"/>
                </a:lnSpc>
                <a:spcBef>
                  <a:spcPts val="2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750" b="0" i="1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Malgun Gothic" panose="020B0503020000020004" pitchFamily="34" charset="-127"/>
                  <a:ea typeface="Malgun Gothic" panose="020B0503020000020004" pitchFamily="34" charset="-127"/>
                  <a:cs typeface="Arial" panose="020B0604020202020204" pitchFamily="34" charset="0"/>
                </a:rPr>
                <a:t>Ha allungato i tempi di attesa/più lentezza</a:t>
              </a:r>
            </a:p>
            <a:p>
              <a:pPr marL="0" marR="0" lvl="0" indent="0" defTabSz="914400" eaLnBrk="1" fontAlgn="b" latinLnBrk="0" hangingPunct="1">
                <a:lnSpc>
                  <a:spcPct val="100000"/>
                </a:lnSpc>
                <a:spcBef>
                  <a:spcPts val="2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750" b="0" i="1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Malgun Gothic" panose="020B0503020000020004" pitchFamily="34" charset="-127"/>
                  <a:ea typeface="Malgun Gothic" panose="020B0503020000020004" pitchFamily="34" charset="-127"/>
                  <a:cs typeface="Arial" panose="020B0604020202020204" pitchFamily="34" charset="0"/>
                </a:rPr>
                <a:t>C’è più confusione</a:t>
              </a:r>
            </a:p>
            <a:p>
              <a:pPr marL="0" marR="0" lvl="0" indent="0" defTabSz="914400" eaLnBrk="1" fontAlgn="b" latinLnBrk="0" hangingPunct="1">
                <a:lnSpc>
                  <a:spcPct val="100000"/>
                </a:lnSpc>
                <a:spcBef>
                  <a:spcPts val="2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750" b="0" i="1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Malgun Gothic" panose="020B0503020000020004" pitchFamily="34" charset="-127"/>
                  <a:ea typeface="Malgun Gothic" panose="020B0503020000020004" pitchFamily="34" charset="-127"/>
                  <a:cs typeface="Arial" panose="020B0604020202020204" pitchFamily="34" charset="0"/>
                </a:rPr>
                <a:t>Disorganizzazione dell’ufficio Territorio </a:t>
              </a:r>
            </a:p>
            <a:p>
              <a:pPr marL="0" marR="0" lvl="0" indent="0" defTabSz="914400" eaLnBrk="1" fontAlgn="b" latinLnBrk="0" hangingPunct="1">
                <a:lnSpc>
                  <a:spcPct val="100000"/>
                </a:lnSpc>
                <a:spcBef>
                  <a:spcPts val="2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750" b="0" i="1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Malgun Gothic" panose="020B0503020000020004" pitchFamily="34" charset="-127"/>
                  <a:ea typeface="Malgun Gothic" panose="020B0503020000020004" pitchFamily="34" charset="-127"/>
                  <a:cs typeface="Arial" panose="020B0604020202020204" pitchFamily="34" charset="0"/>
                </a:rPr>
                <a:t>Il personale non è aggiornato/necessità di aggiornare il metodo di lavoro</a:t>
              </a:r>
            </a:p>
            <a:p>
              <a:pPr marL="0" marR="0" lvl="0" indent="0" defTabSz="914400" eaLnBrk="1" fontAlgn="b" latinLnBrk="0" hangingPunct="1">
                <a:lnSpc>
                  <a:spcPct val="100000"/>
                </a:lnSpc>
                <a:spcBef>
                  <a:spcPts val="2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750" b="0" i="1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Malgun Gothic" panose="020B0503020000020004" pitchFamily="34" charset="-127"/>
                  <a:ea typeface="Malgun Gothic" panose="020B0503020000020004" pitchFamily="34" charset="-127"/>
                  <a:cs typeface="Arial" panose="020B0604020202020204" pitchFamily="34" charset="0"/>
                </a:rPr>
                <a:t>L'unione dei due uffici ha complicato il lavoro</a:t>
              </a:r>
            </a:p>
            <a:p>
              <a:pPr marL="0" marR="0" lvl="0" indent="0" defTabSz="914400" eaLnBrk="1" fontAlgn="b" latinLnBrk="0" hangingPunct="1">
                <a:lnSpc>
                  <a:spcPct val="100000"/>
                </a:lnSpc>
                <a:spcBef>
                  <a:spcPts val="2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750" b="0" i="1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Malgun Gothic" panose="020B0503020000020004" pitchFamily="34" charset="-127"/>
                  <a:ea typeface="Malgun Gothic" panose="020B0503020000020004" pitchFamily="34" charset="-127"/>
                  <a:cs typeface="Arial" panose="020B0604020202020204" pitchFamily="34" charset="0"/>
                </a:rPr>
                <a:t>Mancanza di personale</a:t>
              </a:r>
            </a:p>
            <a:p>
              <a:pPr marL="0" marR="0" lvl="0" indent="0" defTabSz="914400" eaLnBrk="1" fontAlgn="b" latinLnBrk="0" hangingPunct="1">
                <a:lnSpc>
                  <a:spcPct val="100000"/>
                </a:lnSpc>
                <a:spcBef>
                  <a:spcPts val="2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750" b="0" i="1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Malgun Gothic" panose="020B0503020000020004" pitchFamily="34" charset="-127"/>
                  <a:ea typeface="Malgun Gothic" panose="020B0503020000020004" pitchFamily="34" charset="-127"/>
                  <a:cs typeface="Arial" panose="020B0604020202020204" pitchFamily="34" charset="0"/>
                </a:rPr>
                <a:t>Troppa burocrazia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9059746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-12928" y="72008"/>
            <a:ext cx="9906000" cy="1052736"/>
          </a:xfrm>
        </p:spPr>
        <p:txBody>
          <a:bodyPr/>
          <a:lstStyle/>
          <a:p>
            <a:r>
              <a:rPr lang="en-US" sz="2400" dirty="0" err="1"/>
              <a:t>Suggerimenti</a:t>
            </a:r>
            <a:r>
              <a:rPr lang="en-US" sz="2400" dirty="0"/>
              <a:t> </a:t>
            </a:r>
            <a:r>
              <a:rPr lang="it-IT" sz="2400" dirty="0"/>
              <a:t>per migliorare </a:t>
            </a:r>
            <a:r>
              <a:rPr lang="it-IT" sz="2400" dirty="0" smtClean="0"/>
              <a:t>l'organizzazione </a:t>
            </a:r>
            <a:r>
              <a:rPr lang="it-IT" sz="2400" dirty="0"/>
              <a:t>del servizio</a:t>
            </a:r>
            <a:r>
              <a:rPr lang="en-US" sz="2400" dirty="0"/>
              <a:t> </a:t>
            </a:r>
            <a:endParaRPr lang="it-IT" sz="24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574C2CD-CCAC-4B76-9C3C-3D4F4C39C758}" type="slidenum">
              <a:rPr lang="it-IT" smtClean="0"/>
              <a:pPr>
                <a:defRPr/>
              </a:pPr>
              <a:t>21</a:t>
            </a:fld>
            <a:endParaRPr lang="it-IT"/>
          </a:p>
        </p:txBody>
      </p:sp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5134793" y="1669055"/>
            <a:ext cx="358775" cy="153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lIns="0" tIns="0" rIns="0" bIns="0"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000" i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Arial" panose="020B0604020202020204" pitchFamily="34" charset="0"/>
              </a:rPr>
              <a:t>%</a:t>
            </a:r>
          </a:p>
        </p:txBody>
      </p:sp>
      <p:graphicFrame>
        <p:nvGraphicFramePr>
          <p:cNvPr id="6" name="Grafico 1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12003893"/>
              </p:ext>
            </p:extLst>
          </p:nvPr>
        </p:nvGraphicFramePr>
        <p:xfrm>
          <a:off x="3541141" y="2018620"/>
          <a:ext cx="5948363" cy="39590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Tabel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6125520"/>
              </p:ext>
            </p:extLst>
          </p:nvPr>
        </p:nvGraphicFramePr>
        <p:xfrm>
          <a:off x="6597015" y="1530273"/>
          <a:ext cx="2064905" cy="4144060"/>
        </p:xfrm>
        <a:graphic>
          <a:graphicData uri="http://schemas.openxmlformats.org/drawingml/2006/table">
            <a:tbl>
              <a:tblPr firstRow="1" bandRow="1"/>
              <a:tblGrid>
                <a:gridCol w="1056793"/>
                <a:gridCol w="1008112"/>
              </a:tblGrid>
              <a:tr h="29508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Insight scree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Insight scree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Insight scree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Insight scree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Insight scree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Insight scree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Insight scree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Insight scree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Insight screen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Professionisti</a:t>
                      </a:r>
                    </a:p>
                  </a:txBody>
                  <a:tcPr marL="33231" marR="33231" marT="34301" marB="34301" anchor="ctr">
                    <a:lnL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54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Insight scree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Insight scree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Insight scree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Insight scree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Insight scree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Insight scree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Insight scree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Insight scree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Insight screen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Privati</a:t>
                      </a:r>
                    </a:p>
                  </a:txBody>
                  <a:tcPr marL="33231" marR="33231" marT="34301" marB="34301" anchor="ctr">
                    <a:lnL>
                      <a:noFill/>
                    </a:lnL>
                    <a:lnR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</a:tr>
              <a:tr h="23736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9pPr>
                    </a:lstStyle>
                    <a:p>
                      <a:pPr algn="ctr" fontAlgn="b"/>
                      <a:r>
                        <a:rPr lang="it-IT" sz="110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%</a:t>
                      </a:r>
                      <a:endParaRPr lang="it-IT" sz="110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8792" marR="8792" marT="7146" marB="0" anchor="ctr">
                    <a:lnL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5400" cmpd="sng">
                      <a:solidFill>
                        <a:srgbClr val="000000"/>
                      </a:solidFill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9pPr>
                    </a:lstStyle>
                    <a:p>
                      <a:pPr algn="ctr" fontAlgn="b"/>
                      <a:r>
                        <a:rPr lang="it-IT" sz="110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%</a:t>
                      </a:r>
                      <a:endParaRPr lang="it-IT" sz="110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8792" marR="8792" marT="7146" marB="0" anchor="ctr">
                    <a:lnL>
                      <a:noFill/>
                    </a:lnL>
                    <a:lnR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mpd="sng">
                      <a:solidFill>
                        <a:srgbClr val="000000"/>
                      </a:solidFill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20000"/>
                      </a:srgbClr>
                    </a:solidFill>
                  </a:tcPr>
                </a:tc>
              </a:tr>
              <a:tr h="20243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9pPr>
                    </a:lstStyle>
                    <a:p>
                      <a:pPr algn="ctr" fontAlgn="ctr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9pPr>
                    </a:lstStyle>
                    <a:p>
                      <a:pPr algn="ctr" fontAlgn="ctr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19988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9pPr>
                    </a:lstStyle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9pPr>
                    </a:lstStyle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20000"/>
                      </a:srgbClr>
                    </a:solidFill>
                  </a:tcPr>
                </a:tc>
              </a:tr>
              <a:tr h="19988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9pPr>
                    </a:lstStyle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9pPr>
                    </a:lstStyle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20243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9pPr>
                    </a:lstStyle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9pPr>
                    </a:lstStyle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20000"/>
                      </a:srgbClr>
                    </a:solidFill>
                  </a:tcPr>
                </a:tc>
              </a:tr>
              <a:tr h="20243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9pPr>
                    </a:lstStyle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9pPr>
                    </a:lstStyle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20243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9pPr>
                    </a:lstStyle>
                    <a:p>
                      <a:pPr algn="ctr" fontAlgn="ctr"/>
                      <a:r>
                        <a:rPr lang="it-IT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9pPr>
                    </a:lstStyle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20000"/>
                      </a:srgbClr>
                    </a:solidFill>
                  </a:tcPr>
                </a:tc>
              </a:tr>
              <a:tr h="20243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9pPr>
                    </a:lstStyle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9pPr>
                    </a:lstStyle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20243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9pPr>
                    </a:lstStyle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9pPr>
                    </a:lstStyle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20000"/>
                      </a:srgbClr>
                    </a:solidFill>
                  </a:tcPr>
                </a:tc>
              </a:tr>
              <a:tr h="20243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9pPr>
                    </a:lstStyle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9pPr>
                    </a:lstStyle>
                    <a:p>
                      <a:pPr algn="ctr" fontAlgn="ctr"/>
                      <a:r>
                        <a:rPr lang="it-IT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20243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9pPr>
                    </a:lstStyle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9pPr>
                    </a:lstStyle>
                    <a:p>
                      <a:pPr algn="ctr" fontAlgn="ctr"/>
                      <a:r>
                        <a:rPr lang="it-IT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20000"/>
                      </a:srgbClr>
                    </a:solidFill>
                  </a:tcPr>
                </a:tc>
              </a:tr>
              <a:tr h="20243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9pPr>
                    </a:lstStyle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9pPr>
                    </a:lstStyle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20243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9pPr>
                    </a:lstStyle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9pPr>
                    </a:lstStyle>
                    <a:p>
                      <a:pPr algn="ctr" fontAlgn="ctr"/>
                      <a:r>
                        <a:rPr lang="it-IT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20000"/>
                      </a:srgbClr>
                    </a:solidFill>
                  </a:tcPr>
                </a:tc>
              </a:tr>
              <a:tr h="20243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9pPr>
                    </a:lstStyle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9pPr>
                    </a:lstStyle>
                    <a:p>
                      <a:pPr algn="ctr" fontAlgn="ctr"/>
                      <a:r>
                        <a:rPr lang="it-IT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20243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9pPr>
                    </a:lstStyle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9pPr>
                    </a:lstStyle>
                    <a:p>
                      <a:pPr algn="ctr" fontAlgn="ctr"/>
                      <a:r>
                        <a:rPr lang="it-IT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20000"/>
                      </a:srgbClr>
                    </a:solidFill>
                  </a:tcPr>
                </a:tc>
              </a:tr>
              <a:tr h="20243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9pPr>
                    </a:lstStyle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9pPr>
                    </a:lstStyle>
                    <a:p>
                      <a:pPr algn="ctr" fontAlgn="ctr"/>
                      <a:r>
                        <a:rPr lang="it-IT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17526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9pPr>
                    </a:lstStyle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9pPr>
                    </a:lstStyle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20000"/>
                      </a:srgbClr>
                    </a:solidFill>
                  </a:tcPr>
                </a:tc>
              </a:tr>
              <a:tr h="20243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9pPr>
                    </a:lstStyle>
                    <a:p>
                      <a:pPr algn="ctr" fontAlgn="ctr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9pPr>
                    </a:lstStyle>
                    <a:p>
                      <a:pPr algn="ctr" fontAlgn="ctr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51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20243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9pPr>
                    </a:lstStyle>
                    <a:p>
                      <a:pPr algn="ctr" fontAlgn="ctr"/>
                      <a:r>
                        <a:rPr lang="it-IT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254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9pPr>
                    </a:lstStyle>
                    <a:p>
                      <a:pPr algn="ctr" fontAlgn="ctr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2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610816" y="1484784"/>
            <a:ext cx="2214929" cy="1842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8601" tIns="34301" rIns="68601" bIns="34301" numCol="1" anchor="t" anchorCtr="0" compatLnSpc="1">
            <a:prstTxWarp prst="textNoShape">
              <a:avLst/>
            </a:prstTxWarp>
          </a:bodyPr>
          <a:lstStyle>
            <a:lvl1pPr marL="342900" indent="11113" algn="l" rtl="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rgbClr val="073C62"/>
                </a:solidFill>
                <a:latin typeface="+mn-lt"/>
                <a:ea typeface="+mn-ea"/>
                <a:cs typeface="+mn-cs"/>
              </a:defRPr>
            </a:lvl1pPr>
            <a:lvl2pPr marL="8191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800">
                <a:solidFill>
                  <a:srgbClr val="073C62"/>
                </a:solidFill>
                <a:latin typeface="+mn-lt"/>
              </a:defRPr>
            </a:lvl2pPr>
            <a:lvl3pPr marL="1227138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073C62"/>
                </a:solidFill>
                <a:latin typeface="+mn-lt"/>
              </a:defRPr>
            </a:lvl3pPr>
            <a:lvl4pPr marL="163512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073C62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rgbClr val="073C62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defRPr sz="1600">
                <a:solidFill>
                  <a:srgbClr val="073C62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defRPr sz="1600">
                <a:solidFill>
                  <a:srgbClr val="073C62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defRPr sz="1600">
                <a:solidFill>
                  <a:srgbClr val="073C62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defRPr sz="1600">
                <a:solidFill>
                  <a:srgbClr val="073C62"/>
                </a:solidFill>
                <a:latin typeface="+mn-lt"/>
              </a:defRPr>
            </a:lvl9pPr>
          </a:lstStyle>
          <a:p>
            <a:pPr marL="0" algn="just">
              <a:lnSpc>
                <a:spcPct val="150000"/>
              </a:lnSpc>
              <a:buClr>
                <a:srgbClr val="FF9933"/>
              </a:buClr>
            </a:pPr>
            <a:r>
              <a:rPr lang="it-IT" sz="75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Base: </a:t>
            </a:r>
            <a:r>
              <a:rPr lang="it-IT" sz="750" kern="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totale intervistati</a:t>
            </a:r>
            <a:endParaRPr lang="it-IT" sz="750" kern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3670969" y="1830101"/>
            <a:ext cx="3406775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Insight screen"/>
              </a:defRPr>
            </a:lvl1pPr>
            <a:lvl2pPr marL="742950" indent="-285750">
              <a:defRPr>
                <a:solidFill>
                  <a:schemeClr val="tx1"/>
                </a:solidFill>
                <a:latin typeface="Insight screen"/>
              </a:defRPr>
            </a:lvl2pPr>
            <a:lvl3pPr marL="1143000" indent="-228600">
              <a:defRPr>
                <a:solidFill>
                  <a:schemeClr val="tx1"/>
                </a:solidFill>
                <a:latin typeface="Insight screen"/>
              </a:defRPr>
            </a:lvl3pPr>
            <a:lvl4pPr marL="1600200" indent="-228600">
              <a:defRPr>
                <a:solidFill>
                  <a:schemeClr val="tx1"/>
                </a:solidFill>
                <a:latin typeface="Insight screen"/>
              </a:defRPr>
            </a:lvl4pPr>
            <a:lvl5pPr marL="2057400" indent="-228600">
              <a:defRPr>
                <a:solidFill>
                  <a:schemeClr val="tx1"/>
                </a:solidFill>
                <a:latin typeface="Insight screen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Insight screen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Insight screen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Insight screen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Insight screen"/>
              </a:defRPr>
            </a:lvl9pPr>
          </a:lstStyle>
          <a:p>
            <a:pPr algn="ctr"/>
            <a:r>
              <a:rPr lang="it-IT" altLang="it-IT" sz="10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(possibili più risposte)</a:t>
            </a:r>
          </a:p>
        </p:txBody>
      </p:sp>
      <p:graphicFrame>
        <p:nvGraphicFramePr>
          <p:cNvPr id="10" name="Tabel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833021"/>
              </p:ext>
            </p:extLst>
          </p:nvPr>
        </p:nvGraphicFramePr>
        <p:xfrm>
          <a:off x="663493" y="2076169"/>
          <a:ext cx="4052975" cy="3532897"/>
        </p:xfrm>
        <a:graphic>
          <a:graphicData uri="http://schemas.openxmlformats.org/drawingml/2006/table">
            <a:tbl>
              <a:tblPr/>
              <a:tblGrid>
                <a:gridCol w="4052975"/>
              </a:tblGrid>
              <a:tr h="9694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9pPr>
                    </a:lstStyle>
                    <a:p>
                      <a:pPr algn="r" fontAlgn="b"/>
                      <a:r>
                        <a:rPr lang="it-IT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ALMENO UNA CITAZIONE</a:t>
                      </a:r>
                      <a:endParaRPr lang="it-IT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543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9pPr>
                    </a:lstStyle>
                    <a:p>
                      <a:pPr algn="r" fontAlgn="b">
                        <a:lnSpc>
                          <a:spcPts val="900"/>
                        </a:lnSpc>
                      </a:pPr>
                      <a:r>
                        <a:rPr lang="it-IT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Eliminare la coda </a:t>
                      </a:r>
                      <a:r>
                        <a:rPr lang="it-IT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alla Prima informazione/sportello </a:t>
                      </a:r>
                      <a:r>
                        <a:rPr lang="it-IT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diretto con indicazione del tempo di attesa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4853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9pPr>
                    </a:lstStyle>
                    <a:p>
                      <a:pPr algn="r" fontAlgn="b"/>
                      <a:r>
                        <a:rPr lang="it-IT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Aumentare gli </a:t>
                      </a:r>
                      <a:r>
                        <a:rPr lang="it-IT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sportelli/velocizzare </a:t>
                      </a:r>
                      <a:r>
                        <a:rPr lang="it-IT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 tempi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9559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9pPr>
                    </a:lstStyle>
                    <a:p>
                      <a:pPr algn="r" fontAlgn="b"/>
                      <a:r>
                        <a:rPr lang="it-IT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Maggiore </a:t>
                      </a:r>
                      <a:r>
                        <a:rPr lang="it-IT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professionalità/più </a:t>
                      </a:r>
                      <a:r>
                        <a:rPr lang="it-IT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intelligenza nella soluzione dei problemi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9559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9pPr>
                    </a:lstStyle>
                    <a:p>
                      <a:pPr algn="r" fontAlgn="b"/>
                      <a:r>
                        <a:rPr lang="it-IT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Migliore organizzazione del </a:t>
                      </a:r>
                      <a:r>
                        <a:rPr lang="it-IT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lavoro/mantenere </a:t>
                      </a:r>
                      <a:r>
                        <a:rPr lang="it-IT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competenze separate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9559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9pPr>
                    </a:lstStyle>
                    <a:p>
                      <a:pPr algn="r" fontAlgn="b"/>
                      <a:r>
                        <a:rPr lang="it-IT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Aumentare il personale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9559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9pPr>
                    </a:lstStyle>
                    <a:p>
                      <a:pPr algn="r" fontAlgn="b"/>
                      <a:r>
                        <a:rPr lang="it-IT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Ascoltare le </a:t>
                      </a:r>
                      <a:r>
                        <a:rPr lang="it-IT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persone/i </a:t>
                      </a:r>
                      <a:r>
                        <a:rPr lang="it-IT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loro </a:t>
                      </a:r>
                      <a:r>
                        <a:rPr lang="it-IT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problemi/essere più </a:t>
                      </a:r>
                      <a:r>
                        <a:rPr lang="it-IT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orientati verso il cittadino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9559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9pPr>
                    </a:lstStyle>
                    <a:p>
                      <a:pPr algn="r" fontAlgn="b"/>
                      <a:r>
                        <a:rPr lang="it-IT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Mantenere gli stessi impiegati agli </a:t>
                      </a:r>
                      <a:r>
                        <a:rPr lang="it-IT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sportelli/evitare </a:t>
                      </a:r>
                      <a:r>
                        <a:rPr lang="it-IT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 troppa rotazione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9559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9pPr>
                    </a:lstStyle>
                    <a:p>
                      <a:pPr algn="r" fontAlgn="b"/>
                      <a:r>
                        <a:rPr lang="it-IT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Ritornare negli uffici a destinazione territorio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9559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9pPr>
                    </a:lstStyle>
                    <a:p>
                      <a:pPr algn="r" fontAlgn="b"/>
                      <a:r>
                        <a:rPr lang="it-IT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Migliorare i costi delle convenzioni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9559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9pPr>
                    </a:lstStyle>
                    <a:p>
                      <a:pPr algn="r" fontAlgn="b"/>
                      <a:r>
                        <a:rPr lang="it-IT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Totem/totem </a:t>
                      </a:r>
                      <a:r>
                        <a:rPr lang="it-IT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 professionisti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9559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9pPr>
                    </a:lstStyle>
                    <a:p>
                      <a:pPr algn="r" fontAlgn="b"/>
                      <a:r>
                        <a:rPr lang="it-IT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Aggiornamento del personale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9559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9pPr>
                    </a:lstStyle>
                    <a:p>
                      <a:pPr algn="r" fontAlgn="b"/>
                      <a:r>
                        <a:rPr lang="it-IT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Prendere appuntamenti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9559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9pPr>
                    </a:lstStyle>
                    <a:p>
                      <a:pPr algn="r" fontAlgn="b"/>
                      <a:r>
                        <a:rPr lang="it-IT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Avere ambienti separati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9559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9pPr>
                    </a:lstStyle>
                    <a:p>
                      <a:pPr algn="r" fontAlgn="b"/>
                      <a:r>
                        <a:rPr lang="it-IT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Distinguere tra professionista e </a:t>
                      </a:r>
                      <a:r>
                        <a:rPr lang="it-IT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cittadino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0539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9pPr>
                    </a:lstStyle>
                    <a:p>
                      <a:pPr algn="r" fontAlgn="b"/>
                      <a:r>
                        <a:rPr lang="it-IT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Altro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1602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9pPr>
                    </a:lstStyle>
                    <a:p>
                      <a:pPr algn="r" fontAlgn="b"/>
                      <a:r>
                        <a:rPr lang="it-IT" sz="9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NIENTE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9559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sight screen"/>
                        </a:defRPr>
                      </a:lvl9pPr>
                    </a:lstStyle>
                    <a:p>
                      <a:pPr algn="r" fontAlgn="b"/>
                      <a:r>
                        <a:rPr lang="it-IT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NON SA/NON</a:t>
                      </a:r>
                      <a:r>
                        <a:rPr lang="it-IT" sz="900" u="none" strike="noStrik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INDICA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66746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95300" y="-27384"/>
            <a:ext cx="8915400" cy="1143000"/>
          </a:xfrm>
        </p:spPr>
        <p:txBody>
          <a:bodyPr/>
          <a:lstStyle/>
          <a:p>
            <a:r>
              <a:rPr lang="en-US" altLang="it-IT" dirty="0" err="1">
                <a:latin typeface="Arial" panose="020B0604020202020204" pitchFamily="34" charset="0"/>
              </a:rPr>
              <a:t>Metodologia</a:t>
            </a:r>
            <a:r>
              <a:rPr lang="en-US" altLang="it-IT" dirty="0">
                <a:latin typeface="Arial" panose="020B0604020202020204" pitchFamily="34" charset="0"/>
              </a:rPr>
              <a:t>: </a:t>
            </a:r>
            <a:r>
              <a:rPr lang="en-US" altLang="it-IT" dirty="0" err="1">
                <a:latin typeface="Arial" panose="020B0604020202020204" pitchFamily="34" charset="0"/>
              </a:rPr>
              <a:t>modalità</a:t>
            </a:r>
            <a:r>
              <a:rPr lang="en-US" altLang="it-IT" dirty="0">
                <a:latin typeface="Arial" panose="020B0604020202020204" pitchFamily="34" charset="0"/>
              </a:rPr>
              <a:t> e tempi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574C2CD-CCAC-4B76-9C3C-3D4F4C39C758}" type="slidenum">
              <a:rPr lang="it-IT" smtClean="0"/>
              <a:pPr>
                <a:defRPr/>
              </a:pPr>
              <a:t>3</a:t>
            </a:fld>
            <a:endParaRPr lang="it-IT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40" y="1772816"/>
            <a:ext cx="9741611" cy="40324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110794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95300" y="-27384"/>
            <a:ext cx="8915400" cy="1143000"/>
          </a:xfrm>
        </p:spPr>
        <p:txBody>
          <a:bodyPr/>
          <a:lstStyle/>
          <a:p>
            <a:r>
              <a:rPr lang="en-US" altLang="it-IT" dirty="0" err="1">
                <a:latin typeface="Arial" panose="020B0604020202020204" pitchFamily="34" charset="0"/>
              </a:rPr>
              <a:t>Metodologia</a:t>
            </a:r>
            <a:r>
              <a:rPr lang="en-US" altLang="it-IT" dirty="0">
                <a:latin typeface="Arial" panose="020B0604020202020204" pitchFamily="34" charset="0"/>
              </a:rPr>
              <a:t>: </a:t>
            </a:r>
            <a:r>
              <a:rPr lang="en-US" altLang="it-IT" dirty="0" err="1">
                <a:latin typeface="Arial" panose="020B0604020202020204" pitchFamily="34" charset="0"/>
              </a:rPr>
              <a:t>scala</a:t>
            </a:r>
            <a:r>
              <a:rPr lang="en-US" altLang="it-IT" dirty="0">
                <a:latin typeface="Arial" panose="020B0604020202020204" pitchFamily="34" charset="0"/>
              </a:rPr>
              <a:t> </a:t>
            </a:r>
            <a:r>
              <a:rPr lang="en-US" altLang="it-IT" dirty="0" err="1">
                <a:latin typeface="Arial" panose="020B0604020202020204" pitchFamily="34" charset="0"/>
              </a:rPr>
              <a:t>impiegata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574C2CD-CCAC-4B76-9C3C-3D4F4C39C758}" type="slidenum">
              <a:rPr lang="it-IT" smtClean="0"/>
              <a:pPr>
                <a:defRPr/>
              </a:pPr>
              <a:t>4</a:t>
            </a:fld>
            <a:endParaRPr lang="it-IT"/>
          </a:p>
        </p:txBody>
      </p:sp>
      <p:sp>
        <p:nvSpPr>
          <p:cNvPr id="5" name="Rectangle 2"/>
          <p:cNvSpPr txBox="1">
            <a:spLocks noGrp="1" noChangeArrowheads="1"/>
          </p:cNvSpPr>
          <p:nvPr>
            <p:ph idx="1"/>
          </p:nvPr>
        </p:nvSpPr>
        <p:spPr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tx2"/>
                </a:solidFill>
                <a:latin typeface="Arial" charset="0"/>
                <a:ea typeface="+mn-ea"/>
                <a:cs typeface="+mn-cs"/>
              </a:defRPr>
            </a:lvl1pPr>
            <a:lvl2pPr marL="1588" indent="-1588" algn="l" rtl="0" eaLnBrk="0" fontAlgn="base" hangingPunct="0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180975" indent="-177800" algn="l" rtl="0" eaLnBrk="0" fontAlgn="base" hangingPunct="0">
              <a:spcBef>
                <a:spcPts val="3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360363" indent="-177800" algn="l" rtl="0" eaLnBrk="0" fontAlgn="base" hangingPunct="0">
              <a:spcBef>
                <a:spcPts val="3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539750" indent="-177800" algn="l" rtl="0" eaLnBrk="0" fontAlgn="base" hangingPunct="0">
              <a:spcBef>
                <a:spcPts val="3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0" indent="0" algn="l" defTabSz="914400" rtl="0" eaLnBrk="1" latinLnBrk="0" hangingPunct="1">
              <a:spcBef>
                <a:spcPts val="600"/>
              </a:spcBef>
              <a:spcAft>
                <a:spcPts val="0"/>
              </a:spcAft>
              <a:buFont typeface="Arial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0" indent="0" algn="l" defTabSz="914400" rtl="0" eaLnBrk="1" latinLnBrk="0" hangingPunct="1">
              <a:spcBef>
                <a:spcPts val="600"/>
              </a:spcBef>
              <a:spcAft>
                <a:spcPts val="0"/>
              </a:spcAft>
              <a:buFont typeface="Arial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0" indent="0" algn="l" defTabSz="914400" rtl="0" eaLnBrk="1" latinLnBrk="0" hangingPunct="1">
              <a:spcBef>
                <a:spcPts val="600"/>
              </a:spcBef>
              <a:spcAft>
                <a:spcPts val="0"/>
              </a:spcAft>
              <a:buFont typeface="Arial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0" indent="0" algn="l" defTabSz="914400" rtl="0" eaLnBrk="1" latinLnBrk="0" hangingPunct="1">
              <a:spcBef>
                <a:spcPts val="600"/>
              </a:spcBef>
              <a:spcAft>
                <a:spcPts val="0"/>
              </a:spcAft>
              <a:buFont typeface="Arial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spcBef>
                <a:spcPts val="1200"/>
              </a:spcBef>
              <a:buClr>
                <a:srgbClr val="FF9933"/>
              </a:buClr>
            </a:pPr>
            <a:r>
              <a:rPr lang="it-IT" sz="1800" kern="0" dirty="0">
                <a:solidFill>
                  <a:srgbClr val="0F407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 misurare le valutazioni degli utenti è stata utilizzata la scala </a:t>
            </a:r>
            <a:r>
              <a:rPr lang="it-IT" sz="1800" kern="0" dirty="0" err="1">
                <a:solidFill>
                  <a:srgbClr val="0F407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Likert</a:t>
            </a:r>
            <a:r>
              <a:rPr lang="it-IT" sz="1800" kern="0" dirty="0">
                <a:solidFill>
                  <a:srgbClr val="0F407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6 punti dove 1 indica «Per niente soddisfatto» e 6 «Totalmente soddisfatto».</a:t>
            </a:r>
          </a:p>
          <a:p>
            <a:pPr marL="0" indent="0" algn="just">
              <a:spcBef>
                <a:spcPts val="1200"/>
              </a:spcBef>
              <a:buClr>
                <a:srgbClr val="FF9933"/>
              </a:buClr>
            </a:pPr>
            <a:r>
              <a:rPr lang="it-IT" sz="1800" kern="0" dirty="0">
                <a:solidFill>
                  <a:srgbClr val="0F407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punteggi della scala sono stati accorpati in tre classi: 1-2, 3-4 e 5-6 per ricondurli ai 3 Emoticon che consentono di visualizzare in modo immediato il grado di gradimento o meno dell’utente.</a:t>
            </a:r>
          </a:p>
          <a:p>
            <a:pPr marL="0" algn="just">
              <a:lnSpc>
                <a:spcPct val="150000"/>
              </a:lnSpc>
              <a:buClr>
                <a:srgbClr val="FF9933"/>
              </a:buClr>
            </a:pPr>
            <a:endParaRPr lang="it-IT" sz="1600" b="1" dirty="0" smtClean="0">
              <a:solidFill>
                <a:schemeClr val="tx1"/>
              </a:solidFill>
            </a:endParaRPr>
          </a:p>
          <a:p>
            <a:pPr marL="0" algn="just">
              <a:lnSpc>
                <a:spcPct val="150000"/>
              </a:lnSpc>
              <a:buClr>
                <a:srgbClr val="FF9933"/>
              </a:buClr>
            </a:pPr>
            <a:endParaRPr lang="it-IT" sz="1600" b="1" dirty="0" smtClean="0">
              <a:solidFill>
                <a:schemeClr val="tx1"/>
              </a:solidFill>
            </a:endParaRPr>
          </a:p>
          <a:p>
            <a:pPr marL="0" algn="just">
              <a:lnSpc>
                <a:spcPct val="150000"/>
              </a:lnSpc>
              <a:buClr>
                <a:srgbClr val="FF9933"/>
              </a:buClr>
            </a:pPr>
            <a:endParaRPr lang="it-IT" sz="1600" dirty="0" smtClean="0">
              <a:solidFill>
                <a:schemeClr val="tx1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7824" y="3429000"/>
            <a:ext cx="6608763" cy="198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3" y="3933056"/>
            <a:ext cx="334085" cy="3245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3" y="4419600"/>
            <a:ext cx="333375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5517" y="4941168"/>
            <a:ext cx="333375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618084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30088" y="44624"/>
            <a:ext cx="8915400" cy="1143000"/>
          </a:xfrm>
        </p:spPr>
        <p:txBody>
          <a:bodyPr/>
          <a:lstStyle/>
          <a:p>
            <a:r>
              <a:rPr lang="en-US" altLang="it-IT" dirty="0" err="1">
                <a:latin typeface="Arial" panose="020B0604020202020204" pitchFamily="34" charset="0"/>
              </a:rPr>
              <a:t>Metodologia</a:t>
            </a:r>
            <a:r>
              <a:rPr lang="en-US" altLang="it-IT" dirty="0">
                <a:latin typeface="Arial" panose="020B0604020202020204" pitchFamily="34" charset="0"/>
              </a:rPr>
              <a:t>: </a:t>
            </a:r>
            <a:r>
              <a:rPr lang="en-US" altLang="it-IT" dirty="0" err="1">
                <a:latin typeface="Arial" panose="020B0604020202020204" pitchFamily="34" charset="0"/>
              </a:rPr>
              <a:t>indice</a:t>
            </a:r>
            <a:r>
              <a:rPr lang="en-US" altLang="it-IT" dirty="0">
                <a:latin typeface="Arial" panose="020B0604020202020204" pitchFamily="34" charset="0"/>
              </a:rPr>
              <a:t> di </a:t>
            </a:r>
            <a:r>
              <a:rPr lang="en-US" altLang="it-IT" dirty="0" err="1">
                <a:latin typeface="Arial" panose="020B0604020202020204" pitchFamily="34" charset="0"/>
              </a:rPr>
              <a:t>soddisfazione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574C2CD-CCAC-4B76-9C3C-3D4F4C39C758}" type="slidenum">
              <a:rPr lang="it-IT" smtClean="0"/>
              <a:pPr>
                <a:defRPr/>
              </a:pPr>
              <a:t>5</a:t>
            </a:fld>
            <a:endParaRPr lang="it-IT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323528" y="1276400"/>
            <a:ext cx="9382000" cy="3880792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tx2"/>
                </a:solidFill>
                <a:latin typeface="Arial" charset="0"/>
                <a:ea typeface="+mn-ea"/>
                <a:cs typeface="+mn-cs"/>
              </a:defRPr>
            </a:lvl1pPr>
            <a:lvl2pPr marL="1588" indent="-1588" algn="l" rtl="0" eaLnBrk="0" fontAlgn="base" hangingPunct="0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180975" indent="-177800" algn="l" rtl="0" eaLnBrk="0" fontAlgn="base" hangingPunct="0">
              <a:spcBef>
                <a:spcPts val="3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360363" indent="-177800" algn="l" rtl="0" eaLnBrk="0" fontAlgn="base" hangingPunct="0">
              <a:spcBef>
                <a:spcPts val="3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539750" indent="-177800" algn="l" rtl="0" eaLnBrk="0" fontAlgn="base" hangingPunct="0">
              <a:spcBef>
                <a:spcPts val="3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0" indent="0" algn="l" defTabSz="914400" rtl="0" eaLnBrk="1" latinLnBrk="0" hangingPunct="1">
              <a:spcBef>
                <a:spcPts val="600"/>
              </a:spcBef>
              <a:spcAft>
                <a:spcPts val="0"/>
              </a:spcAft>
              <a:buFont typeface="Arial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0" indent="0" algn="l" defTabSz="914400" rtl="0" eaLnBrk="1" latinLnBrk="0" hangingPunct="1">
              <a:spcBef>
                <a:spcPts val="600"/>
              </a:spcBef>
              <a:spcAft>
                <a:spcPts val="0"/>
              </a:spcAft>
              <a:buFont typeface="Arial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0" indent="0" algn="l" defTabSz="914400" rtl="0" eaLnBrk="1" latinLnBrk="0" hangingPunct="1">
              <a:spcBef>
                <a:spcPts val="600"/>
              </a:spcBef>
              <a:spcAft>
                <a:spcPts val="0"/>
              </a:spcAft>
              <a:buFont typeface="Arial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0" indent="0" algn="l" defTabSz="914400" rtl="0" eaLnBrk="1" latinLnBrk="0" hangingPunct="1">
              <a:spcBef>
                <a:spcPts val="600"/>
              </a:spcBef>
              <a:spcAft>
                <a:spcPts val="0"/>
              </a:spcAft>
              <a:buFont typeface="Arial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spcBef>
                <a:spcPts val="1200"/>
              </a:spcBef>
              <a:buClr>
                <a:srgbClr val="FF9933"/>
              </a:buClr>
            </a:pPr>
            <a:r>
              <a:rPr lang="it-IT" sz="2000" kern="0" dirty="0">
                <a:solidFill>
                  <a:srgbClr val="0F407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 fornire una </a:t>
            </a:r>
            <a:r>
              <a:rPr lang="it-IT" sz="2000" b="1" kern="0" dirty="0">
                <a:solidFill>
                  <a:srgbClr val="0F407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misura sintetica della soddisfazione </a:t>
            </a:r>
            <a:r>
              <a:rPr lang="it-IT" sz="2000" kern="0" dirty="0">
                <a:solidFill>
                  <a:srgbClr val="0F407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 facile lettura è stato calcolato anche un ulteriore </a:t>
            </a:r>
            <a:r>
              <a:rPr lang="it-IT" sz="2000" kern="0" dirty="0" smtClean="0">
                <a:solidFill>
                  <a:srgbClr val="0F407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indice: </a:t>
            </a:r>
            <a:r>
              <a:rPr lang="it-IT" sz="2000" b="1" kern="0" dirty="0">
                <a:solidFill>
                  <a:srgbClr val="0F407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l’indice di soddisfazione. </a:t>
            </a:r>
          </a:p>
          <a:p>
            <a:pPr marL="0" indent="0" algn="just">
              <a:spcBef>
                <a:spcPts val="1200"/>
              </a:spcBef>
              <a:buClr>
                <a:srgbClr val="FF9933"/>
              </a:buClr>
            </a:pPr>
            <a:r>
              <a:rPr lang="it-IT" sz="2000" kern="0" dirty="0">
                <a:solidFill>
                  <a:srgbClr val="0F407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Tale indice ha un campo di variazione compreso tra 0 e 100. Dove 0 equivale alla valutazione </a:t>
            </a:r>
            <a:r>
              <a:rPr lang="it-IT" sz="2000" kern="0" dirty="0" smtClean="0">
                <a:solidFill>
                  <a:srgbClr val="0F407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it-IT" sz="2000" i="1" kern="0" dirty="0" smtClean="0">
                <a:solidFill>
                  <a:srgbClr val="0F407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 </a:t>
            </a:r>
            <a:r>
              <a:rPr lang="it-IT" sz="2000" i="1" kern="0" dirty="0">
                <a:solidFill>
                  <a:srgbClr val="0F407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niente </a:t>
            </a:r>
            <a:r>
              <a:rPr lang="it-IT" sz="2000" i="1" kern="0" dirty="0" smtClean="0">
                <a:solidFill>
                  <a:srgbClr val="0F407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soddisfatto» </a:t>
            </a:r>
            <a:r>
              <a:rPr lang="it-IT" sz="2000" kern="0" dirty="0" smtClean="0">
                <a:solidFill>
                  <a:srgbClr val="0F407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registrata </a:t>
            </a:r>
            <a:r>
              <a:rPr lang="it-IT" sz="2000" kern="0" dirty="0">
                <a:solidFill>
                  <a:srgbClr val="0F407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sulla scala </a:t>
            </a:r>
            <a:r>
              <a:rPr lang="it-IT" sz="2000" kern="0" dirty="0" err="1">
                <a:solidFill>
                  <a:srgbClr val="0F407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Likert</a:t>
            </a:r>
            <a:r>
              <a:rPr lang="it-IT" sz="2000" kern="0" dirty="0">
                <a:solidFill>
                  <a:srgbClr val="0F407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e 100 equivale alla valutazione </a:t>
            </a:r>
            <a:r>
              <a:rPr lang="it-IT" sz="2000" kern="0" dirty="0" smtClean="0">
                <a:solidFill>
                  <a:srgbClr val="0F407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it-IT" sz="2000" i="1" kern="0" dirty="0" smtClean="0">
                <a:solidFill>
                  <a:srgbClr val="0F407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totalmente soddisfatto»</a:t>
            </a:r>
            <a:r>
              <a:rPr lang="it-IT" sz="2000" kern="0" dirty="0" smtClean="0">
                <a:solidFill>
                  <a:srgbClr val="0F407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it-IT" sz="2000" kern="0" dirty="0">
              <a:solidFill>
                <a:srgbClr val="0F407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spcBef>
                <a:spcPts val="1200"/>
              </a:spcBef>
              <a:buClr>
                <a:srgbClr val="FF9933"/>
              </a:buClr>
            </a:pPr>
            <a:r>
              <a:rPr lang="it-IT" sz="2000" kern="0" dirty="0">
                <a:solidFill>
                  <a:srgbClr val="0F407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concreto l’indice di soddisfazione (</a:t>
            </a:r>
            <a:r>
              <a:rPr lang="it-IT" sz="2000" kern="0" dirty="0" err="1">
                <a:solidFill>
                  <a:srgbClr val="0F407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Xi</a:t>
            </a:r>
            <a:r>
              <a:rPr lang="it-IT" sz="2000" kern="0" dirty="0">
                <a:solidFill>
                  <a:srgbClr val="0F407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nella formula) è un indice medio che è stato calcolato mediante la seguente formula di trasformazione dei punteggi registrati sulla scala </a:t>
            </a:r>
            <a:r>
              <a:rPr lang="it-IT" sz="2000" kern="0" dirty="0" smtClean="0">
                <a:solidFill>
                  <a:srgbClr val="0F407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Likert </a:t>
            </a:r>
            <a:r>
              <a:rPr lang="it-IT" sz="2000" kern="0" dirty="0">
                <a:solidFill>
                  <a:srgbClr val="0F407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6 passi </a:t>
            </a:r>
            <a:r>
              <a:rPr lang="it-IT" sz="2000" kern="0" dirty="0" smtClean="0">
                <a:solidFill>
                  <a:srgbClr val="0F407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it-IT" sz="2000" kern="0" dirty="0" err="1" smtClean="0">
                <a:solidFill>
                  <a:srgbClr val="0F407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</a:t>
            </a:r>
            <a:r>
              <a:rPr lang="it-IT" sz="2000" kern="0" dirty="0" smtClean="0">
                <a:solidFill>
                  <a:srgbClr val="0F407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000" kern="0" dirty="0">
                <a:solidFill>
                  <a:srgbClr val="0F407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nella formula).</a:t>
            </a:r>
          </a:p>
          <a:p>
            <a:pPr marL="0" indent="0" algn="just">
              <a:lnSpc>
                <a:spcPct val="150000"/>
              </a:lnSpc>
              <a:spcBef>
                <a:spcPts val="1200"/>
              </a:spcBef>
              <a:buClr>
                <a:srgbClr val="FF9933"/>
              </a:buClr>
            </a:pPr>
            <a:r>
              <a:rPr lang="it-IT" sz="2000" b="1" kern="0" dirty="0" err="1" smtClean="0">
                <a:solidFill>
                  <a:srgbClr val="0F407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Xi</a:t>
            </a:r>
            <a:r>
              <a:rPr lang="it-IT" sz="2000" b="1" u="sng" kern="0" dirty="0">
                <a:solidFill>
                  <a:srgbClr val="0F407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=(</a:t>
            </a:r>
            <a:r>
              <a:rPr lang="it-IT" sz="2000" b="1" u="sng" kern="0" dirty="0" err="1">
                <a:solidFill>
                  <a:srgbClr val="0F407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</a:t>
            </a:r>
            <a:r>
              <a:rPr lang="it-IT" sz="2000" b="1" u="sng" kern="0" dirty="0">
                <a:solidFill>
                  <a:srgbClr val="0F407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-1)*100 </a:t>
            </a:r>
          </a:p>
        </p:txBody>
      </p:sp>
      <p:sp>
        <p:nvSpPr>
          <p:cNvPr id="7" name="Segnaposto contenuto 6"/>
          <p:cNvSpPr>
            <a:spLocks noGrp="1"/>
          </p:cNvSpPr>
          <p:nvPr>
            <p:ph idx="1"/>
          </p:nvPr>
        </p:nvSpPr>
        <p:spPr bwMode="auto">
          <a:xfrm>
            <a:off x="1064568" y="4769264"/>
            <a:ext cx="502038" cy="387928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80962" tIns="39688" rIns="80962" bIns="39688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sz="2000" b="1" i="1" dirty="0">
                <a:solidFill>
                  <a:srgbClr val="0F407B"/>
                </a:solidFill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34392974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95300" y="44624"/>
            <a:ext cx="8915400" cy="1143000"/>
          </a:xfrm>
        </p:spPr>
        <p:txBody>
          <a:bodyPr/>
          <a:lstStyle/>
          <a:p>
            <a:r>
              <a:rPr lang="en-US" altLang="it-IT" dirty="0" err="1">
                <a:latin typeface="Arial" panose="020B0604020202020204" pitchFamily="34" charset="0"/>
              </a:rPr>
              <a:t>Metodologia</a:t>
            </a:r>
            <a:r>
              <a:rPr lang="en-US" altLang="it-IT" dirty="0">
                <a:latin typeface="Arial" panose="020B0604020202020204" pitchFamily="34" charset="0"/>
              </a:rPr>
              <a:t>: </a:t>
            </a:r>
            <a:r>
              <a:rPr lang="en-US" altLang="it-IT" dirty="0" err="1">
                <a:latin typeface="Arial" panose="020B0604020202020204" pitchFamily="34" charset="0"/>
              </a:rPr>
              <a:t>scala</a:t>
            </a:r>
            <a:r>
              <a:rPr lang="en-US" altLang="it-IT" dirty="0">
                <a:latin typeface="Arial" panose="020B0604020202020204" pitchFamily="34" charset="0"/>
              </a:rPr>
              <a:t> </a:t>
            </a:r>
            <a:r>
              <a:rPr lang="en-US" altLang="it-IT" dirty="0" err="1">
                <a:latin typeface="Arial" panose="020B0604020202020204" pitchFamily="34" charset="0"/>
              </a:rPr>
              <a:t>equivalenza</a:t>
            </a:r>
            <a:r>
              <a:rPr lang="en-US" altLang="it-IT" dirty="0">
                <a:latin typeface="Arial" panose="020B0604020202020204" pitchFamily="34" charset="0"/>
              </a:rPr>
              <a:t> </a:t>
            </a:r>
            <a:r>
              <a:rPr lang="en-US" altLang="it-IT" dirty="0" err="1">
                <a:latin typeface="Arial" panose="020B0604020202020204" pitchFamily="34" charset="0"/>
              </a:rPr>
              <a:t>indici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574C2CD-CCAC-4B76-9C3C-3D4F4C39C758}" type="slidenum">
              <a:rPr lang="it-IT" smtClean="0"/>
              <a:pPr>
                <a:defRPr/>
              </a:pPr>
              <a:t>6</a:t>
            </a:fld>
            <a:endParaRPr lang="it-IT"/>
          </a:p>
        </p:txBody>
      </p:sp>
      <p:sp>
        <p:nvSpPr>
          <p:cNvPr id="5" name="Rectangle 2"/>
          <p:cNvSpPr txBox="1">
            <a:spLocks noGrp="1" noChangeArrowheads="1"/>
          </p:cNvSpPr>
          <p:nvPr>
            <p:ph idx="1"/>
          </p:nvPr>
        </p:nvSpPr>
        <p:spPr>
          <a:xfrm>
            <a:off x="198140" y="1251024"/>
            <a:ext cx="9507388" cy="4842272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tx2"/>
                </a:solidFill>
                <a:latin typeface="Arial" charset="0"/>
                <a:ea typeface="+mn-ea"/>
                <a:cs typeface="+mn-cs"/>
              </a:defRPr>
            </a:lvl1pPr>
            <a:lvl2pPr marL="1588" indent="-1588" algn="l" rtl="0" eaLnBrk="0" fontAlgn="base" hangingPunct="0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180975" indent="-177800" algn="l" rtl="0" eaLnBrk="0" fontAlgn="base" hangingPunct="0">
              <a:spcBef>
                <a:spcPts val="3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360363" indent="-177800" algn="l" rtl="0" eaLnBrk="0" fontAlgn="base" hangingPunct="0">
              <a:spcBef>
                <a:spcPts val="3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539750" indent="-177800" algn="l" rtl="0" eaLnBrk="0" fontAlgn="base" hangingPunct="0">
              <a:spcBef>
                <a:spcPts val="3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0" indent="0" algn="l" defTabSz="914400" rtl="0" eaLnBrk="1" latinLnBrk="0" hangingPunct="1">
              <a:spcBef>
                <a:spcPts val="600"/>
              </a:spcBef>
              <a:spcAft>
                <a:spcPts val="0"/>
              </a:spcAft>
              <a:buFont typeface="Arial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0" indent="0" algn="l" defTabSz="914400" rtl="0" eaLnBrk="1" latinLnBrk="0" hangingPunct="1">
              <a:spcBef>
                <a:spcPts val="600"/>
              </a:spcBef>
              <a:spcAft>
                <a:spcPts val="0"/>
              </a:spcAft>
              <a:buFont typeface="Arial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0" indent="0" algn="l" defTabSz="914400" rtl="0" eaLnBrk="1" latinLnBrk="0" hangingPunct="1">
              <a:spcBef>
                <a:spcPts val="600"/>
              </a:spcBef>
              <a:spcAft>
                <a:spcPts val="0"/>
              </a:spcAft>
              <a:buFont typeface="Arial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0" indent="0" algn="l" defTabSz="914400" rtl="0" eaLnBrk="1" latinLnBrk="0" hangingPunct="1">
              <a:spcBef>
                <a:spcPts val="600"/>
              </a:spcBef>
              <a:spcAft>
                <a:spcPts val="0"/>
              </a:spcAft>
              <a:buFont typeface="Arial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Clr>
                <a:srgbClr val="FF9933"/>
              </a:buClr>
            </a:pPr>
            <a:r>
              <a:rPr lang="it-IT" sz="2000" kern="0" dirty="0" smtClean="0">
                <a:solidFill>
                  <a:srgbClr val="0F407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Tale calcolo dà origine alla seguente </a:t>
            </a:r>
            <a:r>
              <a:rPr lang="it-IT" sz="2000" b="1" kern="0" dirty="0" smtClean="0">
                <a:solidFill>
                  <a:srgbClr val="0F407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scala di equivalenza </a:t>
            </a:r>
            <a:r>
              <a:rPr lang="it-IT" sz="2000" kern="0" dirty="0" smtClean="0">
                <a:solidFill>
                  <a:srgbClr val="0F407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 le valutazioni su scala Likert, gli emoticon e l’indice di soddisfazione.</a:t>
            </a:r>
          </a:p>
          <a:p>
            <a:pPr marL="0" indent="0" algn="just">
              <a:buClr>
                <a:srgbClr val="FF9933"/>
              </a:buClr>
            </a:pPr>
            <a:r>
              <a:rPr lang="it-IT" sz="1500" dirty="0" smtClean="0">
                <a:solidFill>
                  <a:schemeClr val="tx1"/>
                </a:solidFill>
              </a:rPr>
              <a:t>	</a:t>
            </a:r>
            <a:r>
              <a:rPr lang="it-IT" sz="1400" dirty="0" smtClean="0">
                <a:solidFill>
                  <a:schemeClr val="tx1"/>
                </a:solidFill>
              </a:rPr>
              <a:t>	    </a:t>
            </a:r>
            <a:endParaRPr lang="it-IT" sz="1400" dirty="0">
              <a:solidFill>
                <a:schemeClr val="tx1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496" y="2119585"/>
            <a:ext cx="8919622" cy="33560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7009" y="3573016"/>
            <a:ext cx="334085" cy="3245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7009" y="4365104"/>
            <a:ext cx="333375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7009" y="5151834"/>
            <a:ext cx="333375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302189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95300" y="44624"/>
            <a:ext cx="8915400" cy="1143000"/>
          </a:xfrm>
        </p:spPr>
        <p:txBody>
          <a:bodyPr/>
          <a:lstStyle/>
          <a:p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Metodologia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i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contenuti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dell’intervista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574C2CD-CCAC-4B76-9C3C-3D4F4C39C758}" type="slidenum">
              <a:rPr lang="it-IT" smtClean="0"/>
              <a:pPr>
                <a:defRPr/>
              </a:pPr>
              <a:t>7</a:t>
            </a:fld>
            <a:endParaRPr lang="it-IT"/>
          </a:p>
        </p:txBody>
      </p:sp>
      <p:sp>
        <p:nvSpPr>
          <p:cNvPr id="5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algn="just">
              <a:lnSpc>
                <a:spcPct val="150000"/>
              </a:lnSpc>
              <a:buClr>
                <a:srgbClr val="FF9933"/>
              </a:buClr>
            </a:pPr>
            <a:r>
              <a:rPr lang="it-IT" sz="2000" dirty="0">
                <a:solidFill>
                  <a:srgbClr val="0F407B"/>
                </a:solidFill>
              </a:rPr>
              <a:t>L’intervista </a:t>
            </a:r>
            <a:r>
              <a:rPr lang="it-IT" sz="2000" dirty="0" smtClean="0">
                <a:solidFill>
                  <a:srgbClr val="0F407B"/>
                </a:solidFill>
              </a:rPr>
              <a:t>è stata articolata in 4 </a:t>
            </a:r>
            <a:r>
              <a:rPr lang="it-IT" sz="2000" dirty="0">
                <a:solidFill>
                  <a:srgbClr val="0F407B"/>
                </a:solidFill>
              </a:rPr>
              <a:t>sezioni:</a:t>
            </a:r>
          </a:p>
          <a:p>
            <a:pPr marL="389672" indent="-389672" algn="just">
              <a:spcBef>
                <a:spcPts val="1200"/>
              </a:spcBef>
              <a:buClr>
                <a:srgbClr val="FF9933"/>
              </a:buClr>
              <a:buFont typeface="+mj-lt"/>
              <a:buAutoNum type="arabicPeriod"/>
            </a:pPr>
            <a:r>
              <a:rPr lang="it-IT" sz="2000" b="1" dirty="0">
                <a:solidFill>
                  <a:srgbClr val="0F407B"/>
                </a:solidFill>
              </a:rPr>
              <a:t>Privacy</a:t>
            </a:r>
          </a:p>
          <a:p>
            <a:pPr marL="389672" indent="-389672" algn="just">
              <a:spcBef>
                <a:spcPts val="1200"/>
              </a:spcBef>
              <a:buClr>
                <a:srgbClr val="FF9933"/>
              </a:buClr>
              <a:buFont typeface="+mj-lt"/>
              <a:buAutoNum type="arabicPeriod"/>
            </a:pPr>
            <a:r>
              <a:rPr lang="it-IT" sz="2000" b="1" dirty="0">
                <a:solidFill>
                  <a:srgbClr val="0F407B"/>
                </a:solidFill>
              </a:rPr>
              <a:t>Profilo utente e frequenza </a:t>
            </a:r>
            <a:r>
              <a:rPr lang="it-IT" sz="2000" b="1" dirty="0" smtClean="0">
                <a:solidFill>
                  <a:srgbClr val="0F407B"/>
                </a:solidFill>
              </a:rPr>
              <a:t>di vista dell’ufficio</a:t>
            </a:r>
            <a:endParaRPr lang="it-IT" sz="2000" dirty="0" smtClean="0">
              <a:solidFill>
                <a:srgbClr val="0F407B"/>
              </a:solidFill>
            </a:endParaRPr>
          </a:p>
          <a:p>
            <a:pPr marL="389672" indent="-389672" algn="just">
              <a:spcBef>
                <a:spcPts val="1200"/>
              </a:spcBef>
              <a:buClr>
                <a:srgbClr val="FF9933"/>
              </a:buClr>
              <a:buFont typeface="+mj-lt"/>
              <a:buAutoNum type="arabicPeriod"/>
            </a:pPr>
            <a:r>
              <a:rPr lang="it-IT" sz="2000" b="1" dirty="0" smtClean="0">
                <a:solidFill>
                  <a:srgbClr val="0F407B"/>
                </a:solidFill>
              </a:rPr>
              <a:t>Valutazione del servizio</a:t>
            </a:r>
            <a:r>
              <a:rPr lang="it-IT" sz="2000" dirty="0" smtClean="0">
                <a:solidFill>
                  <a:srgbClr val="0F407B"/>
                </a:solidFill>
              </a:rPr>
              <a:t> </a:t>
            </a:r>
          </a:p>
          <a:p>
            <a:pPr marL="795579" lvl="1" indent="-389672" algn="just">
              <a:lnSpc>
                <a:spcPct val="150000"/>
              </a:lnSpc>
              <a:spcBef>
                <a:spcPts val="400"/>
              </a:spcBef>
              <a:buClr>
                <a:srgbClr val="FF9933"/>
              </a:buClr>
              <a:buFont typeface="Wingdings" panose="05000000000000000000" pitchFamily="2" charset="2"/>
              <a:buChar char="§"/>
            </a:pPr>
            <a:r>
              <a:rPr lang="it-IT" sz="2000" dirty="0" smtClean="0">
                <a:solidFill>
                  <a:srgbClr val="0F407B"/>
                </a:solidFill>
              </a:rPr>
              <a:t>sguardo di insieme</a:t>
            </a:r>
            <a:endParaRPr lang="it-IT" sz="2000" dirty="0">
              <a:solidFill>
                <a:srgbClr val="0F407B"/>
              </a:solidFill>
            </a:endParaRPr>
          </a:p>
          <a:p>
            <a:pPr marL="795579" lvl="1" indent="-389672" algn="just">
              <a:lnSpc>
                <a:spcPct val="150000"/>
              </a:lnSpc>
              <a:spcBef>
                <a:spcPts val="0"/>
              </a:spcBef>
              <a:buClr>
                <a:srgbClr val="FF9933"/>
              </a:buClr>
              <a:buFont typeface="Wingdings" panose="05000000000000000000" pitchFamily="2" charset="2"/>
              <a:buChar char="§"/>
            </a:pPr>
            <a:r>
              <a:rPr lang="it-IT" sz="2000" dirty="0" smtClean="0">
                <a:solidFill>
                  <a:srgbClr val="0F407B"/>
                </a:solidFill>
              </a:rPr>
              <a:t>aspetti di </a:t>
            </a:r>
            <a:r>
              <a:rPr lang="it-IT" sz="2000" dirty="0">
                <a:solidFill>
                  <a:srgbClr val="0F407B"/>
                </a:solidFill>
              </a:rPr>
              <a:t>dettaglio </a:t>
            </a:r>
          </a:p>
          <a:p>
            <a:pPr marL="389672" indent="-389672">
              <a:spcBef>
                <a:spcPts val="1200"/>
              </a:spcBef>
              <a:buClr>
                <a:srgbClr val="FF9933"/>
              </a:buClr>
              <a:buFont typeface="+mj-lt"/>
              <a:buAutoNum type="arabicPeriod"/>
            </a:pPr>
            <a:r>
              <a:rPr lang="it-IT" sz="2000" b="1" dirty="0">
                <a:solidFill>
                  <a:srgbClr val="0F407B"/>
                </a:solidFill>
              </a:rPr>
              <a:t>I</a:t>
            </a:r>
            <a:r>
              <a:rPr lang="it-IT" sz="2000" b="1" dirty="0" smtClean="0">
                <a:solidFill>
                  <a:srgbClr val="0F407B"/>
                </a:solidFill>
              </a:rPr>
              <a:t>ntegrazione attività front office area entrate – territorio </a:t>
            </a:r>
          </a:p>
          <a:p>
            <a:pPr marL="0" indent="0">
              <a:spcBef>
                <a:spcPts val="1200"/>
              </a:spcBef>
              <a:buClr>
                <a:srgbClr val="FF9933"/>
              </a:buClr>
            </a:pPr>
            <a:r>
              <a:rPr lang="it-IT" sz="2000" dirty="0" smtClean="0">
                <a:solidFill>
                  <a:srgbClr val="0F407B"/>
                </a:solidFill>
              </a:rPr>
              <a:t>(conoscenza, percezione di eventuali differenze nell’organizzazione dell’ufficio e nei tempi di esecuzione delle pratiche)</a:t>
            </a:r>
            <a:endParaRPr lang="it-IT" sz="2000" dirty="0">
              <a:solidFill>
                <a:srgbClr val="0F40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02359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8464" y="44624"/>
            <a:ext cx="9777536" cy="1143000"/>
          </a:xfrm>
        </p:spPr>
        <p:txBody>
          <a:bodyPr/>
          <a:lstStyle/>
          <a:p>
            <a:r>
              <a:rPr lang="en-US" dirty="0" err="1" smtClean="0"/>
              <a:t>Profilo</a:t>
            </a:r>
            <a:r>
              <a:rPr lang="en-US" dirty="0" smtClean="0"/>
              <a:t> </a:t>
            </a:r>
            <a:r>
              <a:rPr lang="en-US" dirty="0" err="1" smtClean="0"/>
              <a:t>utenti</a:t>
            </a:r>
            <a:r>
              <a:rPr lang="en-US" dirty="0" smtClean="0"/>
              <a:t>: </a:t>
            </a:r>
            <a:r>
              <a:rPr lang="en-US" dirty="0" err="1" smtClean="0"/>
              <a:t>sesso</a:t>
            </a:r>
            <a:r>
              <a:rPr lang="en-US" dirty="0"/>
              <a:t>, </a:t>
            </a:r>
            <a:r>
              <a:rPr lang="en-US" dirty="0" err="1"/>
              <a:t>età</a:t>
            </a:r>
            <a:r>
              <a:rPr lang="en-US" dirty="0"/>
              <a:t>, </a:t>
            </a:r>
            <a:r>
              <a:rPr lang="en-US" dirty="0" err="1"/>
              <a:t>titolo</a:t>
            </a:r>
            <a:r>
              <a:rPr lang="en-US" dirty="0"/>
              <a:t> di studio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574C2CD-CCAC-4B76-9C3C-3D4F4C39C758}" type="slidenum">
              <a:rPr lang="it-IT" smtClean="0"/>
              <a:pPr>
                <a:defRPr/>
              </a:pPr>
              <a:t>8</a:t>
            </a:fld>
            <a:endParaRPr lang="it-IT"/>
          </a:p>
        </p:txBody>
      </p:sp>
      <p:graphicFrame>
        <p:nvGraphicFramePr>
          <p:cNvPr id="15" name="Oggett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77460211"/>
              </p:ext>
            </p:extLst>
          </p:nvPr>
        </p:nvGraphicFramePr>
        <p:xfrm>
          <a:off x="2287538" y="2060848"/>
          <a:ext cx="4233084" cy="27363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6" name="Text Box 8"/>
          <p:cNvSpPr txBox="1">
            <a:spLocks noChangeArrowheads="1"/>
          </p:cNvSpPr>
          <p:nvPr/>
        </p:nvSpPr>
        <p:spPr bwMode="auto">
          <a:xfrm>
            <a:off x="4178314" y="2160637"/>
            <a:ext cx="358775" cy="153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lIns="0" tIns="0" rIns="0" bIns="0"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000" i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Insight screen"/>
                <a:cs typeface="Arial" charset="0"/>
              </a:rPr>
              <a:t>%</a:t>
            </a:r>
          </a:p>
        </p:txBody>
      </p:sp>
      <p:graphicFrame>
        <p:nvGraphicFramePr>
          <p:cNvPr id="17" name="Grafico 16"/>
          <p:cNvGraphicFramePr/>
          <p:nvPr>
            <p:extLst>
              <p:ext uri="{D42A27DB-BD31-4B8C-83A1-F6EECF244321}">
                <p14:modId xmlns:p14="http://schemas.microsoft.com/office/powerpoint/2010/main" val="541692280"/>
              </p:ext>
            </p:extLst>
          </p:nvPr>
        </p:nvGraphicFramePr>
        <p:xfrm>
          <a:off x="379834" y="2060848"/>
          <a:ext cx="3361603" cy="25168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8" name="Rettangolo 17"/>
          <p:cNvSpPr/>
          <p:nvPr/>
        </p:nvSpPr>
        <p:spPr bwMode="auto">
          <a:xfrm>
            <a:off x="1063402" y="1772816"/>
            <a:ext cx="1296144" cy="314534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69004" tIns="33826" rIns="69004" bIns="33826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defTabSz="779343"/>
            <a:r>
              <a:rPr lang="it-IT" sz="1600" b="1" dirty="0" smtClean="0">
                <a:solidFill>
                  <a:srgbClr val="E95E0F"/>
                </a:solidFill>
                <a:cs typeface="Arial" panose="020B0604020202020204" pitchFamily="34" charset="0"/>
              </a:rPr>
              <a:t>Sesso</a:t>
            </a:r>
            <a:endParaRPr lang="it-IT" sz="1200" dirty="0">
              <a:solidFill>
                <a:srgbClr val="E95E0F"/>
              </a:solidFill>
              <a:cs typeface="Arial" panose="020B0604020202020204" pitchFamily="34" charset="0"/>
            </a:endParaRPr>
          </a:p>
        </p:txBody>
      </p:sp>
      <p:sp>
        <p:nvSpPr>
          <p:cNvPr id="19" name="Rettangolo 18"/>
          <p:cNvSpPr/>
          <p:nvPr/>
        </p:nvSpPr>
        <p:spPr bwMode="auto">
          <a:xfrm>
            <a:off x="3583682" y="1772816"/>
            <a:ext cx="1296144" cy="314534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69004" tIns="33826" rIns="69004" bIns="33826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defTabSz="779343"/>
            <a:r>
              <a:rPr lang="it-IT" sz="1600" b="1" dirty="0" smtClean="0">
                <a:solidFill>
                  <a:srgbClr val="E95E0F"/>
                </a:solidFill>
                <a:cs typeface="Arial" panose="020B0604020202020204" pitchFamily="34" charset="0"/>
              </a:rPr>
              <a:t>Età</a:t>
            </a:r>
            <a:endParaRPr lang="it-IT" sz="1200" dirty="0">
              <a:solidFill>
                <a:srgbClr val="E95E0F"/>
              </a:solidFill>
              <a:cs typeface="Arial" panose="020B0604020202020204" pitchFamily="34" charset="0"/>
            </a:endParaRPr>
          </a:p>
        </p:txBody>
      </p:sp>
      <p:sp>
        <p:nvSpPr>
          <p:cNvPr id="20" name="Rettangolo 19"/>
          <p:cNvSpPr/>
          <p:nvPr/>
        </p:nvSpPr>
        <p:spPr bwMode="auto">
          <a:xfrm>
            <a:off x="6247978" y="1772816"/>
            <a:ext cx="1872208" cy="314534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69004" tIns="33826" rIns="69004" bIns="33826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defTabSz="779343"/>
            <a:r>
              <a:rPr lang="it-IT" sz="1600" b="1" dirty="0" smtClean="0">
                <a:solidFill>
                  <a:srgbClr val="E95E0F"/>
                </a:solidFill>
                <a:cs typeface="Arial" panose="020B0604020202020204" pitchFamily="34" charset="0"/>
              </a:rPr>
              <a:t>Titolo di studio</a:t>
            </a:r>
            <a:endParaRPr lang="it-IT" sz="1200" dirty="0">
              <a:solidFill>
                <a:srgbClr val="E95E0F"/>
              </a:solidFill>
              <a:cs typeface="Arial" panose="020B0604020202020204" pitchFamily="34" charset="0"/>
            </a:endParaRPr>
          </a:p>
        </p:txBody>
      </p:sp>
      <p:graphicFrame>
        <p:nvGraphicFramePr>
          <p:cNvPr id="21" name="Oggett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11633024"/>
              </p:ext>
            </p:extLst>
          </p:nvPr>
        </p:nvGraphicFramePr>
        <p:xfrm>
          <a:off x="5385048" y="2060848"/>
          <a:ext cx="4104456" cy="27363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2" name="Text Box 8"/>
          <p:cNvSpPr txBox="1">
            <a:spLocks noChangeArrowheads="1"/>
          </p:cNvSpPr>
          <p:nvPr/>
        </p:nvSpPr>
        <p:spPr bwMode="auto">
          <a:xfrm>
            <a:off x="7256090" y="2160637"/>
            <a:ext cx="358775" cy="153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lIns="0" tIns="0" rIns="0" bIns="0"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000" i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Insight screen"/>
                <a:cs typeface="Arial" charset="0"/>
              </a:rPr>
              <a:t>%</a:t>
            </a:r>
          </a:p>
        </p:txBody>
      </p:sp>
      <p:sp>
        <p:nvSpPr>
          <p:cNvPr id="23" name="Text Box 8"/>
          <p:cNvSpPr txBox="1">
            <a:spLocks noChangeArrowheads="1"/>
          </p:cNvSpPr>
          <p:nvPr/>
        </p:nvSpPr>
        <p:spPr bwMode="auto">
          <a:xfrm>
            <a:off x="1532086" y="2148458"/>
            <a:ext cx="358775" cy="153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lIns="0" tIns="0" rIns="0" bIns="0"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000" i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Insight screen"/>
                <a:cs typeface="Arial" charset="0"/>
              </a:rPr>
              <a:t>%</a:t>
            </a:r>
          </a:p>
        </p:txBody>
      </p:sp>
      <p:sp>
        <p:nvSpPr>
          <p:cNvPr id="24" name="Rectangle 2"/>
          <p:cNvSpPr txBox="1">
            <a:spLocks noChangeArrowheads="1"/>
          </p:cNvSpPr>
          <p:nvPr/>
        </p:nvSpPr>
        <p:spPr bwMode="auto">
          <a:xfrm>
            <a:off x="645146" y="1143597"/>
            <a:ext cx="2214929" cy="1842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8601" tIns="34301" rIns="68601" bIns="34301" numCol="1" anchor="t" anchorCtr="0" compatLnSpc="1">
            <a:prstTxWarp prst="textNoShape">
              <a:avLst/>
            </a:prstTxWarp>
          </a:bodyPr>
          <a:lstStyle>
            <a:lvl1pPr marL="342900" indent="11113" algn="l" rtl="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rgbClr val="073C62"/>
                </a:solidFill>
                <a:latin typeface="+mn-lt"/>
                <a:ea typeface="+mn-ea"/>
                <a:cs typeface="+mn-cs"/>
              </a:defRPr>
            </a:lvl1pPr>
            <a:lvl2pPr marL="8191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800">
                <a:solidFill>
                  <a:srgbClr val="073C62"/>
                </a:solidFill>
                <a:latin typeface="+mn-lt"/>
              </a:defRPr>
            </a:lvl2pPr>
            <a:lvl3pPr marL="1227138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073C62"/>
                </a:solidFill>
                <a:latin typeface="+mn-lt"/>
              </a:defRPr>
            </a:lvl3pPr>
            <a:lvl4pPr marL="163512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073C62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rgbClr val="073C62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defRPr sz="1600">
                <a:solidFill>
                  <a:srgbClr val="073C62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defRPr sz="1600">
                <a:solidFill>
                  <a:srgbClr val="073C62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defRPr sz="1600">
                <a:solidFill>
                  <a:srgbClr val="073C62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defRPr sz="1600">
                <a:solidFill>
                  <a:srgbClr val="073C62"/>
                </a:solidFill>
                <a:latin typeface="+mn-lt"/>
              </a:defRPr>
            </a:lvl9pPr>
          </a:lstStyle>
          <a:p>
            <a:pPr marL="0" algn="just">
              <a:lnSpc>
                <a:spcPct val="150000"/>
              </a:lnSpc>
              <a:buClr>
                <a:srgbClr val="FF9933"/>
              </a:buClr>
            </a:pPr>
            <a:r>
              <a:rPr lang="it-IT" sz="75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Base: </a:t>
            </a:r>
            <a:r>
              <a:rPr lang="it-IT" sz="750" kern="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totale intervistati</a:t>
            </a:r>
            <a:endParaRPr lang="it-IT" sz="750" kern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36856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95300" y="44624"/>
            <a:ext cx="8915400" cy="1143000"/>
          </a:xfrm>
        </p:spPr>
        <p:txBody>
          <a:bodyPr/>
          <a:lstStyle/>
          <a:p>
            <a:r>
              <a:rPr lang="en-US" dirty="0" err="1" smtClean="0"/>
              <a:t>Profilo</a:t>
            </a:r>
            <a:r>
              <a:rPr lang="en-US" dirty="0" smtClean="0"/>
              <a:t> </a:t>
            </a:r>
            <a:r>
              <a:rPr lang="en-US" dirty="0" err="1" smtClean="0"/>
              <a:t>utenti:tipologia</a:t>
            </a:r>
            <a:r>
              <a:rPr lang="en-US" dirty="0" smtClean="0"/>
              <a:t> </a:t>
            </a:r>
            <a:r>
              <a:rPr lang="en-US" dirty="0"/>
              <a:t>di </a:t>
            </a:r>
            <a:r>
              <a:rPr lang="en-US" dirty="0" err="1" smtClean="0"/>
              <a:t>utenti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574C2CD-CCAC-4B76-9C3C-3D4F4C39C758}" type="slidenum">
              <a:rPr lang="it-IT" smtClean="0"/>
              <a:pPr>
                <a:defRPr/>
              </a:pPr>
              <a:t>9</a:t>
            </a:fld>
            <a:endParaRPr lang="it-IT"/>
          </a:p>
        </p:txBody>
      </p:sp>
      <p:graphicFrame>
        <p:nvGraphicFramePr>
          <p:cNvPr id="11" name="Grafico 10"/>
          <p:cNvGraphicFramePr/>
          <p:nvPr>
            <p:extLst>
              <p:ext uri="{D42A27DB-BD31-4B8C-83A1-F6EECF244321}">
                <p14:modId xmlns:p14="http://schemas.microsoft.com/office/powerpoint/2010/main" val="2748799891"/>
              </p:ext>
            </p:extLst>
          </p:nvPr>
        </p:nvGraphicFramePr>
        <p:xfrm>
          <a:off x="3126983" y="2737435"/>
          <a:ext cx="6096000" cy="33030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12" name="Connettore 1 11"/>
          <p:cNvCxnSpPr/>
          <p:nvPr/>
        </p:nvCxnSpPr>
        <p:spPr bwMode="auto">
          <a:xfrm flipV="1">
            <a:off x="6174983" y="3381482"/>
            <a:ext cx="869780" cy="744036"/>
          </a:xfrm>
          <a:prstGeom prst="line">
            <a:avLst/>
          </a:prstGeom>
          <a:solidFill>
            <a:srgbClr val="004186"/>
          </a:solidFill>
          <a:ln w="25400" cap="flat" cmpd="sng" algn="ctr">
            <a:solidFill>
              <a:srgbClr val="FFCC66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" name="Connettore 1 12"/>
          <p:cNvCxnSpPr/>
          <p:nvPr/>
        </p:nvCxnSpPr>
        <p:spPr bwMode="auto">
          <a:xfrm flipH="1" flipV="1">
            <a:off x="2922985" y="3448745"/>
            <a:ext cx="936103" cy="824326"/>
          </a:xfrm>
          <a:prstGeom prst="line">
            <a:avLst/>
          </a:prstGeom>
          <a:solidFill>
            <a:srgbClr val="004186"/>
          </a:solidFill>
          <a:ln w="25400" cap="flat" cmpd="sng" algn="ctr">
            <a:solidFill>
              <a:srgbClr val="B3CCEB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" name="Rettangolo 13"/>
          <p:cNvSpPr/>
          <p:nvPr/>
        </p:nvSpPr>
        <p:spPr bwMode="auto">
          <a:xfrm>
            <a:off x="823673" y="2106805"/>
            <a:ext cx="3162669" cy="1299419"/>
          </a:xfrm>
          <a:prstGeom prst="rect">
            <a:avLst/>
          </a:prstGeom>
          <a:noFill/>
          <a:ln w="50800" cap="flat" cmpd="sng" algn="ctr">
            <a:solidFill>
              <a:srgbClr val="B3CCEB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69004" tIns="33826" rIns="69004" bIns="33826" numCol="1" rtlCol="0" anchor="t" anchorCtr="0" compatLnSpc="1">
            <a:prstTxWarp prst="textNoShape">
              <a:avLst/>
            </a:prstTxWarp>
            <a:spAutoFit/>
          </a:bodyPr>
          <a:lstStyle/>
          <a:p>
            <a:pPr defTabSz="779343"/>
            <a:r>
              <a:rPr lang="it-IT" sz="1000" dirty="0" smtClean="0">
                <a:solidFill>
                  <a:srgbClr val="000000"/>
                </a:solidFill>
                <a:cs typeface="Arial" panose="020B0604020202020204" pitchFamily="34" charset="0"/>
              </a:rPr>
              <a:t>Pensionato			         16%</a:t>
            </a:r>
            <a:endParaRPr lang="it-IT" sz="1000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defTabSz="779343"/>
            <a:r>
              <a:rPr lang="it-IT" sz="1000" dirty="0" smtClean="0">
                <a:solidFill>
                  <a:srgbClr val="000000"/>
                </a:solidFill>
                <a:latin typeface="Insight screen"/>
                <a:cs typeface="Arial" panose="020B0604020202020204" pitchFamily="34" charset="0"/>
              </a:rPr>
              <a:t>Lavoratore dipendente</a:t>
            </a:r>
            <a:r>
              <a:rPr lang="it-IT" sz="1000" dirty="0">
                <a:solidFill>
                  <a:srgbClr val="000000"/>
                </a:solidFill>
                <a:latin typeface="Insight screen"/>
                <a:cs typeface="Arial" panose="020B0604020202020204" pitchFamily="34" charset="0"/>
              </a:rPr>
              <a:t>	</a:t>
            </a:r>
            <a:r>
              <a:rPr lang="it-IT" sz="1000" dirty="0" smtClean="0">
                <a:solidFill>
                  <a:srgbClr val="000000"/>
                </a:solidFill>
                <a:latin typeface="Insight screen"/>
                <a:cs typeface="Arial" panose="020B0604020202020204" pitchFamily="34" charset="0"/>
              </a:rPr>
              <a:t>	         14%</a:t>
            </a:r>
            <a:endParaRPr lang="it-IT" sz="1000" dirty="0">
              <a:solidFill>
                <a:srgbClr val="000000"/>
              </a:solidFill>
              <a:latin typeface="Insight screen"/>
              <a:cs typeface="Arial" panose="020B0604020202020204" pitchFamily="34" charset="0"/>
            </a:endParaRPr>
          </a:p>
          <a:p>
            <a:pPr defTabSz="779343"/>
            <a:r>
              <a:rPr lang="it-IT" sz="1000" dirty="0" smtClean="0">
                <a:solidFill>
                  <a:srgbClr val="000000"/>
                </a:solidFill>
                <a:cs typeface="Arial" panose="020B0604020202020204" pitchFamily="34" charset="0"/>
              </a:rPr>
              <a:t>Casalinga			           6%</a:t>
            </a:r>
            <a:endParaRPr lang="it-IT" sz="1000" dirty="0" smtClean="0">
              <a:solidFill>
                <a:srgbClr val="000000"/>
              </a:solidFill>
              <a:latin typeface="Insight screen"/>
              <a:cs typeface="Arial" panose="020B0604020202020204" pitchFamily="34" charset="0"/>
            </a:endParaRPr>
          </a:p>
          <a:p>
            <a:pPr defTabSz="779343"/>
            <a:r>
              <a:rPr lang="it-IT" sz="1000" dirty="0" smtClean="0">
                <a:solidFill>
                  <a:srgbClr val="000000"/>
                </a:solidFill>
                <a:latin typeface="Insight screen"/>
                <a:cs typeface="Arial" panose="020B0604020202020204" pitchFamily="34" charset="0"/>
              </a:rPr>
              <a:t>Libero professionista		           4%</a:t>
            </a:r>
            <a:endParaRPr lang="it-IT" sz="1000" dirty="0">
              <a:solidFill>
                <a:srgbClr val="000000"/>
              </a:solidFill>
              <a:latin typeface="Insight screen"/>
              <a:cs typeface="Arial" panose="020B0604020202020204" pitchFamily="34" charset="0"/>
            </a:endParaRPr>
          </a:p>
          <a:p>
            <a:r>
              <a:rPr lang="it-IT" sz="1000" dirty="0" smtClean="0">
                <a:solidFill>
                  <a:srgbClr val="000000"/>
                </a:solidFill>
                <a:latin typeface="Insight screen"/>
                <a:cs typeface="Arial" panose="020B0604020202020204" pitchFamily="34" charset="0"/>
              </a:rPr>
              <a:t>Imprenditore/amministratore d’azienda	2%</a:t>
            </a:r>
          </a:p>
          <a:p>
            <a:r>
              <a:rPr lang="it-IT" sz="1000" dirty="0" smtClean="0">
                <a:solidFill>
                  <a:srgbClr val="000000"/>
                </a:solidFill>
                <a:latin typeface="Insight screen"/>
                <a:cs typeface="Arial" panose="020B0604020202020204" pitchFamily="34" charset="0"/>
              </a:rPr>
              <a:t>Commerciante/Artigiano		2%</a:t>
            </a:r>
            <a:endParaRPr lang="it-IT" sz="1000" dirty="0">
              <a:solidFill>
                <a:srgbClr val="000000"/>
              </a:solidFill>
              <a:latin typeface="Insight screen"/>
              <a:cs typeface="Arial" panose="020B0604020202020204" pitchFamily="34" charset="0"/>
            </a:endParaRPr>
          </a:p>
          <a:p>
            <a:pPr defTabSz="779343"/>
            <a:r>
              <a:rPr lang="it-IT" sz="1000" dirty="0" smtClean="0">
                <a:solidFill>
                  <a:srgbClr val="000000"/>
                </a:solidFill>
                <a:latin typeface="Insight screen"/>
                <a:cs typeface="Arial" panose="020B0604020202020204" pitchFamily="34" charset="0"/>
              </a:rPr>
              <a:t>In </a:t>
            </a:r>
            <a:r>
              <a:rPr lang="it-IT" sz="1000" dirty="0">
                <a:solidFill>
                  <a:srgbClr val="000000"/>
                </a:solidFill>
                <a:latin typeface="Insight screen"/>
                <a:cs typeface="Arial" panose="020B0604020202020204" pitchFamily="34" charset="0"/>
              </a:rPr>
              <a:t>attesa di </a:t>
            </a:r>
            <a:r>
              <a:rPr lang="it-IT" sz="1000" dirty="0" smtClean="0">
                <a:solidFill>
                  <a:srgbClr val="000000"/>
                </a:solidFill>
                <a:latin typeface="Insight screen"/>
                <a:cs typeface="Arial" panose="020B0604020202020204" pitchFamily="34" charset="0"/>
              </a:rPr>
              <a:t>occupazione/disoccupato/studente    2%</a:t>
            </a:r>
          </a:p>
          <a:p>
            <a:pPr defTabSz="779343"/>
            <a:r>
              <a:rPr lang="it-IT" sz="1000" dirty="0" smtClean="0">
                <a:solidFill>
                  <a:srgbClr val="000000"/>
                </a:solidFill>
                <a:latin typeface="Insight screen"/>
                <a:cs typeface="Arial" panose="020B0604020202020204" pitchFamily="34" charset="0"/>
              </a:rPr>
              <a:t>Altro			           7%</a:t>
            </a:r>
            <a:endParaRPr lang="it-IT" sz="1000" dirty="0">
              <a:solidFill>
                <a:srgbClr val="000000"/>
              </a:solidFill>
              <a:latin typeface="Insight screen"/>
              <a:cs typeface="Arial" panose="020B0604020202020204" pitchFamily="34" charset="0"/>
            </a:endParaRPr>
          </a:p>
        </p:txBody>
      </p:sp>
      <p:sp>
        <p:nvSpPr>
          <p:cNvPr id="15" name="Rettangolo 14"/>
          <p:cNvSpPr/>
          <p:nvPr/>
        </p:nvSpPr>
        <p:spPr bwMode="auto">
          <a:xfrm>
            <a:off x="5587280" y="1851421"/>
            <a:ext cx="3718982" cy="1453307"/>
          </a:xfrm>
          <a:prstGeom prst="rect">
            <a:avLst/>
          </a:prstGeom>
          <a:noFill/>
          <a:ln w="50800" cap="flat" cmpd="sng" algn="ctr">
            <a:solidFill>
              <a:srgbClr val="FFCC66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69004" tIns="33826" rIns="69004" bIns="33826" numCol="1" rtlCol="0" anchor="t" anchorCtr="0" compatLnSpc="1">
            <a:prstTxWarp prst="textNoShape">
              <a:avLst/>
            </a:prstTxWarp>
            <a:spAutoFit/>
          </a:bodyPr>
          <a:lstStyle/>
          <a:p>
            <a:pPr fontAlgn="b"/>
            <a:r>
              <a:rPr lang="it-IT" sz="900" dirty="0">
                <a:solidFill>
                  <a:srgbClr val="000000"/>
                </a:solidFill>
                <a:cs typeface="Arial" panose="020B0604020202020204" pitchFamily="34" charset="0"/>
              </a:rPr>
              <a:t>Tecnico professionista (Geometra, Ingegnere, </a:t>
            </a:r>
            <a:r>
              <a:rPr lang="it-IT" sz="900" dirty="0" smtClean="0">
                <a:solidFill>
                  <a:srgbClr val="000000"/>
                </a:solidFill>
                <a:cs typeface="Arial" panose="020B0604020202020204" pitchFamily="34" charset="0"/>
              </a:rPr>
              <a:t>Architetto)            14%</a:t>
            </a:r>
            <a:endParaRPr lang="it-IT" sz="900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fontAlgn="b"/>
            <a:r>
              <a:rPr lang="it-IT" sz="900" dirty="0">
                <a:solidFill>
                  <a:srgbClr val="000000"/>
                </a:solidFill>
                <a:cs typeface="Arial" panose="020B0604020202020204" pitchFamily="34" charset="0"/>
              </a:rPr>
              <a:t>Dottore commercialista/esperto contabile o suo </a:t>
            </a:r>
            <a:r>
              <a:rPr lang="it-IT" sz="900" dirty="0" smtClean="0">
                <a:solidFill>
                  <a:srgbClr val="000000"/>
                </a:solidFill>
                <a:cs typeface="Arial" panose="020B0604020202020204" pitchFamily="34" charset="0"/>
              </a:rPr>
              <a:t>collaboratore      12%</a:t>
            </a:r>
            <a:endParaRPr lang="it-IT" sz="900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fontAlgn="b"/>
            <a:r>
              <a:rPr lang="it-IT" sz="900" dirty="0">
                <a:solidFill>
                  <a:srgbClr val="000000"/>
                </a:solidFill>
                <a:cs typeface="Arial" panose="020B0604020202020204" pitchFamily="34" charset="0"/>
              </a:rPr>
              <a:t>Studio notarile o </a:t>
            </a:r>
            <a:r>
              <a:rPr lang="it-IT" sz="900" dirty="0" smtClean="0">
                <a:solidFill>
                  <a:srgbClr val="000000"/>
                </a:solidFill>
                <a:cs typeface="Arial" panose="020B0604020202020204" pitchFamily="34" charset="0"/>
              </a:rPr>
              <a:t>legale		                   4%</a:t>
            </a:r>
          </a:p>
          <a:p>
            <a:pPr fontAlgn="b"/>
            <a:r>
              <a:rPr lang="it-IT" sz="900" dirty="0" smtClean="0">
                <a:solidFill>
                  <a:srgbClr val="000000"/>
                </a:solidFill>
                <a:cs typeface="Arial" panose="020B0604020202020204" pitchFamily="34" charset="0"/>
              </a:rPr>
              <a:t>CAF			                   3%</a:t>
            </a:r>
          </a:p>
          <a:p>
            <a:pPr fontAlgn="b"/>
            <a:r>
              <a:rPr lang="it-IT" sz="900" dirty="0" smtClean="0">
                <a:solidFill>
                  <a:srgbClr val="000000"/>
                </a:solidFill>
                <a:cs typeface="Arial" panose="020B0604020202020204" pitchFamily="34" charset="0"/>
              </a:rPr>
              <a:t>Consulente </a:t>
            </a:r>
            <a:r>
              <a:rPr lang="it-IT" sz="900" dirty="0">
                <a:solidFill>
                  <a:srgbClr val="000000"/>
                </a:solidFill>
                <a:cs typeface="Arial" panose="020B0604020202020204" pitchFamily="34" charset="0"/>
              </a:rPr>
              <a:t>del lavoro o suo </a:t>
            </a:r>
            <a:r>
              <a:rPr lang="it-IT" sz="900" dirty="0" smtClean="0">
                <a:solidFill>
                  <a:srgbClr val="000000"/>
                </a:solidFill>
                <a:cs typeface="Arial" panose="020B0604020202020204" pitchFamily="34" charset="0"/>
              </a:rPr>
              <a:t>collaboratore	                   2%</a:t>
            </a:r>
            <a:endParaRPr lang="it-IT" sz="900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fontAlgn="b"/>
            <a:r>
              <a:rPr lang="it-IT" sz="900" dirty="0" smtClean="0">
                <a:solidFill>
                  <a:srgbClr val="000000"/>
                </a:solidFill>
                <a:cs typeface="Arial" panose="020B0604020202020204" pitchFamily="34" charset="0"/>
              </a:rPr>
              <a:t>Visurista 			                   2%</a:t>
            </a:r>
            <a:endParaRPr lang="it-IT" sz="900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fontAlgn="b"/>
            <a:r>
              <a:rPr lang="it-IT" sz="900" dirty="0">
                <a:solidFill>
                  <a:srgbClr val="000000"/>
                </a:solidFill>
                <a:cs typeface="Arial" panose="020B0604020202020204" pitchFamily="34" charset="0"/>
              </a:rPr>
              <a:t>Ragioniere/perito commerciale o suo </a:t>
            </a:r>
            <a:r>
              <a:rPr lang="it-IT" sz="900" dirty="0" smtClean="0">
                <a:solidFill>
                  <a:srgbClr val="000000"/>
                </a:solidFill>
                <a:cs typeface="Arial" panose="020B0604020202020204" pitchFamily="34" charset="0"/>
              </a:rPr>
              <a:t>collaboratore 	                   1%</a:t>
            </a:r>
            <a:endParaRPr lang="it-IT" sz="900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fontAlgn="b"/>
            <a:r>
              <a:rPr lang="it-IT" sz="900" dirty="0">
                <a:solidFill>
                  <a:srgbClr val="000000"/>
                </a:solidFill>
                <a:cs typeface="Arial" panose="020B0604020202020204" pitchFamily="34" charset="0"/>
              </a:rPr>
              <a:t>Consulente fiscale o suo </a:t>
            </a:r>
            <a:r>
              <a:rPr lang="it-IT" sz="900" dirty="0" smtClean="0">
                <a:solidFill>
                  <a:srgbClr val="000000"/>
                </a:solidFill>
                <a:cs typeface="Arial" panose="020B0604020202020204" pitchFamily="34" charset="0"/>
              </a:rPr>
              <a:t>collaboratore 	                   </a:t>
            </a:r>
            <a:r>
              <a:rPr lang="it-IT" sz="900" dirty="0">
                <a:solidFill>
                  <a:srgbClr val="000000"/>
                </a:solidFill>
                <a:cs typeface="Arial" panose="020B0604020202020204" pitchFamily="34" charset="0"/>
              </a:rPr>
              <a:t>1% </a:t>
            </a:r>
            <a:endParaRPr lang="it-IT" sz="900" dirty="0" smtClean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fontAlgn="b"/>
            <a:r>
              <a:rPr lang="it-IT" sz="900" dirty="0" smtClean="0">
                <a:solidFill>
                  <a:srgbClr val="000000"/>
                </a:solidFill>
                <a:cs typeface="Arial" panose="020B0604020202020204" pitchFamily="34" charset="0"/>
              </a:rPr>
              <a:t>Società </a:t>
            </a:r>
            <a:r>
              <a:rPr lang="it-IT" sz="900" dirty="0">
                <a:solidFill>
                  <a:srgbClr val="000000"/>
                </a:solidFill>
                <a:cs typeface="Arial" panose="020B0604020202020204" pitchFamily="34" charset="0"/>
              </a:rPr>
              <a:t>di </a:t>
            </a:r>
            <a:r>
              <a:rPr lang="it-IT" sz="900" dirty="0" smtClean="0">
                <a:solidFill>
                  <a:srgbClr val="000000"/>
                </a:solidFill>
                <a:cs typeface="Arial" panose="020B0604020202020204" pitchFamily="34" charset="0"/>
              </a:rPr>
              <a:t>servizi 			                   1%</a:t>
            </a:r>
            <a:endParaRPr lang="it-IT" sz="900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fontAlgn="b"/>
            <a:r>
              <a:rPr lang="it-IT" sz="900" dirty="0" smtClean="0">
                <a:solidFill>
                  <a:srgbClr val="000000"/>
                </a:solidFill>
                <a:cs typeface="Arial" panose="020B0604020202020204" pitchFamily="34" charset="0"/>
              </a:rPr>
              <a:t>Altro 			                   7%</a:t>
            </a:r>
            <a:endParaRPr lang="it-IT" sz="900" dirty="0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  <p:sp>
        <p:nvSpPr>
          <p:cNvPr id="16" name="Rectangle 2"/>
          <p:cNvSpPr txBox="1">
            <a:spLocks noChangeArrowheads="1"/>
          </p:cNvSpPr>
          <p:nvPr/>
        </p:nvSpPr>
        <p:spPr bwMode="auto">
          <a:xfrm>
            <a:off x="704528" y="1523381"/>
            <a:ext cx="2214929" cy="1842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8601" tIns="34301" rIns="68601" bIns="34301" numCol="1" anchor="t" anchorCtr="0" compatLnSpc="1">
            <a:prstTxWarp prst="textNoShape">
              <a:avLst/>
            </a:prstTxWarp>
          </a:bodyPr>
          <a:lstStyle>
            <a:lvl1pPr marL="342900" indent="11113" algn="l" rtl="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rgbClr val="073C62"/>
                </a:solidFill>
                <a:latin typeface="+mn-lt"/>
                <a:ea typeface="+mn-ea"/>
                <a:cs typeface="+mn-cs"/>
              </a:defRPr>
            </a:lvl1pPr>
            <a:lvl2pPr marL="8191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800">
                <a:solidFill>
                  <a:srgbClr val="073C62"/>
                </a:solidFill>
                <a:latin typeface="+mn-lt"/>
              </a:defRPr>
            </a:lvl2pPr>
            <a:lvl3pPr marL="1227138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073C62"/>
                </a:solidFill>
                <a:latin typeface="+mn-lt"/>
              </a:defRPr>
            </a:lvl3pPr>
            <a:lvl4pPr marL="163512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073C62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rgbClr val="073C62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defRPr sz="1600">
                <a:solidFill>
                  <a:srgbClr val="073C62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defRPr sz="1600">
                <a:solidFill>
                  <a:srgbClr val="073C62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defRPr sz="1600">
                <a:solidFill>
                  <a:srgbClr val="073C62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defRPr sz="1600">
                <a:solidFill>
                  <a:srgbClr val="073C62"/>
                </a:solidFill>
                <a:latin typeface="+mn-lt"/>
              </a:defRPr>
            </a:lvl9pPr>
          </a:lstStyle>
          <a:p>
            <a:pPr marL="0" algn="just">
              <a:lnSpc>
                <a:spcPct val="150000"/>
              </a:lnSpc>
              <a:buClr>
                <a:srgbClr val="FF9933"/>
              </a:buClr>
            </a:pPr>
            <a:r>
              <a:rPr lang="it-IT" sz="75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Base: </a:t>
            </a:r>
            <a:r>
              <a:rPr lang="it-IT" sz="750" kern="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totale intervistati</a:t>
            </a:r>
            <a:endParaRPr lang="it-IT" sz="750" kern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8553400" y="4170566"/>
            <a:ext cx="17281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 smtClean="0"/>
              <a:t>/utenti abituali</a:t>
            </a:r>
            <a:endParaRPr lang="it-IT" sz="1600" dirty="0"/>
          </a:p>
        </p:txBody>
      </p:sp>
    </p:spTree>
    <p:extLst>
      <p:ext uri="{BB962C8B-B14F-4D97-AF65-F5344CB8AC3E}">
        <p14:creationId xmlns:p14="http://schemas.microsoft.com/office/powerpoint/2010/main" val="2077094513"/>
      </p:ext>
    </p:extLst>
  </p:cSld>
  <p:clrMapOvr>
    <a:masterClrMapping/>
  </p:clrMapOvr>
</p:sld>
</file>

<file path=ppt/theme/theme1.xml><?xml version="1.0" encoding="utf-8"?>
<a:theme xmlns:a="http://schemas.openxmlformats.org/drawingml/2006/main" name="agenzianew2">
  <a:themeElements>
    <a:clrScheme name="agenzianew2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genzianew2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80962" tIns="39688" rIns="80962" bIns="39688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80962" tIns="39688" rIns="80962" bIns="39688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agenzianew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genzianew2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genzianew2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genzianew2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genzianew2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genzianew2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genzianew2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genzianew2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genzianew2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genzianew2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genzianew2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genzianew2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agenzianew2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10.xml><?xml version="1.0" encoding="utf-8"?>
<a:themeOverride xmlns:a="http://schemas.openxmlformats.org/drawingml/2006/main">
  <a:clrScheme name="GfK Master for PPT 2010 4-3 1">
    <a:dk1>
      <a:srgbClr val="000000"/>
    </a:dk1>
    <a:lt1>
      <a:srgbClr val="FFFFFF"/>
    </a:lt1>
    <a:dk2>
      <a:srgbClr val="E95E0F"/>
    </a:dk2>
    <a:lt2>
      <a:srgbClr val="928580"/>
    </a:lt2>
    <a:accent1>
      <a:srgbClr val="004186"/>
    </a:accent1>
    <a:accent2>
      <a:srgbClr val="0087C8"/>
    </a:accent2>
    <a:accent3>
      <a:srgbClr val="FFFFFF"/>
    </a:accent3>
    <a:accent4>
      <a:srgbClr val="000000"/>
    </a:accent4>
    <a:accent5>
      <a:srgbClr val="AAB0C3"/>
    </a:accent5>
    <a:accent6>
      <a:srgbClr val="007AB5"/>
    </a:accent6>
    <a:hlink>
      <a:srgbClr val="E95E0F"/>
    </a:hlink>
    <a:folHlink>
      <a:srgbClr val="004186"/>
    </a:folHlink>
  </a:clrScheme>
  <a:fontScheme name="GfK">
    <a:majorFont>
      <a:latin typeface="Insight screen"/>
      <a:ea typeface=""/>
      <a:cs typeface=""/>
    </a:majorFont>
    <a:minorFont>
      <a:latin typeface="Insight screen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1.xml><?xml version="1.0" encoding="utf-8"?>
<a:themeOverride xmlns:a="http://schemas.openxmlformats.org/drawingml/2006/main">
  <a:clrScheme name="GfK Master for PPT 2010 4-3 1">
    <a:dk1>
      <a:srgbClr val="000000"/>
    </a:dk1>
    <a:lt1>
      <a:srgbClr val="FFFFFF"/>
    </a:lt1>
    <a:dk2>
      <a:srgbClr val="E95E0F"/>
    </a:dk2>
    <a:lt2>
      <a:srgbClr val="928580"/>
    </a:lt2>
    <a:accent1>
      <a:srgbClr val="004186"/>
    </a:accent1>
    <a:accent2>
      <a:srgbClr val="0087C8"/>
    </a:accent2>
    <a:accent3>
      <a:srgbClr val="FFFFFF"/>
    </a:accent3>
    <a:accent4>
      <a:srgbClr val="000000"/>
    </a:accent4>
    <a:accent5>
      <a:srgbClr val="AAB0C3"/>
    </a:accent5>
    <a:accent6>
      <a:srgbClr val="007AB5"/>
    </a:accent6>
    <a:hlink>
      <a:srgbClr val="E95E0F"/>
    </a:hlink>
    <a:folHlink>
      <a:srgbClr val="004186"/>
    </a:folHlink>
  </a:clrScheme>
  <a:fontScheme name="GfK">
    <a:majorFont>
      <a:latin typeface="Insight screen"/>
      <a:ea typeface=""/>
      <a:cs typeface=""/>
    </a:majorFont>
    <a:minorFont>
      <a:latin typeface="Insight screen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2.xml><?xml version="1.0" encoding="utf-8"?>
<a:themeOverride xmlns:a="http://schemas.openxmlformats.org/drawingml/2006/main">
  <a:clrScheme name="GfK Master for PPT 2010 4-3 1">
    <a:dk1>
      <a:srgbClr val="000000"/>
    </a:dk1>
    <a:lt1>
      <a:srgbClr val="FFFFFF"/>
    </a:lt1>
    <a:dk2>
      <a:srgbClr val="E95E0F"/>
    </a:dk2>
    <a:lt2>
      <a:srgbClr val="928580"/>
    </a:lt2>
    <a:accent1>
      <a:srgbClr val="004186"/>
    </a:accent1>
    <a:accent2>
      <a:srgbClr val="0087C8"/>
    </a:accent2>
    <a:accent3>
      <a:srgbClr val="FFFFFF"/>
    </a:accent3>
    <a:accent4>
      <a:srgbClr val="000000"/>
    </a:accent4>
    <a:accent5>
      <a:srgbClr val="AAB0C3"/>
    </a:accent5>
    <a:accent6>
      <a:srgbClr val="007AB5"/>
    </a:accent6>
    <a:hlink>
      <a:srgbClr val="E95E0F"/>
    </a:hlink>
    <a:folHlink>
      <a:srgbClr val="004186"/>
    </a:folHlink>
  </a:clrScheme>
  <a:fontScheme name="GfK">
    <a:majorFont>
      <a:latin typeface="Insight screen"/>
      <a:ea typeface=""/>
      <a:cs typeface=""/>
    </a:majorFont>
    <a:minorFont>
      <a:latin typeface="Insight screen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3.xml><?xml version="1.0" encoding="utf-8"?>
<a:themeOverride xmlns:a="http://schemas.openxmlformats.org/drawingml/2006/main">
  <a:clrScheme name="GfK Master for PPT 2010 4-3 1">
    <a:dk1>
      <a:srgbClr val="000000"/>
    </a:dk1>
    <a:lt1>
      <a:srgbClr val="FFFFFF"/>
    </a:lt1>
    <a:dk2>
      <a:srgbClr val="E95E0F"/>
    </a:dk2>
    <a:lt2>
      <a:srgbClr val="928580"/>
    </a:lt2>
    <a:accent1>
      <a:srgbClr val="004186"/>
    </a:accent1>
    <a:accent2>
      <a:srgbClr val="0087C8"/>
    </a:accent2>
    <a:accent3>
      <a:srgbClr val="FFFFFF"/>
    </a:accent3>
    <a:accent4>
      <a:srgbClr val="000000"/>
    </a:accent4>
    <a:accent5>
      <a:srgbClr val="AAB0C3"/>
    </a:accent5>
    <a:accent6>
      <a:srgbClr val="007AB5"/>
    </a:accent6>
    <a:hlink>
      <a:srgbClr val="E95E0F"/>
    </a:hlink>
    <a:folHlink>
      <a:srgbClr val="004186"/>
    </a:folHlink>
  </a:clrScheme>
  <a:fontScheme name="GfK">
    <a:majorFont>
      <a:latin typeface="Insight screen"/>
      <a:ea typeface=""/>
      <a:cs typeface=""/>
    </a:majorFont>
    <a:minorFont>
      <a:latin typeface="Insight screen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4.xml><?xml version="1.0" encoding="utf-8"?>
<a:themeOverride xmlns:a="http://schemas.openxmlformats.org/drawingml/2006/main">
  <a:clrScheme name="GfK Master for PPT 2010 4-3 1">
    <a:dk1>
      <a:srgbClr val="000000"/>
    </a:dk1>
    <a:lt1>
      <a:srgbClr val="FFFFFF"/>
    </a:lt1>
    <a:dk2>
      <a:srgbClr val="E95E0F"/>
    </a:dk2>
    <a:lt2>
      <a:srgbClr val="928580"/>
    </a:lt2>
    <a:accent1>
      <a:srgbClr val="004186"/>
    </a:accent1>
    <a:accent2>
      <a:srgbClr val="0087C8"/>
    </a:accent2>
    <a:accent3>
      <a:srgbClr val="FFFFFF"/>
    </a:accent3>
    <a:accent4>
      <a:srgbClr val="000000"/>
    </a:accent4>
    <a:accent5>
      <a:srgbClr val="AAB0C3"/>
    </a:accent5>
    <a:accent6>
      <a:srgbClr val="007AB5"/>
    </a:accent6>
    <a:hlink>
      <a:srgbClr val="E95E0F"/>
    </a:hlink>
    <a:folHlink>
      <a:srgbClr val="004186"/>
    </a:folHlink>
  </a:clrScheme>
  <a:fontScheme name="GfK">
    <a:majorFont>
      <a:latin typeface="Insight screen"/>
      <a:ea typeface=""/>
      <a:cs typeface=""/>
    </a:majorFont>
    <a:minorFont>
      <a:latin typeface="Insight screen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5.xml><?xml version="1.0" encoding="utf-8"?>
<a:themeOverride xmlns:a="http://schemas.openxmlformats.org/drawingml/2006/main">
  <a:clrScheme name="GfK Master for PPT 2010 4-3 1">
    <a:dk1>
      <a:srgbClr val="000000"/>
    </a:dk1>
    <a:lt1>
      <a:srgbClr val="FFFFFF"/>
    </a:lt1>
    <a:dk2>
      <a:srgbClr val="E95E0F"/>
    </a:dk2>
    <a:lt2>
      <a:srgbClr val="928580"/>
    </a:lt2>
    <a:accent1>
      <a:srgbClr val="004186"/>
    </a:accent1>
    <a:accent2>
      <a:srgbClr val="0087C8"/>
    </a:accent2>
    <a:accent3>
      <a:srgbClr val="FFFFFF"/>
    </a:accent3>
    <a:accent4>
      <a:srgbClr val="000000"/>
    </a:accent4>
    <a:accent5>
      <a:srgbClr val="AAB0C3"/>
    </a:accent5>
    <a:accent6>
      <a:srgbClr val="007AB5"/>
    </a:accent6>
    <a:hlink>
      <a:srgbClr val="E95E0F"/>
    </a:hlink>
    <a:folHlink>
      <a:srgbClr val="004186"/>
    </a:folHlink>
  </a:clrScheme>
  <a:fontScheme name="GfK">
    <a:majorFont>
      <a:latin typeface="Insight screen"/>
      <a:ea typeface=""/>
      <a:cs typeface=""/>
    </a:majorFont>
    <a:minorFont>
      <a:latin typeface="Insight screen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GfK Master for PPT 2010 4-3 1">
    <a:dk1>
      <a:srgbClr val="000000"/>
    </a:dk1>
    <a:lt1>
      <a:srgbClr val="FFFFFF"/>
    </a:lt1>
    <a:dk2>
      <a:srgbClr val="E95E0F"/>
    </a:dk2>
    <a:lt2>
      <a:srgbClr val="928580"/>
    </a:lt2>
    <a:accent1>
      <a:srgbClr val="004186"/>
    </a:accent1>
    <a:accent2>
      <a:srgbClr val="0087C8"/>
    </a:accent2>
    <a:accent3>
      <a:srgbClr val="FFFFFF"/>
    </a:accent3>
    <a:accent4>
      <a:srgbClr val="000000"/>
    </a:accent4>
    <a:accent5>
      <a:srgbClr val="AAB0C3"/>
    </a:accent5>
    <a:accent6>
      <a:srgbClr val="007AB5"/>
    </a:accent6>
    <a:hlink>
      <a:srgbClr val="E95E0F"/>
    </a:hlink>
    <a:folHlink>
      <a:srgbClr val="004186"/>
    </a:folHlink>
  </a:clrScheme>
  <a:fontScheme name="GfK">
    <a:majorFont>
      <a:latin typeface="Insight screen"/>
      <a:ea typeface=""/>
      <a:cs typeface=""/>
    </a:majorFont>
    <a:minorFont>
      <a:latin typeface="Insight screen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GfK Master for PPT 2010 4-3 1">
    <a:dk1>
      <a:srgbClr val="000000"/>
    </a:dk1>
    <a:lt1>
      <a:srgbClr val="FFFFFF"/>
    </a:lt1>
    <a:dk2>
      <a:srgbClr val="E95E0F"/>
    </a:dk2>
    <a:lt2>
      <a:srgbClr val="928580"/>
    </a:lt2>
    <a:accent1>
      <a:srgbClr val="004186"/>
    </a:accent1>
    <a:accent2>
      <a:srgbClr val="0087C8"/>
    </a:accent2>
    <a:accent3>
      <a:srgbClr val="FFFFFF"/>
    </a:accent3>
    <a:accent4>
      <a:srgbClr val="000000"/>
    </a:accent4>
    <a:accent5>
      <a:srgbClr val="AAB0C3"/>
    </a:accent5>
    <a:accent6>
      <a:srgbClr val="007AB5"/>
    </a:accent6>
    <a:hlink>
      <a:srgbClr val="E95E0F"/>
    </a:hlink>
    <a:folHlink>
      <a:srgbClr val="004186"/>
    </a:folHlink>
  </a:clrScheme>
  <a:fontScheme name="GfK">
    <a:majorFont>
      <a:latin typeface="Insight screen"/>
      <a:ea typeface=""/>
      <a:cs typeface=""/>
    </a:majorFont>
    <a:minorFont>
      <a:latin typeface="Insight screen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GfK Master for PPT 2010 4-3 1">
    <a:dk1>
      <a:srgbClr val="000000"/>
    </a:dk1>
    <a:lt1>
      <a:srgbClr val="FFFFFF"/>
    </a:lt1>
    <a:dk2>
      <a:srgbClr val="E95E0F"/>
    </a:dk2>
    <a:lt2>
      <a:srgbClr val="928580"/>
    </a:lt2>
    <a:accent1>
      <a:srgbClr val="004186"/>
    </a:accent1>
    <a:accent2>
      <a:srgbClr val="0087C8"/>
    </a:accent2>
    <a:accent3>
      <a:srgbClr val="FFFFFF"/>
    </a:accent3>
    <a:accent4>
      <a:srgbClr val="000000"/>
    </a:accent4>
    <a:accent5>
      <a:srgbClr val="AAB0C3"/>
    </a:accent5>
    <a:accent6>
      <a:srgbClr val="007AB5"/>
    </a:accent6>
    <a:hlink>
      <a:srgbClr val="E95E0F"/>
    </a:hlink>
    <a:folHlink>
      <a:srgbClr val="004186"/>
    </a:folHlink>
  </a:clrScheme>
  <a:fontScheme name="GfK">
    <a:majorFont>
      <a:latin typeface="Insight screen"/>
      <a:ea typeface=""/>
      <a:cs typeface=""/>
    </a:majorFont>
    <a:minorFont>
      <a:latin typeface="Insight screen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GfK Master for PPT 2010 4-3 1">
    <a:dk1>
      <a:srgbClr val="000000"/>
    </a:dk1>
    <a:lt1>
      <a:srgbClr val="FFFFFF"/>
    </a:lt1>
    <a:dk2>
      <a:srgbClr val="E95E0F"/>
    </a:dk2>
    <a:lt2>
      <a:srgbClr val="928580"/>
    </a:lt2>
    <a:accent1>
      <a:srgbClr val="004186"/>
    </a:accent1>
    <a:accent2>
      <a:srgbClr val="0087C8"/>
    </a:accent2>
    <a:accent3>
      <a:srgbClr val="FFFFFF"/>
    </a:accent3>
    <a:accent4>
      <a:srgbClr val="000000"/>
    </a:accent4>
    <a:accent5>
      <a:srgbClr val="AAB0C3"/>
    </a:accent5>
    <a:accent6>
      <a:srgbClr val="007AB5"/>
    </a:accent6>
    <a:hlink>
      <a:srgbClr val="E95E0F"/>
    </a:hlink>
    <a:folHlink>
      <a:srgbClr val="004186"/>
    </a:folHlink>
  </a:clrScheme>
  <a:fontScheme name="GfK">
    <a:majorFont>
      <a:latin typeface="Insight screen"/>
      <a:ea typeface=""/>
      <a:cs typeface=""/>
    </a:majorFont>
    <a:minorFont>
      <a:latin typeface="Insight screen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GfK Master for PPT 2010 4-3 1">
    <a:dk1>
      <a:srgbClr val="000000"/>
    </a:dk1>
    <a:lt1>
      <a:srgbClr val="FFFFFF"/>
    </a:lt1>
    <a:dk2>
      <a:srgbClr val="E95E0F"/>
    </a:dk2>
    <a:lt2>
      <a:srgbClr val="928580"/>
    </a:lt2>
    <a:accent1>
      <a:srgbClr val="004186"/>
    </a:accent1>
    <a:accent2>
      <a:srgbClr val="0087C8"/>
    </a:accent2>
    <a:accent3>
      <a:srgbClr val="FFFFFF"/>
    </a:accent3>
    <a:accent4>
      <a:srgbClr val="000000"/>
    </a:accent4>
    <a:accent5>
      <a:srgbClr val="AAB0C3"/>
    </a:accent5>
    <a:accent6>
      <a:srgbClr val="007AB5"/>
    </a:accent6>
    <a:hlink>
      <a:srgbClr val="E95E0F"/>
    </a:hlink>
    <a:folHlink>
      <a:srgbClr val="004186"/>
    </a:folHlink>
  </a:clrScheme>
  <a:fontScheme name="GfK">
    <a:majorFont>
      <a:latin typeface="Insight screen"/>
      <a:ea typeface=""/>
      <a:cs typeface=""/>
    </a:majorFont>
    <a:minorFont>
      <a:latin typeface="Insight screen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7.xml><?xml version="1.0" encoding="utf-8"?>
<a:themeOverride xmlns:a="http://schemas.openxmlformats.org/drawingml/2006/main">
  <a:clrScheme name="GfK Master for PPT 2010 4-3 1">
    <a:dk1>
      <a:srgbClr val="000000"/>
    </a:dk1>
    <a:lt1>
      <a:srgbClr val="FFFFFF"/>
    </a:lt1>
    <a:dk2>
      <a:srgbClr val="E95E0F"/>
    </a:dk2>
    <a:lt2>
      <a:srgbClr val="928580"/>
    </a:lt2>
    <a:accent1>
      <a:srgbClr val="004186"/>
    </a:accent1>
    <a:accent2>
      <a:srgbClr val="0087C8"/>
    </a:accent2>
    <a:accent3>
      <a:srgbClr val="FFFFFF"/>
    </a:accent3>
    <a:accent4>
      <a:srgbClr val="000000"/>
    </a:accent4>
    <a:accent5>
      <a:srgbClr val="AAB0C3"/>
    </a:accent5>
    <a:accent6>
      <a:srgbClr val="007AB5"/>
    </a:accent6>
    <a:hlink>
      <a:srgbClr val="E95E0F"/>
    </a:hlink>
    <a:folHlink>
      <a:srgbClr val="004186"/>
    </a:folHlink>
  </a:clrScheme>
  <a:fontScheme name="GfK">
    <a:majorFont>
      <a:latin typeface="Insight screen"/>
      <a:ea typeface=""/>
      <a:cs typeface=""/>
    </a:majorFont>
    <a:minorFont>
      <a:latin typeface="Insight screen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8.xml><?xml version="1.0" encoding="utf-8"?>
<a:themeOverride xmlns:a="http://schemas.openxmlformats.org/drawingml/2006/main">
  <a:clrScheme name="GfK Master for PPT 2010 4-3 1">
    <a:dk1>
      <a:srgbClr val="000000"/>
    </a:dk1>
    <a:lt1>
      <a:srgbClr val="FFFFFF"/>
    </a:lt1>
    <a:dk2>
      <a:srgbClr val="E95E0F"/>
    </a:dk2>
    <a:lt2>
      <a:srgbClr val="928580"/>
    </a:lt2>
    <a:accent1>
      <a:srgbClr val="004186"/>
    </a:accent1>
    <a:accent2>
      <a:srgbClr val="0087C8"/>
    </a:accent2>
    <a:accent3>
      <a:srgbClr val="FFFFFF"/>
    </a:accent3>
    <a:accent4>
      <a:srgbClr val="000000"/>
    </a:accent4>
    <a:accent5>
      <a:srgbClr val="AAB0C3"/>
    </a:accent5>
    <a:accent6>
      <a:srgbClr val="007AB5"/>
    </a:accent6>
    <a:hlink>
      <a:srgbClr val="E95E0F"/>
    </a:hlink>
    <a:folHlink>
      <a:srgbClr val="004186"/>
    </a:folHlink>
  </a:clrScheme>
  <a:fontScheme name="GfK">
    <a:majorFont>
      <a:latin typeface="Insight screen"/>
      <a:ea typeface=""/>
      <a:cs typeface=""/>
    </a:majorFont>
    <a:minorFont>
      <a:latin typeface="Insight screen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9.xml><?xml version="1.0" encoding="utf-8"?>
<a:themeOverride xmlns:a="http://schemas.openxmlformats.org/drawingml/2006/main">
  <a:clrScheme name="GfK Master for PPT 2010 4-3 1">
    <a:dk1>
      <a:srgbClr val="000000"/>
    </a:dk1>
    <a:lt1>
      <a:srgbClr val="FFFFFF"/>
    </a:lt1>
    <a:dk2>
      <a:srgbClr val="E95E0F"/>
    </a:dk2>
    <a:lt2>
      <a:srgbClr val="928580"/>
    </a:lt2>
    <a:accent1>
      <a:srgbClr val="004186"/>
    </a:accent1>
    <a:accent2>
      <a:srgbClr val="0087C8"/>
    </a:accent2>
    <a:accent3>
      <a:srgbClr val="FFFFFF"/>
    </a:accent3>
    <a:accent4>
      <a:srgbClr val="000000"/>
    </a:accent4>
    <a:accent5>
      <a:srgbClr val="AAB0C3"/>
    </a:accent5>
    <a:accent6>
      <a:srgbClr val="007AB5"/>
    </a:accent6>
    <a:hlink>
      <a:srgbClr val="E95E0F"/>
    </a:hlink>
    <a:folHlink>
      <a:srgbClr val="004186"/>
    </a:folHlink>
  </a:clrScheme>
  <a:fontScheme name="GfK">
    <a:majorFont>
      <a:latin typeface="Insight screen"/>
      <a:ea typeface=""/>
      <a:cs typeface=""/>
    </a:majorFont>
    <a:minorFont>
      <a:latin typeface="Insight screen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26286</TotalTime>
  <Words>1593</Words>
  <Application>Microsoft Office PowerPoint</Application>
  <PresentationFormat>A4 (21x29,7 cm)</PresentationFormat>
  <Paragraphs>472</Paragraphs>
  <Slides>21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21</vt:i4>
      </vt:variant>
    </vt:vector>
  </HeadingPairs>
  <TitlesOfParts>
    <vt:vector size="22" baseType="lpstr">
      <vt:lpstr>agenzianew2</vt:lpstr>
      <vt:lpstr>Presentazione standard di PowerPoint</vt:lpstr>
      <vt:lpstr>Obiettivi</vt:lpstr>
      <vt:lpstr>Metodologia: modalità e tempi</vt:lpstr>
      <vt:lpstr>Metodologia: scala impiegata</vt:lpstr>
      <vt:lpstr>Metodologia: indice di soddisfazione</vt:lpstr>
      <vt:lpstr>Metodologia: scala equivalenza indici</vt:lpstr>
      <vt:lpstr>Metodologia: i contenuti dell’intervista</vt:lpstr>
      <vt:lpstr>Profilo utenti: sesso, età, titolo di studio</vt:lpstr>
      <vt:lpstr>Profilo utenti:tipologia di utenti</vt:lpstr>
      <vt:lpstr>Profilo utente: frequenza di visita in ufficio </vt:lpstr>
      <vt:lpstr>Profilo utenti: servizi richiesti</vt:lpstr>
      <vt:lpstr>Presentazione standard di PowerPoint</vt:lpstr>
      <vt:lpstr>Soddisfazione complessiva</vt:lpstr>
      <vt:lpstr>Valutazione di dettaglio</vt:lpstr>
      <vt:lpstr>Valutazione di dettaglio:  analisi per tipologia di utente</vt:lpstr>
      <vt:lpstr>Caratteristiche del servizio</vt:lpstr>
      <vt:lpstr>Presentazione standard di PowerPoint</vt:lpstr>
      <vt:lpstr>Integrazione servizi fiscali e catastali/ pubblicità immobiliare </vt:lpstr>
      <vt:lpstr>Differenze notate nell’organizzazione dell’ufficio dagli utenti abituali </vt:lpstr>
      <vt:lpstr>Differenze notate nell’organizzazione dell’ufficio dagli utenti abituali </vt:lpstr>
      <vt:lpstr>Suggerimenti per migliorare l'organizzazione del servizio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Nessun titolo diapositiva</dc:title>
  <dc:creator>Gigliarelli Silvia</dc:creator>
  <cp:lastModifiedBy>SANTAMARIA GRAZIA</cp:lastModifiedBy>
  <cp:revision>2654</cp:revision>
  <cp:lastPrinted>2016-12-30T12:31:03Z</cp:lastPrinted>
  <dcterms:created xsi:type="dcterms:W3CDTF">2000-01-26T10:54:37Z</dcterms:created>
  <dcterms:modified xsi:type="dcterms:W3CDTF">2016-12-30T15:17:02Z</dcterms:modified>
</cp:coreProperties>
</file>