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2.xml" ContentType="application/vnd.openxmlformats-officedocument.themeOverride+xml"/>
  <Override PartName="/ppt/charts/chart2.xml" ContentType="application/vnd.openxmlformats-officedocument.drawingml.chart+xml"/>
  <Override PartName="/ppt/theme/themeOverride3.xml" ContentType="application/vnd.openxmlformats-officedocument.themeOverride+xml"/>
  <Override PartName="/ppt/charts/chart3.xml" ContentType="application/vnd.openxmlformats-officedocument.drawingml.chart+xml"/>
  <Override PartName="/ppt/theme/themeOverride4.xml" ContentType="application/vnd.openxmlformats-officedocument.themeOverride+xml"/>
  <Override PartName="/ppt/charts/chart4.xml" ContentType="application/vnd.openxmlformats-officedocument.drawingml.chart+xml"/>
  <Override PartName="/ppt/theme/themeOverride5.xml" ContentType="application/vnd.openxmlformats-officedocument.themeOverride+xml"/>
  <Override PartName="/ppt/charts/chart5.xml" ContentType="application/vnd.openxmlformats-officedocument.drawingml.chart+xml"/>
  <Override PartName="/ppt/theme/themeOverride6.xml" ContentType="application/vnd.openxmlformats-officedocument.themeOverride+xml"/>
  <Override PartName="/ppt/charts/chart6.xml" ContentType="application/vnd.openxmlformats-officedocument.drawingml.chart+xml"/>
  <Override PartName="/ppt/theme/themeOverride7.xml" ContentType="application/vnd.openxmlformats-officedocument.themeOverride+xml"/>
  <Override PartName="/ppt/charts/chart7.xml" ContentType="application/vnd.openxmlformats-officedocument.drawingml.chart+xml"/>
  <Override PartName="/ppt/theme/themeOverride8.xml" ContentType="application/vnd.openxmlformats-officedocument.themeOverride+xml"/>
  <Override PartName="/ppt/charts/chart8.xml" ContentType="application/vnd.openxmlformats-officedocument.drawingml.chart+xml"/>
  <Override PartName="/ppt/theme/themeOverride9.xml" ContentType="application/vnd.openxmlformats-officedocument.themeOverr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4" r:id="rId1"/>
  </p:sldMasterIdLst>
  <p:notesMasterIdLst>
    <p:notesMasterId r:id="rId23"/>
  </p:notesMasterIdLst>
  <p:handoutMasterIdLst>
    <p:handoutMasterId r:id="rId24"/>
  </p:handoutMasterIdLst>
  <p:sldIdLst>
    <p:sldId id="562" r:id="rId2"/>
    <p:sldId id="1440" r:id="rId3"/>
    <p:sldId id="1463" r:id="rId4"/>
    <p:sldId id="1442" r:id="rId5"/>
    <p:sldId id="1443" r:id="rId6"/>
    <p:sldId id="1444" r:id="rId7"/>
    <p:sldId id="1445" r:id="rId8"/>
    <p:sldId id="1447" r:id="rId9"/>
    <p:sldId id="1448" r:id="rId10"/>
    <p:sldId id="1449" r:id="rId11"/>
    <p:sldId id="1450" r:id="rId12"/>
    <p:sldId id="1451" r:id="rId13"/>
    <p:sldId id="1452" r:id="rId14"/>
    <p:sldId id="1453" r:id="rId15"/>
    <p:sldId id="1454" r:id="rId16"/>
    <p:sldId id="1455" r:id="rId17"/>
    <p:sldId id="1456" r:id="rId18"/>
    <p:sldId id="1457" r:id="rId19"/>
    <p:sldId id="1458" r:id="rId20"/>
    <p:sldId id="1459" r:id="rId21"/>
    <p:sldId id="1461" r:id="rId22"/>
  </p:sldIdLst>
  <p:sldSz cx="9906000" cy="6858000" type="A4"/>
  <p:notesSz cx="6788150" cy="992346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600F"/>
    <a:srgbClr val="0F407B"/>
    <a:srgbClr val="0B2F5B"/>
    <a:srgbClr val="336600"/>
    <a:srgbClr val="009900"/>
    <a:srgbClr val="B3CCEB"/>
    <a:srgbClr val="D0D41E"/>
    <a:srgbClr val="FFFF66"/>
    <a:srgbClr val="FF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3969" autoAdjust="0"/>
    <p:restoredTop sz="87611" autoAdjust="0"/>
  </p:normalViewPr>
  <p:slideViewPr>
    <p:cSldViewPr>
      <p:cViewPr>
        <p:scale>
          <a:sx n="90" d="100"/>
          <a:sy n="90" d="100"/>
        </p:scale>
        <p:origin x="-1314" y="-150"/>
      </p:cViewPr>
      <p:guideLst>
        <p:guide orient="horz" pos="2432"/>
        <p:guide pos="3168"/>
      </p:guideLst>
    </p:cSldViewPr>
  </p:slideViewPr>
  <p:outlineViewPr>
    <p:cViewPr>
      <p:scale>
        <a:sx n="33" d="100"/>
        <a:sy n="33" d="100"/>
      </p:scale>
      <p:origin x="0" y="7524"/>
    </p:cViewPr>
    <p:sldLst>
      <p:sld r:id="rId1" collapse="1"/>
    </p:sldLst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70" d="100"/>
        <a:sy n="170" d="100"/>
      </p:scale>
      <p:origin x="0" y="10290"/>
    </p:cViewPr>
  </p:sorterViewPr>
  <p:notesViewPr>
    <p:cSldViewPr>
      <p:cViewPr>
        <p:scale>
          <a:sx n="100" d="100"/>
          <a:sy n="100" d="100"/>
        </p:scale>
        <p:origin x="-2052" y="1362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15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9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4800360892388452"/>
          <c:y val="0.10647783392420275"/>
          <c:w val="0.47463369422572177"/>
          <c:h val="0.84852066929133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Foglio1!$A$2:$A$7</c:f>
              <c:strCache>
                <c:ptCount val="6"/>
                <c:pt idx="0">
                  <c:v>Fino a 34</c:v>
                </c:pt>
                <c:pt idx="1">
                  <c:v>35-44</c:v>
                </c:pt>
                <c:pt idx="2">
                  <c:v>45-54</c:v>
                </c:pt>
                <c:pt idx="3">
                  <c:v>55-64</c:v>
                </c:pt>
                <c:pt idx="4">
                  <c:v>65+</c:v>
                </c:pt>
                <c:pt idx="5">
                  <c:v>Non indica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13</c:v>
                </c:pt>
                <c:pt idx="1">
                  <c:v>19</c:v>
                </c:pt>
                <c:pt idx="2">
                  <c:v>26</c:v>
                </c:pt>
                <c:pt idx="3">
                  <c:v>21</c:v>
                </c:pt>
                <c:pt idx="4">
                  <c:v>19</c:v>
                </c:pt>
                <c:pt idx="5" formatCode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58644736"/>
        <c:axId val="156997824"/>
      </c:barChart>
      <c:catAx>
        <c:axId val="15864473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56997824"/>
        <c:crosses val="autoZero"/>
        <c:auto val="1"/>
        <c:lblAlgn val="ctr"/>
        <c:lblOffset val="100"/>
        <c:noMultiLvlLbl val="0"/>
      </c:catAx>
      <c:valAx>
        <c:axId val="156997824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58644736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0546508292792393"/>
          <c:y val="1.2948755300896701E-2"/>
          <c:w val="0.49644142446866757"/>
          <c:h val="0.905026997390111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1"/>
            <c:invertIfNegative val="0"/>
            <c:bubble3D val="0"/>
            <c:spPr>
              <a:pattFill prst="dkUpDiag">
                <a:fgClr>
                  <a:schemeClr val="tx2"/>
                </a:fgClr>
                <a:bgClr>
                  <a:schemeClr val="bg1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2FF-4C55-9E5B-DF0C18820429}"/>
              </c:ext>
            </c:extLst>
          </c:dPt>
          <c:dPt>
            <c:idx val="2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rgbClr val="FFFFFF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2FF-4C55-9E5B-DF0C18820429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2FF-4C55-9E5B-DF0C18820429}"/>
              </c:ext>
            </c:extLst>
          </c:dPt>
          <c:dPt>
            <c:idx val="6"/>
            <c:invertIfNegative val="0"/>
            <c:bubble3D val="0"/>
            <c:spPr>
              <a:solidFill>
                <a:srgbClr val="FFFFFF">
                  <a:lumMod val="6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32FF-4C55-9E5B-DF0C18820429}"/>
              </c:ext>
            </c:extLst>
          </c:dPt>
          <c:dPt>
            <c:idx val="9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32FF-4C55-9E5B-DF0C18820429}"/>
              </c:ext>
            </c:extLst>
          </c:dPt>
          <c:dLbls>
            <c:dLbl>
              <c:idx val="0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4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400" b="1" i="0" u="none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400" b="1" i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4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4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4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68">
                <a:noFill/>
              </a:ln>
            </c:spPr>
            <c:txPr>
              <a:bodyPr/>
              <a:lstStyle/>
              <a:p>
                <a:pPr>
                  <a:defRPr sz="1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Foglio1!$A$2:$A$3</c:f>
              <c:strCache>
                <c:ptCount val="2"/>
                <c:pt idx="0">
                  <c:v>Sono al corrente dell'integrazione</c:v>
                </c:pt>
                <c:pt idx="1">
                  <c:v>Hanno notato differenze nel servizio</c:v>
                </c:pt>
              </c:strCache>
            </c:strRef>
          </c:cat>
          <c:val>
            <c:numRef>
              <c:f>Foglio1!$B$2:$B$3</c:f>
              <c:numCache>
                <c:formatCode>0</c:formatCode>
                <c:ptCount val="2"/>
                <c:pt idx="0">
                  <c:v>64</c:v>
                </c:pt>
                <c:pt idx="1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32FF-4C55-9E5B-DF0C188204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169011712"/>
        <c:axId val="156982016"/>
      </c:barChart>
      <c:catAx>
        <c:axId val="16901171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56982016"/>
        <c:crosses val="autoZero"/>
        <c:auto val="1"/>
        <c:lblAlgn val="ctr"/>
        <c:lblOffset val="100"/>
        <c:noMultiLvlLbl val="0"/>
      </c:catAx>
      <c:valAx>
        <c:axId val="156982016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169011712"/>
        <c:crosses val="autoZero"/>
        <c:crossBetween val="between"/>
        <c:majorUnit val="10"/>
        <c:minorUnit val="5"/>
      </c:valAx>
      <c:spPr>
        <a:noFill/>
        <a:ln w="25568">
          <a:noFill/>
        </a:ln>
      </c:spPr>
    </c:plotArea>
    <c:plotVisOnly val="1"/>
    <c:dispBlanksAs val="gap"/>
    <c:showDLblsOverMax val="0"/>
  </c:chart>
  <c:txPr>
    <a:bodyPr/>
    <a:lstStyle/>
    <a:p>
      <a:pPr>
        <a:defRPr sz="1812"/>
      </a:pPr>
      <a:endParaRPr lang="it-IT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4800360892388452"/>
          <c:y val="0.10647783392420275"/>
          <c:w val="0.47463369422572177"/>
          <c:h val="0.84852066929133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16666666666666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Foglio1!$A$2:$A$8</c:f>
              <c:strCache>
                <c:ptCount val="6"/>
                <c:pt idx="0">
                  <c:v>Decisamente migliorata</c:v>
                </c:pt>
                <c:pt idx="1">
                  <c:v>Migliorata</c:v>
                </c:pt>
                <c:pt idx="2">
                  <c:v>Rimasta uguale</c:v>
                </c:pt>
                <c:pt idx="3">
                  <c:v>Peggiorata</c:v>
                </c:pt>
                <c:pt idx="4">
                  <c:v>Decisamente peggiorata</c:v>
                </c:pt>
                <c:pt idx="5">
                  <c:v>Non sa valutare</c:v>
                </c:pt>
              </c:strCache>
            </c:strRef>
          </c:cat>
          <c:val>
            <c:numRef>
              <c:f>Foglio1!$B$2:$B$8</c:f>
              <c:numCache>
                <c:formatCode>0</c:formatCode>
                <c:ptCount val="7"/>
                <c:pt idx="0">
                  <c:v>3.7</c:v>
                </c:pt>
                <c:pt idx="1">
                  <c:v>50</c:v>
                </c:pt>
                <c:pt idx="2">
                  <c:v>16.7</c:v>
                </c:pt>
                <c:pt idx="3">
                  <c:v>14.8</c:v>
                </c:pt>
                <c:pt idx="4">
                  <c:v>9.3000000000000007</c:v>
                </c:pt>
                <c:pt idx="5">
                  <c:v>5</c:v>
                </c:pt>
                <c:pt idx="6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71642368"/>
        <c:axId val="118941952"/>
      </c:barChart>
      <c:catAx>
        <c:axId val="1716423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18941952"/>
        <c:crosses val="autoZero"/>
        <c:auto val="1"/>
        <c:lblAlgn val="ctr"/>
        <c:lblOffset val="100"/>
        <c:noMultiLvlLbl val="0"/>
      </c:catAx>
      <c:valAx>
        <c:axId val="118941952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one"/>
        <c:crossAx val="171642368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0546508292792393"/>
          <c:y val="1.2948755300896701E-2"/>
          <c:w val="0.49644142446866757"/>
          <c:h val="0.905026997390111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1"/>
            <c:invertIfNegative val="0"/>
            <c:bubble3D val="0"/>
            <c:spPr>
              <a:pattFill prst="dkUpDiag">
                <a:fgClr>
                  <a:schemeClr val="tx2"/>
                </a:fgClr>
                <a:bgClr>
                  <a:schemeClr val="bg1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2FF-4C55-9E5B-DF0C18820429}"/>
              </c:ext>
            </c:extLst>
          </c:dPt>
          <c:dPt>
            <c:idx val="2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rgbClr val="FFFFFF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2FF-4C55-9E5B-DF0C18820429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2FF-4C55-9E5B-DF0C18820429}"/>
              </c:ext>
            </c:extLst>
          </c:dPt>
          <c:dPt>
            <c:idx val="6"/>
            <c:invertIfNegative val="0"/>
            <c:bubble3D val="0"/>
            <c:spPr>
              <a:solidFill>
                <a:srgbClr val="FFFFFF">
                  <a:lumMod val="6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32FF-4C55-9E5B-DF0C18820429}"/>
              </c:ext>
            </c:extLst>
          </c:dPt>
          <c:dPt>
            <c:idx val="9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32FF-4C55-9E5B-DF0C18820429}"/>
              </c:ext>
            </c:extLst>
          </c:dPt>
          <c:dLbls>
            <c:dLbl>
              <c:idx val="0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4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400" b="1" i="0" u="none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400" b="1" i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4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4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4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68">
                <a:noFill/>
              </a:ln>
            </c:spPr>
            <c:txPr>
              <a:bodyPr/>
              <a:lstStyle/>
              <a:p>
                <a:pPr>
                  <a:defRPr sz="1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Foglio1!$A$2:$A$3</c:f>
              <c:strCache>
                <c:ptCount val="2"/>
                <c:pt idx="0">
                  <c:v>Sono al corrente dell'integrazione</c:v>
                </c:pt>
                <c:pt idx="1">
                  <c:v>Hanno notato differenze nel servizio</c:v>
                </c:pt>
              </c:strCache>
            </c:strRef>
          </c:cat>
          <c:val>
            <c:numRef>
              <c:f>Foglio1!$B$2:$B$3</c:f>
              <c:numCache>
                <c:formatCode>0</c:formatCode>
                <c:ptCount val="2"/>
                <c:pt idx="0">
                  <c:v>64</c:v>
                </c:pt>
                <c:pt idx="1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32FF-4C55-9E5B-DF0C188204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171651584"/>
        <c:axId val="118943104"/>
      </c:barChart>
      <c:catAx>
        <c:axId val="17165158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18943104"/>
        <c:crosses val="autoZero"/>
        <c:auto val="1"/>
        <c:lblAlgn val="ctr"/>
        <c:lblOffset val="100"/>
        <c:noMultiLvlLbl val="0"/>
      </c:catAx>
      <c:valAx>
        <c:axId val="118943104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171651584"/>
        <c:crosses val="autoZero"/>
        <c:crossBetween val="between"/>
        <c:majorUnit val="10"/>
        <c:minorUnit val="5"/>
      </c:valAx>
      <c:spPr>
        <a:noFill/>
        <a:ln w="25568">
          <a:noFill/>
        </a:ln>
      </c:spPr>
    </c:plotArea>
    <c:plotVisOnly val="1"/>
    <c:dispBlanksAs val="gap"/>
    <c:showDLblsOverMax val="0"/>
  </c:chart>
  <c:txPr>
    <a:bodyPr/>
    <a:lstStyle/>
    <a:p>
      <a:pPr>
        <a:defRPr sz="1812"/>
      </a:pPr>
      <a:endParaRPr lang="it-IT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4800360892388452"/>
          <c:y val="0.10647783392420275"/>
          <c:w val="0.47463369422572177"/>
          <c:h val="0.84852066929133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16666666666666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Foglio1!$A$2:$A$8</c:f>
              <c:strCache>
                <c:ptCount val="6"/>
                <c:pt idx="0">
                  <c:v>Decisamente migliorato</c:v>
                </c:pt>
                <c:pt idx="1">
                  <c:v>Migliorato</c:v>
                </c:pt>
                <c:pt idx="2">
                  <c:v>Rimasto uguale</c:v>
                </c:pt>
                <c:pt idx="3">
                  <c:v>Peggiorato</c:v>
                </c:pt>
                <c:pt idx="4">
                  <c:v>Decisamente peggiorato</c:v>
                </c:pt>
                <c:pt idx="5">
                  <c:v>Non sa valutare </c:v>
                </c:pt>
              </c:strCache>
            </c:strRef>
          </c:cat>
          <c:val>
            <c:numRef>
              <c:f>Foglio1!$B$2:$B$8</c:f>
              <c:numCache>
                <c:formatCode>0</c:formatCode>
                <c:ptCount val="7"/>
                <c:pt idx="0">
                  <c:v>5.6</c:v>
                </c:pt>
                <c:pt idx="1">
                  <c:v>38.9</c:v>
                </c:pt>
                <c:pt idx="2">
                  <c:v>35.200000000000003</c:v>
                </c:pt>
                <c:pt idx="3">
                  <c:v>14.8</c:v>
                </c:pt>
                <c:pt idx="4">
                  <c:v>1.9</c:v>
                </c:pt>
                <c:pt idx="5">
                  <c:v>3</c:v>
                </c:pt>
                <c:pt idx="6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72070912"/>
        <c:axId val="118944832"/>
      </c:barChart>
      <c:catAx>
        <c:axId val="17207091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18944832"/>
        <c:crosses val="autoZero"/>
        <c:auto val="1"/>
        <c:lblAlgn val="ctr"/>
        <c:lblOffset val="100"/>
        <c:noMultiLvlLbl val="0"/>
      </c:catAx>
      <c:valAx>
        <c:axId val="118944832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one"/>
        <c:crossAx val="172070912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0546508292792393"/>
          <c:y val="1.2948755300896701E-2"/>
          <c:w val="0.49644142446866757"/>
          <c:h val="0.905026997390111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1"/>
            <c:invertIfNegative val="0"/>
            <c:bubble3D val="0"/>
            <c:spPr>
              <a:pattFill prst="dkUpDiag">
                <a:fgClr>
                  <a:schemeClr val="tx2"/>
                </a:fgClr>
                <a:bgClr>
                  <a:schemeClr val="bg1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2FF-4C55-9E5B-DF0C18820429}"/>
              </c:ext>
            </c:extLst>
          </c:dPt>
          <c:dPt>
            <c:idx val="2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rgbClr val="FFFFFF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2FF-4C55-9E5B-DF0C18820429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2FF-4C55-9E5B-DF0C18820429}"/>
              </c:ext>
            </c:extLst>
          </c:dPt>
          <c:dPt>
            <c:idx val="6"/>
            <c:invertIfNegative val="0"/>
            <c:bubble3D val="0"/>
            <c:spPr>
              <a:solidFill>
                <a:srgbClr val="FFFFFF">
                  <a:lumMod val="6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32FF-4C55-9E5B-DF0C18820429}"/>
              </c:ext>
            </c:extLst>
          </c:dPt>
          <c:dPt>
            <c:idx val="9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32FF-4C55-9E5B-DF0C18820429}"/>
              </c:ext>
            </c:extLst>
          </c:dPt>
          <c:dLbls>
            <c:dLbl>
              <c:idx val="0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4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400" b="1" i="0" u="none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400" b="1" i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4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4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4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68">
                <a:noFill/>
              </a:ln>
            </c:spPr>
            <c:txPr>
              <a:bodyPr/>
              <a:lstStyle/>
              <a:p>
                <a:pPr>
                  <a:defRPr sz="14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Foglio1!$A$2:$A$3</c:f>
              <c:strCache>
                <c:ptCount val="2"/>
                <c:pt idx="0">
                  <c:v>Sono al corrente dell'integrazione</c:v>
                </c:pt>
                <c:pt idx="1">
                  <c:v>Hanno notato differenze nel servizio</c:v>
                </c:pt>
              </c:strCache>
            </c:strRef>
          </c:cat>
          <c:val>
            <c:numRef>
              <c:f>Foglio1!$B$2:$B$3</c:f>
              <c:numCache>
                <c:formatCode>0</c:formatCode>
                <c:ptCount val="2"/>
                <c:pt idx="0">
                  <c:v>64</c:v>
                </c:pt>
                <c:pt idx="1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32FF-4C55-9E5B-DF0C188204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172071936"/>
        <c:axId val="118947136"/>
      </c:barChart>
      <c:catAx>
        <c:axId val="17207193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18947136"/>
        <c:crosses val="autoZero"/>
        <c:auto val="1"/>
        <c:lblAlgn val="ctr"/>
        <c:lblOffset val="100"/>
        <c:noMultiLvlLbl val="0"/>
      </c:catAx>
      <c:valAx>
        <c:axId val="118947136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172071936"/>
        <c:crosses val="autoZero"/>
        <c:crossBetween val="between"/>
        <c:majorUnit val="10"/>
        <c:minorUnit val="5"/>
      </c:valAx>
      <c:spPr>
        <a:noFill/>
        <a:ln w="25568">
          <a:noFill/>
        </a:ln>
      </c:spPr>
    </c:plotArea>
    <c:plotVisOnly val="1"/>
    <c:dispBlanksAs val="gap"/>
    <c:showDLblsOverMax val="0"/>
  </c:chart>
  <c:txPr>
    <a:bodyPr/>
    <a:lstStyle/>
    <a:p>
      <a:pPr>
        <a:defRPr sz="1812"/>
      </a:pPr>
      <a:endParaRPr lang="it-IT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0546508292792393"/>
          <c:y val="1.2948755300896701E-2"/>
          <c:w val="0.49644142446866757"/>
          <c:h val="0.905026997390111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1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rgbClr val="FFFFFF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2FF-4C55-9E5B-DF0C18820429}"/>
              </c:ext>
            </c:extLst>
          </c:dPt>
          <c:dPt>
            <c:idx val="2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rgbClr val="FFFFFF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2FF-4C55-9E5B-DF0C18820429}"/>
              </c:ext>
            </c:extLst>
          </c:dPt>
          <c:dPt>
            <c:idx val="3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chemeClr val="bg1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2FF-4C55-9E5B-DF0C18820429}"/>
              </c:ext>
            </c:extLst>
          </c:dPt>
          <c:dPt>
            <c:idx val="4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chemeClr val="bg1"/>
                </a:bgClr>
              </a:pattFill>
            </c:spPr>
          </c:dPt>
          <c:dPt>
            <c:idx val="5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chemeClr val="bg1"/>
                </a:bgClr>
              </a:pattFill>
            </c:spPr>
          </c:dPt>
          <c:dPt>
            <c:idx val="6"/>
            <c:invertIfNegative val="0"/>
            <c:bubble3D val="0"/>
            <c:spPr>
              <a:pattFill prst="dkUpDiag">
                <a:fgClr>
                  <a:schemeClr val="tx2"/>
                </a:fgClr>
                <a:bgClr>
                  <a:schemeClr val="bg1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32FF-4C55-9E5B-DF0C18820429}"/>
              </c:ext>
            </c:extLst>
          </c:dPt>
          <c:dPt>
            <c:idx val="7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chemeClr val="bg1"/>
                </a:bgClr>
              </a:pattFill>
            </c:spPr>
          </c:dPt>
          <c:dPt>
            <c:idx val="8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chemeClr val="bg1"/>
                </a:bgClr>
              </a:pattFill>
            </c:spPr>
          </c:dPt>
          <c:dPt>
            <c:idx val="9"/>
            <c:invertIfNegative val="0"/>
            <c:bubble3D val="0"/>
            <c:spPr>
              <a:pattFill prst="dkUpDiag">
                <a:fgClr>
                  <a:schemeClr val="tx2"/>
                </a:fgClr>
                <a:bgClr>
                  <a:schemeClr val="bg1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32FF-4C55-9E5B-DF0C18820429}"/>
              </c:ext>
            </c:extLst>
          </c:dPt>
          <c:dPt>
            <c:idx val="10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chemeClr val="bg1"/>
                </a:bgClr>
              </a:pattFill>
            </c:spPr>
          </c:dPt>
          <c:dPt>
            <c:idx val="11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chemeClr val="bg1"/>
                </a:bgClr>
              </a:pattFill>
            </c:spPr>
          </c:dPt>
          <c:dPt>
            <c:idx val="12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chemeClr val="bg1"/>
                </a:bgClr>
              </a:pattFill>
            </c:spPr>
          </c:dPt>
          <c:dPt>
            <c:idx val="13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chemeClr val="bg1"/>
                </a:bgClr>
              </a:pattFill>
            </c:spPr>
          </c:dPt>
          <c:dPt>
            <c:idx val="14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chemeClr val="bg1"/>
                </a:bgClr>
              </a:pattFill>
            </c:spPr>
          </c:dPt>
          <c:dPt>
            <c:idx val="15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chemeClr val="bg1"/>
                </a:bgClr>
              </a:pattFill>
            </c:spPr>
          </c:dPt>
          <c:dLbls>
            <c:dLbl>
              <c:idx val="0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100" b="1" i="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100" b="1" i="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100" b="1" i="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68">
                <a:noFill/>
              </a:ln>
            </c:spPr>
            <c:txPr>
              <a:bodyPr/>
              <a:lstStyle/>
              <a:p>
                <a:pPr>
                  <a:defRPr sz="1100" b="0" i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Foglio1!$A$2:$A$19</c:f>
              <c:strCache>
                <c:ptCount val="18"/>
                <c:pt idx="0">
                  <c:v>ALMENO UNA CITAZIONE</c:v>
                </c:pt>
                <c:pt idx="1">
                  <c:v>Eliminare la coda all'ufficio prima informazione/ sportello diretto con indicazione del tempo di attesa</c:v>
                </c:pt>
                <c:pt idx="2">
                  <c:v>Aumentare gli sportelli/ velocizzare i tempi</c:v>
                </c:pt>
                <c:pt idx="3">
                  <c:v>Maggiore professionalita' / piu' intelligenza nella soluzione dei problemi</c:v>
                </c:pt>
                <c:pt idx="4">
                  <c:v>Migliore organizzazione del lavoro/ mantenere competenze separate</c:v>
                </c:pt>
                <c:pt idx="5">
                  <c:v>Aumentare il personale</c:v>
                </c:pt>
                <c:pt idx="6">
                  <c:v>Ascoltare le persone/ i loro problemi/ essere piu' orientati verso il cittadino</c:v>
                </c:pt>
                <c:pt idx="7">
                  <c:v>Mantenere gli stessi impiegati agli sportelli/ evitare la troppa rotazione</c:v>
                </c:pt>
                <c:pt idx="8">
                  <c:v>Ritornare negli uffici a destinazione territorio</c:v>
                </c:pt>
                <c:pt idx="9">
                  <c:v>Migliorare i costi delle convenzioni</c:v>
                </c:pt>
                <c:pt idx="10">
                  <c:v>Totem/ totem per professionisti</c:v>
                </c:pt>
                <c:pt idx="11">
                  <c:v>Aggiornamento del personale</c:v>
                </c:pt>
                <c:pt idx="12">
                  <c:v>Prendere appuntamenti</c:v>
                </c:pt>
                <c:pt idx="13">
                  <c:v>Avere ambienti separati</c:v>
                </c:pt>
                <c:pt idx="14">
                  <c:v>Distinguere tra professionista e semplice cittadino</c:v>
                </c:pt>
                <c:pt idx="15">
                  <c:v>Altro</c:v>
                </c:pt>
                <c:pt idx="16">
                  <c:v>Niente</c:v>
                </c:pt>
                <c:pt idx="17">
                  <c:v>Non sa/ non indica</c:v>
                </c:pt>
              </c:strCache>
            </c:strRef>
          </c:cat>
          <c:val>
            <c:numRef>
              <c:f>Foglio1!$B$2:$B$19</c:f>
              <c:numCache>
                <c:formatCode>0</c:formatCode>
                <c:ptCount val="18"/>
                <c:pt idx="0" formatCode="General">
                  <c:v>43</c:v>
                </c:pt>
                <c:pt idx="1">
                  <c:v>9.1</c:v>
                </c:pt>
                <c:pt idx="2">
                  <c:v>8.5</c:v>
                </c:pt>
                <c:pt idx="3">
                  <c:v>7.3</c:v>
                </c:pt>
                <c:pt idx="4">
                  <c:v>3</c:v>
                </c:pt>
                <c:pt idx="5">
                  <c:v>2.4</c:v>
                </c:pt>
                <c:pt idx="6">
                  <c:v>2.4</c:v>
                </c:pt>
                <c:pt idx="7">
                  <c:v>1.8</c:v>
                </c:pt>
                <c:pt idx="8">
                  <c:v>1.2</c:v>
                </c:pt>
                <c:pt idx="9">
                  <c:v>1.2</c:v>
                </c:pt>
                <c:pt idx="10">
                  <c:v>1.2</c:v>
                </c:pt>
                <c:pt idx="11">
                  <c:v>0.6</c:v>
                </c:pt>
                <c:pt idx="12">
                  <c:v>0.6</c:v>
                </c:pt>
                <c:pt idx="13">
                  <c:v>0.6</c:v>
                </c:pt>
                <c:pt idx="14">
                  <c:v>0.6</c:v>
                </c:pt>
                <c:pt idx="15">
                  <c:v>5</c:v>
                </c:pt>
                <c:pt idx="16">
                  <c:v>39.4</c:v>
                </c:pt>
                <c:pt idx="17">
                  <c:v>17.600000000000001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32FF-4C55-9E5B-DF0C188204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172328448"/>
        <c:axId val="171878080"/>
      </c:barChart>
      <c:catAx>
        <c:axId val="17232844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71878080"/>
        <c:crosses val="autoZero"/>
        <c:auto val="1"/>
        <c:lblAlgn val="ctr"/>
        <c:lblOffset val="100"/>
        <c:noMultiLvlLbl val="0"/>
      </c:catAx>
      <c:valAx>
        <c:axId val="171878080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172328448"/>
        <c:crosses val="autoZero"/>
        <c:crossBetween val="between"/>
        <c:majorUnit val="10"/>
        <c:minorUnit val="5"/>
      </c:valAx>
      <c:spPr>
        <a:noFill/>
        <a:ln w="25568">
          <a:noFill/>
        </a:ln>
      </c:spPr>
    </c:plotArea>
    <c:plotVisOnly val="1"/>
    <c:dispBlanksAs val="gap"/>
    <c:showDLblsOverMax val="0"/>
  </c:chart>
  <c:txPr>
    <a:bodyPr/>
    <a:lstStyle/>
    <a:p>
      <a:pPr>
        <a:defRPr sz="1812"/>
      </a:pPr>
      <a:endParaRPr lang="it-IT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spPr>
            <a:solidFill>
              <a:srgbClr val="B3CCEB"/>
            </a:solidFill>
          </c:spPr>
          <c:explosion val="25"/>
          <c:dPt>
            <c:idx val="0"/>
            <c:bubble3D val="0"/>
            <c:explosion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Pt>
            <c:idx val="1"/>
            <c:bubble3D val="0"/>
            <c:explosion val="7"/>
            <c:spPr>
              <a:solidFill>
                <a:srgbClr val="FFCCFF"/>
              </a:solidFill>
            </c:spPr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Foglio1!$A$2:$A$3</c:f>
              <c:strCache>
                <c:ptCount val="2"/>
                <c:pt idx="0">
                  <c:v>% uomo</c:v>
                </c:pt>
                <c:pt idx="1">
                  <c:v>% donna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11600031294593682"/>
          <c:y val="0.80359673613459137"/>
          <c:w val="0.48018818672632818"/>
          <c:h val="0.13010353279242734"/>
        </c:manualLayout>
      </c:layout>
      <c:overlay val="0"/>
      <c:txPr>
        <a:bodyPr/>
        <a:lstStyle/>
        <a:p>
          <a:pPr>
            <a:defRPr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4800360892388452"/>
          <c:y val="0.10647783392420275"/>
          <c:w val="0.47463369422572177"/>
          <c:h val="0.84852066929133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Foglio1!$A$2:$A$7</c:f>
              <c:strCache>
                <c:ptCount val="4"/>
                <c:pt idx="0">
                  <c:v>Laurea</c:v>
                </c:pt>
                <c:pt idx="1">
                  <c:v>Scuola Media Superiore</c:v>
                </c:pt>
                <c:pt idx="2">
                  <c:v>Scuola Media Inferiore</c:v>
                </c:pt>
                <c:pt idx="3">
                  <c:v>Licenza elementare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27</c:v>
                </c:pt>
                <c:pt idx="1">
                  <c:v>54</c:v>
                </c:pt>
                <c:pt idx="2">
                  <c:v>17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56536320"/>
        <c:axId val="156574848"/>
      </c:barChart>
      <c:catAx>
        <c:axId val="15653632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56574848"/>
        <c:crosses val="autoZero"/>
        <c:auto val="1"/>
        <c:lblAlgn val="ctr"/>
        <c:lblOffset val="100"/>
        <c:noMultiLvlLbl val="0"/>
      </c:catAx>
      <c:valAx>
        <c:axId val="156574848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56536320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spPr>
            <a:solidFill>
              <a:srgbClr val="B3CCEB"/>
            </a:solidFill>
          </c:spPr>
          <c:explosion val="25"/>
          <c:dPt>
            <c:idx val="0"/>
            <c:bubble3D val="0"/>
            <c:explosion val="0"/>
            <c:spPr>
              <a:solidFill>
                <a:srgbClr val="FFCC66"/>
              </a:solidFill>
            </c:spPr>
          </c:dPt>
          <c:dPt>
            <c:idx val="1"/>
            <c:bubble3D val="0"/>
            <c:explosion val="7"/>
          </c:dPt>
          <c:dLbls>
            <c:dLbl>
              <c:idx val="0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% professionisti</c:v>
                </c:pt>
                <c:pt idx="1">
                  <c:v>% cittadini privati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46.7</c:v>
                </c:pt>
                <c:pt idx="1">
                  <c:v>53.3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3229593175853029"/>
          <c:y val="0.41445310308501648"/>
          <c:w val="0.44462713254593178"/>
          <c:h val="0.27973430375837866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it-IT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4800360892388452"/>
          <c:y val="0.10647783392420275"/>
          <c:w val="0.47463369422572177"/>
          <c:h val="0.84852066929133851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58673408"/>
        <c:axId val="159580160"/>
      </c:barChart>
      <c:catAx>
        <c:axId val="1586734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59580160"/>
        <c:crosses val="autoZero"/>
        <c:auto val="1"/>
        <c:lblAlgn val="ctr"/>
        <c:lblOffset val="100"/>
        <c:noMultiLvlLbl val="0"/>
      </c:catAx>
      <c:valAx>
        <c:axId val="159580160"/>
        <c:scaling>
          <c:orientation val="minMax"/>
          <c:max val="100"/>
          <c:min val="0"/>
        </c:scaling>
        <c:delete val="1"/>
        <c:axPos val="t"/>
        <c:numFmt formatCode="0.0" sourceLinked="1"/>
        <c:majorTickMark val="out"/>
        <c:minorTickMark val="none"/>
        <c:tickLblPos val="none"/>
        <c:crossAx val="158673408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spPr>
            <a:solidFill>
              <a:srgbClr val="B3CCEB"/>
            </a:solidFill>
          </c:spPr>
          <c:explosion val="25"/>
          <c:dPt>
            <c:idx val="0"/>
            <c:bubble3D val="0"/>
            <c:explosion val="0"/>
            <c:spPr>
              <a:solidFill>
                <a:srgbClr val="FFCC66"/>
              </a:solidFill>
            </c:spPr>
          </c:dPt>
          <c:dPt>
            <c:idx val="1"/>
            <c:bubble3D val="0"/>
            <c:explosion val="7"/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0F407B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Foglio1!$A$2:$A$3</c:f>
              <c:strCache>
                <c:ptCount val="2"/>
                <c:pt idx="0">
                  <c:v>% solo informazioni</c:v>
                </c:pt>
                <c:pt idx="1">
                  <c:v>% anche servizi allo sportello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27</c:v>
                </c:pt>
                <c:pt idx="1">
                  <c:v>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11600031294593682"/>
          <c:y val="0.80359673613459137"/>
          <c:w val="0.48018818672632818"/>
          <c:h val="0.13010353279242734"/>
        </c:manualLayout>
      </c:layout>
      <c:overlay val="0"/>
      <c:txPr>
        <a:bodyPr/>
        <a:lstStyle/>
        <a:p>
          <a:pPr>
            <a:defRPr sz="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4800360892388452"/>
          <c:y val="0.10647783392420275"/>
          <c:w val="0.47463369422572177"/>
          <c:h val="0.84852066929133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16666666666666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Foglio1!$A$2:$A$8</c:f>
              <c:strCache>
                <c:ptCount val="6"/>
                <c:pt idx="0">
                  <c:v>6 Totalmente soddisfatto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 Per niente soddisfatto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0">
                  <c:v>73.900000000000006</c:v>
                </c:pt>
                <c:pt idx="1">
                  <c:v>12.1</c:v>
                </c:pt>
                <c:pt idx="2">
                  <c:v>5.5</c:v>
                </c:pt>
                <c:pt idx="3">
                  <c:v>4.8</c:v>
                </c:pt>
                <c:pt idx="4">
                  <c:v>2.4</c:v>
                </c:pt>
                <c:pt idx="5">
                  <c:v>1.2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58674432"/>
        <c:axId val="159583040"/>
      </c:barChart>
      <c:catAx>
        <c:axId val="15867443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59583040"/>
        <c:crosses val="autoZero"/>
        <c:auto val="1"/>
        <c:lblAlgn val="ctr"/>
        <c:lblOffset val="100"/>
        <c:noMultiLvlLbl val="0"/>
      </c:catAx>
      <c:valAx>
        <c:axId val="159583040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58674432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8868005276409041E-2"/>
          <c:y val="0.12212150911037396"/>
          <c:w val="0.79234486465510112"/>
          <c:h val="0.8128586388382225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rgbClr val="0033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66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66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66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66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66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66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66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66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0066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Foglio1!$A$2:$A$10</c:f>
              <c:strCache>
                <c:ptCount val="9"/>
                <c:pt idx="0">
                  <c:v>ASSISTENZA RICEVUTA DAL PERSONALE PER LA SOLUZIONE DEI PROBLEMI</c:v>
                </c:pt>
                <c:pt idx="1">
                  <c:v>PROFESSIONALITA' E COMPETENZA DEL PERSONAL</c:v>
                </c:pt>
                <c:pt idx="2">
                  <c:v>CORTESIA E DISPONIBILITA' DEL PERSONALE</c:v>
                </c:pt>
                <c:pt idx="3">
                  <c:v>TEMPO DI ATTESA PER ESSERE SERVITO ALLO SORTELLO</c:v>
                </c:pt>
                <c:pt idx="4">
                  <c:v>TEMPO DI ATTESA PER PARLARE CON L'OPERATOREALLA PRIMA INFORMAZIONE</c:v>
                </c:pt>
                <c:pt idx="5">
                  <c:v>AIUTARLA NELLA COMPILAZIONE DEI MODULI</c:v>
                </c:pt>
                <c:pt idx="6">
                  <c:v>NDICARLE I PASSAGGI DA FARE/I MODULI DA UTILIZZARE/LA DOCUMENTAZIONE DA PRESENTARE PER OTTENERE IL SERVIZIO</c:v>
                </c:pt>
                <c:pt idx="7">
                  <c:v>INDIRIZZARLA CORRETTAMENTE VERSO LA SCELTA DEL SERVIZIO/TICKET </c:v>
                </c:pt>
                <c:pt idx="8">
                  <c:v>COMPRENDERE LA SUA RICHIESTA / PROBLEMA</c:v>
                </c:pt>
              </c:strCache>
            </c:strRef>
          </c:cat>
          <c:val>
            <c:numRef>
              <c:f>Foglio1!$B$2:$B$10</c:f>
              <c:numCache>
                <c:formatCode>0</c:formatCode>
                <c:ptCount val="9"/>
                <c:pt idx="0">
                  <c:v>79.837892603850065</c:v>
                </c:pt>
                <c:pt idx="1">
                  <c:v>78.8</c:v>
                </c:pt>
                <c:pt idx="2">
                  <c:v>81.881881881881895</c:v>
                </c:pt>
                <c:pt idx="3">
                  <c:v>39</c:v>
                </c:pt>
                <c:pt idx="4">
                  <c:v>77.952755905511822</c:v>
                </c:pt>
                <c:pt idx="5">
                  <c:v>77.38095238095238</c:v>
                </c:pt>
                <c:pt idx="6">
                  <c:v>77.571115973741797</c:v>
                </c:pt>
                <c:pt idx="7">
                  <c:v>81.827622014537909</c:v>
                </c:pt>
                <c:pt idx="8">
                  <c:v>78.014184397163106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0099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Foglio1!$A$2:$A$10</c:f>
              <c:strCache>
                <c:ptCount val="9"/>
                <c:pt idx="0">
                  <c:v>ASSISTENZA RICEVUTA DAL PERSONALE PER LA SOLUZIONE DEI PROBLEMI</c:v>
                </c:pt>
                <c:pt idx="1">
                  <c:v>PROFESSIONALITA' E COMPETENZA DEL PERSONAL</c:v>
                </c:pt>
                <c:pt idx="2">
                  <c:v>CORTESIA E DISPONIBILITA' DEL PERSONALE</c:v>
                </c:pt>
                <c:pt idx="3">
                  <c:v>TEMPO DI ATTESA PER ESSERE SERVITO ALLO SORTELLO</c:v>
                </c:pt>
                <c:pt idx="4">
                  <c:v>TEMPO DI ATTESA PER PARLARE CON L'OPERATOREALLA PRIMA INFORMAZIONE</c:v>
                </c:pt>
                <c:pt idx="5">
                  <c:v>AIUTARLA NELLA COMPILAZIONE DEI MODULI</c:v>
                </c:pt>
                <c:pt idx="6">
                  <c:v>NDICARLE I PASSAGGI DA FARE/I MODULI DA UTILIZZARE/LA DOCUMENTAZIONE DA PRESENTARE PER OTTENERE IL SERVIZIO</c:v>
                </c:pt>
                <c:pt idx="7">
                  <c:v>INDIRIZZARLA CORRETTAMENTE VERSO LA SCELTA DEL SERVIZIO/TICKET </c:v>
                </c:pt>
                <c:pt idx="8">
                  <c:v>COMPRENDERE LA SUA RICHIESTA / PROBLEMA</c:v>
                </c:pt>
              </c:strCache>
            </c:strRef>
          </c:cat>
          <c:val>
            <c:numRef>
              <c:f>Foglio1!$C$2:$C$10</c:f>
              <c:numCache>
                <c:formatCode>0</c:formatCode>
                <c:ptCount val="9"/>
                <c:pt idx="0">
                  <c:v>12.259371833839921</c:v>
                </c:pt>
                <c:pt idx="1">
                  <c:v>10.3</c:v>
                </c:pt>
                <c:pt idx="2">
                  <c:v>10.910910910910912</c:v>
                </c:pt>
                <c:pt idx="3">
                  <c:v>23.076923076923077</c:v>
                </c:pt>
                <c:pt idx="4">
                  <c:v>13.385826771653544</c:v>
                </c:pt>
                <c:pt idx="5">
                  <c:v>15.476190476190474</c:v>
                </c:pt>
                <c:pt idx="6">
                  <c:v>13.894967177242886</c:v>
                </c:pt>
                <c:pt idx="7">
                  <c:v>10.69574247144341</c:v>
                </c:pt>
                <c:pt idx="8">
                  <c:v>12.867274569402227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99CC00"/>
            </a:solidFill>
          </c:spPr>
          <c:invertIfNegative val="0"/>
          <c:dLbls>
            <c:delete val="1"/>
          </c:dLbls>
          <c:cat>
            <c:strRef>
              <c:f>Foglio1!$A$2:$A$10</c:f>
              <c:strCache>
                <c:ptCount val="9"/>
                <c:pt idx="0">
                  <c:v>ASSISTENZA RICEVUTA DAL PERSONALE PER LA SOLUZIONE DEI PROBLEMI</c:v>
                </c:pt>
                <c:pt idx="1">
                  <c:v>PROFESSIONALITA' E COMPETENZA DEL PERSONAL</c:v>
                </c:pt>
                <c:pt idx="2">
                  <c:v>CORTESIA E DISPONIBILITA' DEL PERSONALE</c:v>
                </c:pt>
                <c:pt idx="3">
                  <c:v>TEMPO DI ATTESA PER ESSERE SERVITO ALLO SORTELLO</c:v>
                </c:pt>
                <c:pt idx="4">
                  <c:v>TEMPO DI ATTESA PER PARLARE CON L'OPERATOREALLA PRIMA INFORMAZIONE</c:v>
                </c:pt>
                <c:pt idx="5">
                  <c:v>AIUTARLA NELLA COMPILAZIONE DEI MODULI</c:v>
                </c:pt>
                <c:pt idx="6">
                  <c:v>NDICARLE I PASSAGGI DA FARE/I MODULI DA UTILIZZARE/LA DOCUMENTAZIONE DA PRESENTARE PER OTTENERE IL SERVIZIO</c:v>
                </c:pt>
                <c:pt idx="7">
                  <c:v>INDIRIZZARLA CORRETTAMENTE VERSO LA SCELTA DEL SERVIZIO/TICKET </c:v>
                </c:pt>
                <c:pt idx="8">
                  <c:v>COMPRENDERE LA SUA RICHIESTA / PROBLEMA</c:v>
                </c:pt>
              </c:strCache>
            </c:strRef>
          </c:cat>
          <c:val>
            <c:numRef>
              <c:f>Foglio1!$D$2:$D$10</c:f>
              <c:numCache>
                <c:formatCode>0</c:formatCode>
                <c:ptCount val="9"/>
                <c:pt idx="0">
                  <c:v>4.8632218844984818</c:v>
                </c:pt>
                <c:pt idx="1">
                  <c:v>7.9</c:v>
                </c:pt>
                <c:pt idx="2">
                  <c:v>3.6036036036036041</c:v>
                </c:pt>
                <c:pt idx="3">
                  <c:v>14</c:v>
                </c:pt>
                <c:pt idx="4">
                  <c:v>3.9370078740157481</c:v>
                </c:pt>
                <c:pt idx="5">
                  <c:v>4.0816326530612246</c:v>
                </c:pt>
                <c:pt idx="6">
                  <c:v>3.2822757111597372</c:v>
                </c:pt>
                <c:pt idx="7">
                  <c:v>4.3613707165109048</c:v>
                </c:pt>
                <c:pt idx="8">
                  <c:v>4.2553191489361692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elete val="1"/>
          </c:dLbls>
          <c:cat>
            <c:strRef>
              <c:f>Foglio1!$A$2:$A$10</c:f>
              <c:strCache>
                <c:ptCount val="9"/>
                <c:pt idx="0">
                  <c:v>ASSISTENZA RICEVUTA DAL PERSONALE PER LA SOLUZIONE DEI PROBLEMI</c:v>
                </c:pt>
                <c:pt idx="1">
                  <c:v>PROFESSIONALITA' E COMPETENZA DEL PERSONAL</c:v>
                </c:pt>
                <c:pt idx="2">
                  <c:v>CORTESIA E DISPONIBILITA' DEL PERSONALE</c:v>
                </c:pt>
                <c:pt idx="3">
                  <c:v>TEMPO DI ATTESA PER ESSERE SERVITO ALLO SORTELLO</c:v>
                </c:pt>
                <c:pt idx="4">
                  <c:v>TEMPO DI ATTESA PER PARLARE CON L'OPERATOREALLA PRIMA INFORMAZIONE</c:v>
                </c:pt>
                <c:pt idx="5">
                  <c:v>AIUTARLA NELLA COMPILAZIONE DEI MODULI</c:v>
                </c:pt>
                <c:pt idx="6">
                  <c:v>NDICARLE I PASSAGGI DA FARE/I MODULI DA UTILIZZARE/LA DOCUMENTAZIONE DA PRESENTARE PER OTTENERE IL SERVIZIO</c:v>
                </c:pt>
                <c:pt idx="7">
                  <c:v>INDIRIZZARLA CORRETTAMENTE VERSO LA SCELTA DEL SERVIZIO/TICKET </c:v>
                </c:pt>
                <c:pt idx="8">
                  <c:v>COMPRENDERE LA SUA RICHIESTA / PROBLEMA</c:v>
                </c:pt>
              </c:strCache>
            </c:strRef>
          </c:cat>
          <c:val>
            <c:numRef>
              <c:f>Foglio1!$E$2:$E$10</c:f>
              <c:numCache>
                <c:formatCode>0</c:formatCode>
                <c:ptCount val="9"/>
                <c:pt idx="0">
                  <c:v>1.8237082066869308</c:v>
                </c:pt>
                <c:pt idx="1">
                  <c:v>2.4</c:v>
                </c:pt>
                <c:pt idx="2">
                  <c:v>1.801801801801802</c:v>
                </c:pt>
                <c:pt idx="3">
                  <c:v>8.5470085470085451</c:v>
                </c:pt>
                <c:pt idx="4">
                  <c:v>1.5748031496062991</c:v>
                </c:pt>
                <c:pt idx="5">
                  <c:v>1.0204081632653061</c:v>
                </c:pt>
                <c:pt idx="6">
                  <c:v>0.65645514223194745</c:v>
                </c:pt>
                <c:pt idx="7">
                  <c:v>0.6230529595015577</c:v>
                </c:pt>
                <c:pt idx="8">
                  <c:v>1.2158054711246198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dLbls>
            <c:delete val="1"/>
          </c:dLbls>
          <c:cat>
            <c:strRef>
              <c:f>Foglio1!$A$2:$A$10</c:f>
              <c:strCache>
                <c:ptCount val="9"/>
                <c:pt idx="0">
                  <c:v>ASSISTENZA RICEVUTA DAL PERSONALE PER LA SOLUZIONE DEI PROBLEMI</c:v>
                </c:pt>
                <c:pt idx="1">
                  <c:v>PROFESSIONALITA' E COMPETENZA DEL PERSONAL</c:v>
                </c:pt>
                <c:pt idx="2">
                  <c:v>CORTESIA E DISPONIBILITA' DEL PERSONALE</c:v>
                </c:pt>
                <c:pt idx="3">
                  <c:v>TEMPO DI ATTESA PER ESSERE SERVITO ALLO SORTELLO</c:v>
                </c:pt>
                <c:pt idx="4">
                  <c:v>TEMPO DI ATTESA PER PARLARE CON L'OPERATOREALLA PRIMA INFORMAZIONE</c:v>
                </c:pt>
                <c:pt idx="5">
                  <c:v>AIUTARLA NELLA COMPILAZIONE DEI MODULI</c:v>
                </c:pt>
                <c:pt idx="6">
                  <c:v>NDICARLE I PASSAGGI DA FARE/I MODULI DA UTILIZZARE/LA DOCUMENTAZIONE DA PRESENTARE PER OTTENERE IL SERVIZIO</c:v>
                </c:pt>
                <c:pt idx="7">
                  <c:v>INDIRIZZARLA CORRETTAMENTE VERSO LA SCELTA DEL SERVIZIO/TICKET </c:v>
                </c:pt>
                <c:pt idx="8">
                  <c:v>COMPRENDERE LA SUA RICHIESTA / PROBLEMA</c:v>
                </c:pt>
              </c:strCache>
            </c:strRef>
          </c:cat>
          <c:val>
            <c:numRef>
              <c:f>Foglio1!$F$2:$F$10</c:f>
              <c:numCache>
                <c:formatCode>0</c:formatCode>
                <c:ptCount val="9"/>
                <c:pt idx="0">
                  <c:v>0.60790273556231023</c:v>
                </c:pt>
                <c:pt idx="1">
                  <c:v>0.6</c:v>
                </c:pt>
                <c:pt idx="2">
                  <c:v>0.60060060060060061</c:v>
                </c:pt>
                <c:pt idx="3">
                  <c:v>6.8376068376068382</c:v>
                </c:pt>
                <c:pt idx="4">
                  <c:v>0.78740157480314954</c:v>
                </c:pt>
                <c:pt idx="5">
                  <c:v>0</c:v>
                </c:pt>
                <c:pt idx="6">
                  <c:v>1.9693654266958422</c:v>
                </c:pt>
                <c:pt idx="7">
                  <c:v>0.6230529595015577</c:v>
                </c:pt>
                <c:pt idx="8">
                  <c:v>1.2158054711246198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elete val="1"/>
          </c:dLbls>
          <c:cat>
            <c:strRef>
              <c:f>Foglio1!$A$2:$A$10</c:f>
              <c:strCache>
                <c:ptCount val="9"/>
                <c:pt idx="0">
                  <c:v>ASSISTENZA RICEVUTA DAL PERSONALE PER LA SOLUZIONE DEI PROBLEMI</c:v>
                </c:pt>
                <c:pt idx="1">
                  <c:v>PROFESSIONALITA' E COMPETENZA DEL PERSONAL</c:v>
                </c:pt>
                <c:pt idx="2">
                  <c:v>CORTESIA E DISPONIBILITA' DEL PERSONALE</c:v>
                </c:pt>
                <c:pt idx="3">
                  <c:v>TEMPO DI ATTESA PER ESSERE SERVITO ALLO SORTELLO</c:v>
                </c:pt>
                <c:pt idx="4">
                  <c:v>TEMPO DI ATTESA PER PARLARE CON L'OPERATOREALLA PRIMA INFORMAZIONE</c:v>
                </c:pt>
                <c:pt idx="5">
                  <c:v>AIUTARLA NELLA COMPILAZIONE DEI MODULI</c:v>
                </c:pt>
                <c:pt idx="6">
                  <c:v>NDICARLE I PASSAGGI DA FARE/I MODULI DA UTILIZZARE/LA DOCUMENTAZIONE DA PRESENTARE PER OTTENERE IL SERVIZIO</c:v>
                </c:pt>
                <c:pt idx="7">
                  <c:v>INDIRIZZARLA CORRETTAMENTE VERSO LA SCELTA DEL SERVIZIO/TICKET </c:v>
                </c:pt>
                <c:pt idx="8">
                  <c:v>COMPRENDERE LA SUA RICHIESTA / PROBLEMA</c:v>
                </c:pt>
              </c:strCache>
            </c:strRef>
          </c:cat>
          <c:val>
            <c:numRef>
              <c:f>Foglio1!$G$2:$G$10</c:f>
              <c:numCache>
                <c:formatCode>0</c:formatCode>
                <c:ptCount val="9"/>
                <c:pt idx="0">
                  <c:v>0.60790273556231023</c:v>
                </c:pt>
                <c:pt idx="1">
                  <c:v>0</c:v>
                </c:pt>
                <c:pt idx="2">
                  <c:v>1.2012012012012012</c:v>
                </c:pt>
                <c:pt idx="3">
                  <c:v>8.5470085470085451</c:v>
                </c:pt>
                <c:pt idx="4">
                  <c:v>2.3622047244094491</c:v>
                </c:pt>
                <c:pt idx="5">
                  <c:v>2.0408163265306123</c:v>
                </c:pt>
                <c:pt idx="6">
                  <c:v>2.6258205689277898</c:v>
                </c:pt>
                <c:pt idx="7">
                  <c:v>1.8691588785046731</c:v>
                </c:pt>
                <c:pt idx="8">
                  <c:v>2.4316109422492396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60936448"/>
        <c:axId val="159587072"/>
      </c:barChart>
      <c:catAx>
        <c:axId val="16093644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one"/>
        <c:crossAx val="159587072"/>
        <c:crosses val="autoZero"/>
        <c:auto val="1"/>
        <c:lblAlgn val="ctr"/>
        <c:lblOffset val="100"/>
        <c:noMultiLvlLbl val="0"/>
      </c:catAx>
      <c:valAx>
        <c:axId val="159587072"/>
        <c:scaling>
          <c:orientation val="minMax"/>
        </c:scaling>
        <c:delete val="0"/>
        <c:axPos val="b"/>
        <c:min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60936448"/>
        <c:crosses val="autoZero"/>
        <c:crossBetween val="between"/>
        <c:majorUnit val="0.2"/>
        <c:minorUnit val="0.1"/>
      </c:valAx>
    </c:plotArea>
    <c:legend>
      <c:legendPos val="t"/>
      <c:layout>
        <c:manualLayout>
          <c:xMode val="edge"/>
          <c:yMode val="edge"/>
          <c:x val="0.19606662732940006"/>
          <c:y val="6.4064024124545496E-2"/>
          <c:w val="0.5011230369828189"/>
          <c:h val="4.5015332042248501E-2"/>
        </c:manualLayout>
      </c:layout>
      <c:overlay val="0"/>
      <c:txPr>
        <a:bodyPr/>
        <a:lstStyle/>
        <a:p>
          <a:pPr>
            <a:defRPr sz="10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800360892388452"/>
          <c:y val="0.10647783392420275"/>
          <c:w val="0.47463369422572177"/>
          <c:h val="0.84852066929133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3600F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Foglio1!$A$2:$A$5</c:f>
              <c:numCache>
                <c:formatCode>General</c:formatCode>
                <c:ptCount val="4"/>
              </c:numCache>
            </c:numRef>
          </c:cat>
          <c:val>
            <c:numRef>
              <c:f>Foglio1!$B$2:$B$5</c:f>
              <c:numCache>
                <c:formatCode>0</c:formatCode>
                <c:ptCount val="4"/>
                <c:pt idx="0">
                  <c:v>92.1</c:v>
                </c:pt>
                <c:pt idx="1">
                  <c:v>90.3</c:v>
                </c:pt>
                <c:pt idx="2">
                  <c:v>83</c:v>
                </c:pt>
                <c:pt idx="3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axId val="168918528"/>
        <c:axId val="156980864"/>
      </c:barChart>
      <c:catAx>
        <c:axId val="16891852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it-IT"/>
          </a:p>
        </c:txPr>
        <c:crossAx val="156980864"/>
        <c:crosses val="autoZero"/>
        <c:auto val="1"/>
        <c:lblAlgn val="ctr"/>
        <c:lblOffset val="100"/>
        <c:noMultiLvlLbl val="0"/>
      </c:catAx>
      <c:valAx>
        <c:axId val="156980864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one"/>
        <c:crossAx val="168918528"/>
        <c:crosses val="autoZero"/>
        <c:crossBetween val="between"/>
      </c:valAx>
      <c:spPr>
        <a:noFill/>
        <a:ln w="25375">
          <a:noFill/>
        </a:ln>
      </c:spPr>
    </c:plotArea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798"/>
      </a:pPr>
      <a:endParaRPr lang="it-I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2222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6966" y="11105"/>
            <a:ext cx="2907167" cy="45524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68" tIns="0" rIns="19068" bIns="0" numCol="1" anchor="t" anchorCtr="0" compatLnSpc="1">
            <a:prstTxWarp prst="textNoShape">
              <a:avLst/>
            </a:prstTxWarp>
          </a:bodyPr>
          <a:lstStyle>
            <a:lvl1pPr defTabSz="768579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020" y="11105"/>
            <a:ext cx="2907168" cy="45524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68" tIns="0" rIns="19068" bIns="0" numCol="1" anchor="t" anchorCtr="0" compatLnSpc="1">
            <a:prstTxWarp prst="textNoShape">
              <a:avLst/>
            </a:prstTxWarp>
          </a:bodyPr>
          <a:lstStyle>
            <a:lvl1pPr algn="r" defTabSz="768579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5175" y="781050"/>
            <a:ext cx="5257800" cy="3641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69137" y="4734903"/>
            <a:ext cx="5049876" cy="441606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164" tIns="47671" rIns="92164" bIns="476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6966" y="9457113"/>
            <a:ext cx="2907167" cy="45524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68" tIns="0" rIns="19068" bIns="0" numCol="1" anchor="b" anchorCtr="0" compatLnSpc="1">
            <a:prstTxWarp prst="textNoShape">
              <a:avLst/>
            </a:prstTxWarp>
          </a:bodyPr>
          <a:lstStyle>
            <a:lvl1pPr defTabSz="768579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020" y="9457113"/>
            <a:ext cx="2907168" cy="45524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68" tIns="0" rIns="19068" bIns="0" numCol="1" anchor="b" anchorCtr="0" compatLnSpc="1">
            <a:prstTxWarp prst="textNoShape">
              <a:avLst/>
            </a:prstTxWarp>
          </a:bodyPr>
          <a:lstStyle>
            <a:lvl1pPr algn="r" defTabSz="768579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2D7F49CC-3722-463E-98F1-5D6A27E6C44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5888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8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8788" algn="l" defTabSz="768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7575" algn="l" defTabSz="768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7950" algn="l" defTabSz="768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35150" algn="l" defTabSz="7683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3577"/>
            <a:fld id="{3E858DBB-5B3C-4CDC-A91A-1838151B1CFF}" type="slidenum">
              <a:rPr lang="it-IT" smtClean="0"/>
              <a:pPr defTabSz="913577"/>
              <a:t>1</a:t>
            </a:fld>
            <a:endParaRPr lang="it-IT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A3565-B887-40A8-BE55-32330C7ECAA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75F12-3C48-426B-9765-0021D087D50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8F76D-4DED-44DE-8139-2203F555F5E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4C2CD-CCAC-4B76-9C3C-3D4F4C39C75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C622A-3D10-44D5-A9D4-6B43EA7C3B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BCCC3-08F6-4BA6-9685-390501F609C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DA584-DD4C-4B47-B6BF-FB2CB032204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E2FA4-2401-46BA-97F7-6C1BFAABC56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D7A4B-934B-4E08-A813-1675B2580E4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CFA68-E327-4B5C-A5D6-1EF9D6FDB0E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66DEB-E617-4010-93FD-F8A54BA23F0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pic>
        <p:nvPicPr>
          <p:cNvPr id="1028" name="Picture 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171950" y="6165850"/>
            <a:ext cx="156051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350838" y="6308725"/>
            <a:ext cx="3898900" cy="0"/>
          </a:xfrm>
          <a:prstGeom prst="line">
            <a:avLst/>
          </a:prstGeom>
          <a:noFill/>
          <a:ln w="25400">
            <a:solidFill>
              <a:srgbClr val="E3600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5654675" y="6597650"/>
            <a:ext cx="3898900" cy="0"/>
          </a:xfrm>
          <a:prstGeom prst="line">
            <a:avLst/>
          </a:prstGeom>
          <a:noFill/>
          <a:ln w="25400">
            <a:solidFill>
              <a:srgbClr val="073C62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165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19613" y="6599238"/>
            <a:ext cx="865187" cy="358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73C62"/>
                </a:solidFill>
                <a:latin typeface="+mn-lt"/>
              </a:defRPr>
            </a:lvl1pPr>
          </a:lstStyle>
          <a:p>
            <a:pPr>
              <a:defRPr/>
            </a:pPr>
            <a:fld id="{431EC8CE-49EA-4803-9B99-EEA054EBC81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237288"/>
            <a:ext cx="9906000" cy="620712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333375"/>
            <a:ext cx="9906000" cy="620713"/>
          </a:xfrm>
          <a:prstGeom prst="rect">
            <a:avLst/>
          </a:prstGeom>
          <a:solidFill>
            <a:srgbClr val="1E3D5C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Rettangolo 9"/>
          <p:cNvSpPr/>
          <p:nvPr userDrawn="1"/>
        </p:nvSpPr>
        <p:spPr bwMode="auto">
          <a:xfrm>
            <a:off x="5991592" y="6260825"/>
            <a:ext cx="1872208" cy="23403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In collaborazione con 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9464" y="6214748"/>
            <a:ext cx="351421" cy="348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344" y="6165304"/>
            <a:ext cx="896813" cy="400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38" r:id="rId1"/>
    <p:sldLayoutId id="2147484639" r:id="rId2"/>
    <p:sldLayoutId id="2147484640" r:id="rId3"/>
    <p:sldLayoutId id="2147484641" r:id="rId4"/>
    <p:sldLayoutId id="2147484642" r:id="rId5"/>
    <p:sldLayoutId id="2147484643" r:id="rId6"/>
    <p:sldLayoutId id="2147484644" r:id="rId7"/>
    <p:sldLayoutId id="2147484645" r:id="rId8"/>
    <p:sldLayoutId id="2147484646" r:id="rId9"/>
    <p:sldLayoutId id="2147484647" r:id="rId10"/>
    <p:sldLayoutId id="214748464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E3600F"/>
          </a:solidFill>
          <a:latin typeface="Verdana" pitchFamily="34" charset="0"/>
        </a:defRPr>
      </a:lvl9pPr>
    </p:titleStyle>
    <p:bodyStyle>
      <a:lvl1pPr marL="342900" indent="11113" algn="l" rtl="0" eaLnBrk="0" fontAlgn="base" hangingPunct="0">
        <a:spcBef>
          <a:spcPct val="20000"/>
        </a:spcBef>
        <a:spcAft>
          <a:spcPct val="0"/>
        </a:spcAft>
        <a:defRPr sz="3200">
          <a:solidFill>
            <a:srgbClr val="073C62"/>
          </a:solidFill>
          <a:latin typeface="+mn-lt"/>
          <a:ea typeface="+mn-ea"/>
          <a:cs typeface="+mn-cs"/>
        </a:defRPr>
      </a:lvl1pPr>
      <a:lvl2pPr marL="8191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073C62"/>
          </a:solidFill>
          <a:latin typeface="+mn-lt"/>
        </a:defRPr>
      </a:lvl2pPr>
      <a:lvl3pPr marL="122713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73C62"/>
          </a:solidFill>
          <a:latin typeface="+mn-lt"/>
        </a:defRPr>
      </a:lvl3pPr>
      <a:lvl4pPr marL="16351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73C6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600">
          <a:solidFill>
            <a:srgbClr val="073C6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2203500"/>
            <a:ext cx="9906000" cy="2233612"/>
          </a:xfrm>
          <a:effectLst/>
        </p:spPr>
        <p:txBody>
          <a:bodyPr/>
          <a:lstStyle/>
          <a:p>
            <a:pPr>
              <a:defRPr/>
            </a:pPr>
            <a:r>
              <a:rPr lang="it-IT" sz="3600" b="1" dirty="0" smtClean="0">
                <a:solidFill>
                  <a:srgbClr val="E3600F"/>
                </a:solidFill>
                <a:latin typeface="+mj-lt"/>
                <a:ea typeface="+mj-ea"/>
                <a:cs typeface="+mj-cs"/>
              </a:rPr>
              <a:t>Customer </a:t>
            </a:r>
            <a:r>
              <a:rPr lang="it-IT" sz="3600" b="1" dirty="0" err="1" smtClean="0">
                <a:solidFill>
                  <a:srgbClr val="E3600F"/>
                </a:solidFill>
                <a:latin typeface="+mj-lt"/>
                <a:ea typeface="+mj-ea"/>
                <a:cs typeface="+mj-cs"/>
              </a:rPr>
              <a:t>Satisfaction</a:t>
            </a:r>
            <a:r>
              <a:rPr lang="it-IT" sz="3600" b="1" dirty="0" smtClean="0">
                <a:solidFill>
                  <a:srgbClr val="E3600F"/>
                </a:solidFill>
                <a:latin typeface="+mj-lt"/>
                <a:ea typeface="+mj-ea"/>
                <a:cs typeface="+mj-cs"/>
              </a:rPr>
              <a:t> 2016</a:t>
            </a:r>
          </a:p>
          <a:p>
            <a:pPr>
              <a:defRPr/>
            </a:pPr>
            <a:r>
              <a:rPr lang="it-IT" sz="2400" b="1" dirty="0" smtClean="0">
                <a:solidFill>
                  <a:srgbClr val="E3600F"/>
                </a:solidFill>
                <a:latin typeface="+mj-lt"/>
                <a:ea typeface="+mj-ea"/>
                <a:cs typeface="+mj-cs"/>
              </a:rPr>
              <a:t>Sintesi dei risultati</a:t>
            </a:r>
          </a:p>
          <a:p>
            <a:pPr>
              <a:defRPr/>
            </a:pPr>
            <a:endParaRPr lang="it-IT" sz="2400" b="1" dirty="0" smtClean="0">
              <a:solidFill>
                <a:srgbClr val="E3600F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it-IT" sz="2400" b="1" dirty="0">
                <a:solidFill>
                  <a:srgbClr val="E3600F"/>
                </a:solidFill>
              </a:rPr>
              <a:t>Uffici di Aosta, Lecco, Matera, Viterbo</a:t>
            </a:r>
          </a:p>
          <a:p>
            <a:pPr>
              <a:defRPr/>
            </a:pPr>
            <a:r>
              <a:rPr lang="it-IT" sz="2400" dirty="0" smtClean="0">
                <a:solidFill>
                  <a:srgbClr val="E3600F"/>
                </a:solidFill>
              </a:rPr>
              <a:t>Report </a:t>
            </a:r>
            <a:r>
              <a:rPr lang="it-IT" sz="2400" dirty="0">
                <a:solidFill>
                  <a:srgbClr val="E3600F"/>
                </a:solidFill>
              </a:rPr>
              <a:t>conclusivo per la fase di ricerca quantitativa</a:t>
            </a:r>
            <a:endParaRPr lang="it-IT" sz="2400" i="1" dirty="0">
              <a:solidFill>
                <a:srgbClr val="E3600F"/>
              </a:solidFill>
            </a:endParaRPr>
          </a:p>
          <a:p>
            <a:pPr>
              <a:defRPr/>
            </a:pPr>
            <a:endParaRPr lang="it-IT" sz="2400" b="1" dirty="0" smtClean="0">
              <a:solidFill>
                <a:srgbClr val="E3600F"/>
              </a:solidFill>
              <a:latin typeface="+mj-lt"/>
              <a:ea typeface="+mj-ea"/>
              <a:cs typeface="+mj-cs"/>
            </a:endParaRPr>
          </a:p>
          <a:p>
            <a:pPr>
              <a:defRPr/>
            </a:pPr>
            <a:endParaRPr lang="it-IT" sz="2400" i="1" dirty="0" smtClean="0">
              <a:solidFill>
                <a:srgbClr val="E3600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437" name="Rectangle 1029"/>
          <p:cNvSpPr>
            <a:spLocks noChangeArrowheads="1"/>
          </p:cNvSpPr>
          <p:nvPr/>
        </p:nvSpPr>
        <p:spPr bwMode="auto">
          <a:xfrm>
            <a:off x="228600" y="1676400"/>
            <a:ext cx="693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75" tIns="43638" rIns="87275" bIns="43638"/>
          <a:lstStyle/>
          <a:p>
            <a:pPr defTabSz="873125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  <a:defRPr/>
            </a:pPr>
            <a:r>
              <a:rPr lang="it-IT" sz="14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defTabSz="873125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  <a:defRPr/>
            </a:pPr>
            <a:endParaRPr lang="it-IT" sz="14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100" name="AutoShape 1033" descr="image001"/>
          <p:cNvSpPr>
            <a:spLocks noChangeAspect="1" noChangeArrowheads="1"/>
          </p:cNvSpPr>
          <p:nvPr/>
        </p:nvSpPr>
        <p:spPr bwMode="auto">
          <a:xfrm>
            <a:off x="4519613" y="2971800"/>
            <a:ext cx="8683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1" name="AutoShape 1035" descr="image001"/>
          <p:cNvSpPr>
            <a:spLocks noChangeAspect="1" noChangeArrowheads="1"/>
          </p:cNvSpPr>
          <p:nvPr/>
        </p:nvSpPr>
        <p:spPr bwMode="auto">
          <a:xfrm>
            <a:off x="4519613" y="2971800"/>
            <a:ext cx="8683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02" name="AutoShape 1038" descr="image001"/>
          <p:cNvSpPr>
            <a:spLocks noChangeAspect="1" noChangeArrowheads="1"/>
          </p:cNvSpPr>
          <p:nvPr/>
        </p:nvSpPr>
        <p:spPr bwMode="auto">
          <a:xfrm>
            <a:off x="4519613" y="2971800"/>
            <a:ext cx="8683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5387975" y="5373216"/>
            <a:ext cx="3885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dirty="0" smtClean="0">
                <a:solidFill>
                  <a:srgbClr val="0B2F5B"/>
                </a:solidFill>
                <a:latin typeface="+mn-lt"/>
              </a:rPr>
              <a:t>Roma, Dicembre 2016</a:t>
            </a:r>
            <a:endParaRPr lang="it-IT" sz="1600" b="1" dirty="0">
              <a:solidFill>
                <a:srgbClr val="0B2F5B"/>
              </a:solidFill>
              <a:latin typeface="+mn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27384"/>
            <a:ext cx="9906000" cy="1143000"/>
          </a:xfrm>
        </p:spPr>
        <p:txBody>
          <a:bodyPr/>
          <a:lstStyle/>
          <a:p>
            <a:r>
              <a:rPr lang="en-US" sz="2800" dirty="0" err="1" smtClean="0"/>
              <a:t>Profilo</a:t>
            </a:r>
            <a:r>
              <a:rPr lang="en-US" sz="2800" dirty="0" smtClean="0"/>
              <a:t> </a:t>
            </a:r>
            <a:r>
              <a:rPr lang="en-US" sz="2800" dirty="0" err="1" smtClean="0"/>
              <a:t>utente</a:t>
            </a:r>
            <a:r>
              <a:rPr lang="en-US" sz="2800" dirty="0" smtClean="0"/>
              <a:t>: </a:t>
            </a:r>
            <a:r>
              <a:rPr lang="en-US" sz="2800" dirty="0" err="1" smtClean="0"/>
              <a:t>frequenza</a:t>
            </a:r>
            <a:r>
              <a:rPr lang="en-US" sz="2800" dirty="0" smtClean="0"/>
              <a:t> </a:t>
            </a:r>
            <a:r>
              <a:rPr lang="en-US" sz="2800" dirty="0"/>
              <a:t>di </a:t>
            </a:r>
            <a:r>
              <a:rPr lang="en-US" sz="2800" dirty="0" err="1"/>
              <a:t>visita</a:t>
            </a:r>
            <a:r>
              <a:rPr lang="en-US" sz="2800" dirty="0"/>
              <a:t> </a:t>
            </a:r>
            <a:r>
              <a:rPr lang="en-US" sz="2800" dirty="0" smtClean="0"/>
              <a:t>in </a:t>
            </a:r>
            <a:r>
              <a:rPr lang="en-US" sz="2800" dirty="0" err="1" smtClean="0"/>
              <a:t>ufficio</a:t>
            </a:r>
            <a:r>
              <a:rPr lang="en-US" sz="2800" dirty="0" smtClean="0"/>
              <a:t> </a:t>
            </a: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  <p:graphicFrame>
        <p:nvGraphicFramePr>
          <p:cNvPr id="21" name="Tabel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943830"/>
              </p:ext>
            </p:extLst>
          </p:nvPr>
        </p:nvGraphicFramePr>
        <p:xfrm>
          <a:off x="1568624" y="2308284"/>
          <a:ext cx="2449512" cy="2592288"/>
        </p:xfrm>
        <a:graphic>
          <a:graphicData uri="http://schemas.openxmlformats.org/drawingml/2006/table">
            <a:tbl>
              <a:tblPr firstRow="1" bandRow="1"/>
              <a:tblGrid>
                <a:gridCol w="2449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20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SETTIMANAL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O PIU’ SPESSO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…Ogni giorno o quasi 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 Da 1 a 4 volte la settimana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0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MENSILE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20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MENO SPESSO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20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E’ LA PRIMA VOLTA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240803"/>
              </p:ext>
            </p:extLst>
          </p:nvPr>
        </p:nvGraphicFramePr>
        <p:xfrm>
          <a:off x="5097016" y="1686022"/>
          <a:ext cx="2064905" cy="3327154"/>
        </p:xfrm>
        <a:graphic>
          <a:graphicData uri="http://schemas.openxmlformats.org/drawingml/2006/table">
            <a:tbl>
              <a:tblPr firstRow="1" bandRow="1"/>
              <a:tblGrid>
                <a:gridCol w="1056793"/>
                <a:gridCol w="1008112"/>
              </a:tblGrid>
              <a:tr h="3420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Professionisti</a:t>
                      </a:r>
                    </a:p>
                  </a:txBody>
                  <a:tcPr marL="33231" marR="33231" marT="34301" marB="34301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Privati</a:t>
                      </a:r>
                    </a:p>
                  </a:txBody>
                  <a:tcPr marL="33231" marR="33231" marT="34301" marB="34301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</a:tr>
              <a:tr h="3780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mpd="sng">
                      <a:solidFill>
                        <a:srgbClr val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solidFill>
                        <a:srgbClr val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  <a:tr h="4394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</a:t>
                      </a:r>
                      <a:endParaRPr lang="it-IT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it-IT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394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2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it-IT" sz="12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2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it-IT" sz="12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  <a:tr h="4394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2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  <a:endParaRPr lang="it-IT" sz="12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200" i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it-IT" sz="1200" i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98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</a:t>
                      </a:r>
                      <a:endParaRPr lang="it-IT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lang="it-IT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  <a:tr h="4394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</a:t>
                      </a:r>
                      <a:endParaRPr lang="it-IT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394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it-IT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  <a:endParaRPr lang="it-IT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2432720" y="5005101"/>
            <a:ext cx="1656184" cy="288763"/>
          </a:xfrm>
          <a:prstGeom prst="rect">
            <a:avLst/>
          </a:prstGeom>
          <a:solidFill>
            <a:srgbClr val="FFFFFF">
              <a:lumMod val="95000"/>
            </a:srgb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marR="0" lvl="0" indent="11113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Tx/>
              <a:buFontTx/>
              <a:buNone/>
              <a:tabLst/>
              <a:defRPr/>
            </a:pPr>
            <a:r>
              <a:rPr kumimoji="0" lang="it-IT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Media (n. volte al mese)</a:t>
            </a:r>
            <a:endParaRPr kumimoji="0" lang="it-IT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4376936" y="5015741"/>
            <a:ext cx="432048" cy="278124"/>
          </a:xfrm>
          <a:prstGeom prst="rect">
            <a:avLst/>
          </a:prstGeom>
          <a:solidFill>
            <a:srgbClr val="FFFFFF">
              <a:lumMod val="95000"/>
            </a:srgb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marR="0" lvl="0" indent="11113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Tx/>
              <a:buFontTx/>
              <a:buNone/>
              <a:tabLst/>
              <a:defRPr/>
            </a:pPr>
            <a:r>
              <a:rPr kumimoji="0" lang="it-IT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  <a:endParaRPr kumimoji="0" lang="it-IT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5385048" y="5095092"/>
            <a:ext cx="432048" cy="278124"/>
          </a:xfrm>
          <a:prstGeom prst="rect">
            <a:avLst/>
          </a:prstGeom>
          <a:solidFill>
            <a:srgbClr val="FFFFFF">
              <a:lumMod val="95000"/>
            </a:srgb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marR="0" lvl="0" indent="11113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Tx/>
              <a:buFontTx/>
              <a:buNone/>
              <a:tabLst/>
              <a:defRPr/>
            </a:pPr>
            <a:r>
              <a:rPr kumimoji="0" lang="it-IT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</a:t>
            </a:r>
            <a:endParaRPr kumimoji="0" lang="it-IT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6465168" y="5095092"/>
            <a:ext cx="432048" cy="278124"/>
          </a:xfrm>
          <a:prstGeom prst="rect">
            <a:avLst/>
          </a:prstGeom>
          <a:solidFill>
            <a:srgbClr val="FFFFFF">
              <a:lumMod val="95000"/>
            </a:srgb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marR="0" lvl="0" indent="11113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Tx/>
              <a:buFontTx/>
              <a:buNone/>
              <a:tabLst/>
              <a:defRPr/>
            </a:pPr>
            <a:r>
              <a:rPr kumimoji="0" lang="it-IT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it-IT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Parentesi graffa aperta 26"/>
          <p:cNvSpPr/>
          <p:nvPr/>
        </p:nvSpPr>
        <p:spPr>
          <a:xfrm>
            <a:off x="1712640" y="2492896"/>
            <a:ext cx="216024" cy="1440160"/>
          </a:xfrm>
          <a:prstGeom prst="leftBrace">
            <a:avLst/>
          </a:prstGeom>
          <a:noFill/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sight screen"/>
              <a:ea typeface="+mn-ea"/>
              <a:cs typeface="+mn-cs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704528" y="2888940"/>
            <a:ext cx="1008112" cy="648072"/>
          </a:xfrm>
          <a:prstGeom prst="rect">
            <a:avLst/>
          </a:prstGeom>
          <a:solidFill>
            <a:srgbClr val="FFFFFF">
              <a:lumMod val="95000"/>
            </a:srgb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11113" algn="ctr" eaLnBrk="0" hangingPunct="0">
              <a:lnSpc>
                <a:spcPct val="150000"/>
              </a:lnSpc>
              <a:spcBef>
                <a:spcPct val="20000"/>
              </a:spcBef>
              <a:buClr>
                <a:srgbClr val="FF9933"/>
              </a:buClr>
              <a:defRPr sz="1000" b="1" i="1" kern="0"/>
            </a:lvl1pPr>
            <a:lvl2pPr marL="8191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eaLnBrk="0" hangingPunct="0">
              <a:spcBef>
                <a:spcPct val="20000"/>
              </a:spcBef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eaLnBrk="0" hangingPunct="0">
              <a:spcBef>
                <a:spcPct val="20000"/>
              </a:spcBef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defRPr>
                <a:solidFill>
                  <a:srgbClr val="073C62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defRPr>
                <a:solidFill>
                  <a:srgbClr val="073C62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defRPr>
                <a:solidFill>
                  <a:srgbClr val="073C62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defRPr>
                <a:solidFill>
                  <a:srgbClr val="073C62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defRPr>
                <a:solidFill>
                  <a:srgbClr val="073C62"/>
                </a:solidFill>
                <a:latin typeface="+mn-lt"/>
              </a:defRPr>
            </a:lvl9pPr>
          </a:lstStyle>
          <a:p>
            <a:pPr marL="0" marR="0" lvl="0" indent="11113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Tx/>
              <a:buFontTx/>
              <a:buNone/>
              <a:tabLst/>
              <a:defRPr/>
            </a:pPr>
            <a:r>
              <a:rPr kumimoji="0" lang="it-IT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Utenti abituali</a:t>
            </a:r>
          </a:p>
          <a:p>
            <a:pPr marL="0" marR="0" lvl="0" indent="11113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Tx/>
              <a:buFontTx/>
              <a:buNone/>
              <a:tabLst/>
              <a:defRPr/>
            </a:pPr>
            <a:r>
              <a:rPr kumimoji="0" lang="it-IT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47% 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5097016" y="5409220"/>
            <a:ext cx="1008112" cy="324036"/>
          </a:xfrm>
          <a:prstGeom prst="rect">
            <a:avLst/>
          </a:prstGeom>
          <a:solidFill>
            <a:srgbClr val="FFFFFF">
              <a:lumMod val="95000"/>
            </a:srgb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11113" algn="ctr" eaLnBrk="0" hangingPunct="0">
              <a:lnSpc>
                <a:spcPct val="150000"/>
              </a:lnSpc>
              <a:spcBef>
                <a:spcPct val="20000"/>
              </a:spcBef>
              <a:buClr>
                <a:srgbClr val="FF9933"/>
              </a:buClr>
              <a:defRPr sz="1000" b="1" i="1" kern="0"/>
            </a:lvl1pPr>
            <a:lvl2pPr marL="8191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eaLnBrk="0" hangingPunct="0">
              <a:spcBef>
                <a:spcPct val="20000"/>
              </a:spcBef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eaLnBrk="0" hangingPunct="0">
              <a:spcBef>
                <a:spcPct val="20000"/>
              </a:spcBef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defRPr>
                <a:solidFill>
                  <a:srgbClr val="073C62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defRPr>
                <a:solidFill>
                  <a:srgbClr val="073C62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defRPr>
                <a:solidFill>
                  <a:srgbClr val="073C62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defRPr>
                <a:solidFill>
                  <a:srgbClr val="073C62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defRPr>
                <a:solidFill>
                  <a:srgbClr val="073C62"/>
                </a:solidFill>
                <a:latin typeface="+mn-lt"/>
              </a:defRPr>
            </a:lvl9pPr>
          </a:lstStyle>
          <a:p>
            <a:pPr marL="0" marR="0" lvl="0" indent="11113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Utenti abituali</a:t>
            </a:r>
          </a:p>
          <a:p>
            <a:pPr marL="0" marR="0" lvl="0" indent="11113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81% </a:t>
            </a:r>
            <a:endParaRPr kumimoji="0" lang="it-IT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6220569" y="5409220"/>
            <a:ext cx="1008112" cy="324036"/>
          </a:xfrm>
          <a:prstGeom prst="rect">
            <a:avLst/>
          </a:prstGeom>
          <a:solidFill>
            <a:srgbClr val="FFFFFF">
              <a:lumMod val="95000"/>
            </a:srgb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11113" algn="ctr" eaLnBrk="0" hangingPunct="0">
              <a:lnSpc>
                <a:spcPct val="150000"/>
              </a:lnSpc>
              <a:spcBef>
                <a:spcPct val="20000"/>
              </a:spcBef>
              <a:buClr>
                <a:srgbClr val="FF9933"/>
              </a:buClr>
              <a:defRPr sz="1000" b="1" i="1" kern="0"/>
            </a:lvl1pPr>
            <a:lvl2pPr marL="8191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eaLnBrk="0" hangingPunct="0">
              <a:spcBef>
                <a:spcPct val="20000"/>
              </a:spcBef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eaLnBrk="0" hangingPunct="0">
              <a:spcBef>
                <a:spcPct val="20000"/>
              </a:spcBef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defRPr>
                <a:solidFill>
                  <a:srgbClr val="073C62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defRPr>
                <a:solidFill>
                  <a:srgbClr val="073C62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defRPr>
                <a:solidFill>
                  <a:srgbClr val="073C62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defRPr>
                <a:solidFill>
                  <a:srgbClr val="073C62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defRPr>
                <a:solidFill>
                  <a:srgbClr val="073C62"/>
                </a:solidFill>
                <a:latin typeface="+mn-lt"/>
              </a:defRPr>
            </a:lvl9pPr>
          </a:lstStyle>
          <a:p>
            <a:pPr marL="0" marR="0" lvl="0" indent="11113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Utenti abituali</a:t>
            </a:r>
          </a:p>
          <a:p>
            <a:pPr marL="0" marR="0" lvl="0" indent="11113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Tx/>
              <a:buFontTx/>
              <a:buNone/>
              <a:tabLst/>
              <a:defRPr/>
            </a:pPr>
            <a:r>
              <a:rPr kumimoji="0" lang="it-IT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18% </a:t>
            </a:r>
            <a:endParaRPr kumimoji="0" lang="it-IT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265312" y="1124744"/>
            <a:ext cx="2214929" cy="184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75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</a:t>
            </a:r>
            <a:r>
              <a:rPr lang="it-IT" sz="75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totale intervistati</a:t>
            </a:r>
            <a:endParaRPr lang="it-IT" sz="75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079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116632"/>
            <a:ext cx="8915400" cy="1143000"/>
          </a:xfrm>
        </p:spPr>
        <p:txBody>
          <a:bodyPr/>
          <a:lstStyle/>
          <a:p>
            <a:r>
              <a:rPr lang="en-US" dirty="0" err="1" smtClean="0"/>
              <a:t>Profilo</a:t>
            </a:r>
            <a:r>
              <a:rPr lang="en-US" dirty="0" smtClean="0"/>
              <a:t> </a:t>
            </a:r>
            <a:r>
              <a:rPr lang="en-US" dirty="0" err="1" smtClean="0"/>
              <a:t>utenti</a:t>
            </a:r>
            <a:r>
              <a:rPr lang="en-US" dirty="0" smtClean="0"/>
              <a:t>: </a:t>
            </a:r>
            <a:r>
              <a:rPr lang="en-US" dirty="0" err="1" smtClean="0"/>
              <a:t>servizi</a:t>
            </a:r>
            <a:r>
              <a:rPr lang="en-US" dirty="0" smtClean="0"/>
              <a:t> </a:t>
            </a:r>
            <a:r>
              <a:rPr lang="en-US" dirty="0" err="1"/>
              <a:t>richiesti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75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</a:t>
            </a:r>
            <a:r>
              <a:rPr lang="it-IT" sz="75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totale intervistati</a:t>
            </a:r>
            <a:endParaRPr lang="it-IT" sz="75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2810964"/>
              </p:ext>
            </p:extLst>
          </p:nvPr>
        </p:nvGraphicFramePr>
        <p:xfrm>
          <a:off x="3779748" y="2132856"/>
          <a:ext cx="423308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Tabel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321335"/>
              </p:ext>
            </p:extLst>
          </p:nvPr>
        </p:nvGraphicFramePr>
        <p:xfrm>
          <a:off x="2888573" y="2492888"/>
          <a:ext cx="2691375" cy="3019536"/>
        </p:xfrm>
        <a:graphic>
          <a:graphicData uri="http://schemas.openxmlformats.org/drawingml/2006/table">
            <a:tbl>
              <a:tblPr firstRow="1" bandRow="1"/>
              <a:tblGrid>
                <a:gridCol w="2691375"/>
              </a:tblGrid>
              <a:tr h="1887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u="none" strike="noStrike" dirty="0" smtClean="0">
                          <a:effectLst/>
                        </a:rPr>
                        <a:t>Registrazione atti e contratti di locazione</a:t>
                      </a:r>
                      <a:endParaRPr lang="it-IT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u="none" strike="noStrike" dirty="0" smtClean="0">
                          <a:effectLst/>
                        </a:rPr>
                        <a:t>Consegna documenti, istanze, richieste</a:t>
                      </a:r>
                      <a:endParaRPr lang="it-IT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u="none" strike="noStrike" dirty="0" smtClean="0">
                          <a:effectLst/>
                        </a:rPr>
                        <a:t>Codice fiscale, Tessera sanitaria</a:t>
                      </a:r>
                      <a:endParaRPr lang="it-IT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u="none" strike="noStrike" dirty="0" smtClean="0">
                          <a:effectLst/>
                        </a:rPr>
                        <a:t>Visure catastali gratuite</a:t>
                      </a:r>
                      <a:endParaRPr lang="it-IT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u="none" strike="noStrike" dirty="0" smtClean="0">
                          <a:effectLst/>
                        </a:rPr>
                        <a:t>Visure catastali a pagamento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u="none" strike="noStrike" dirty="0" smtClean="0">
                          <a:effectLst/>
                        </a:rPr>
                        <a:t>Informazioni/assistenza IRPEF, IVA e rimborsi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u="none" strike="noStrike" dirty="0" smtClean="0">
                          <a:effectLst/>
                        </a:rPr>
                        <a:t>Voltura catastale</a:t>
                      </a:r>
                      <a:endParaRPr lang="it-IT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u="none" strike="noStrike" dirty="0" smtClean="0">
                          <a:effectLst/>
                        </a:rPr>
                        <a:t>Dichiarazione di successione</a:t>
                      </a:r>
                      <a:endParaRPr lang="it-IT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u="none" strike="noStrike" dirty="0" smtClean="0">
                          <a:effectLst/>
                        </a:rPr>
                        <a:t>Comunicazioni di irregolarità cartelle di pagamento</a:t>
                      </a:r>
                      <a:endParaRPr lang="it-IT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u="none" strike="noStrike" dirty="0" smtClean="0">
                          <a:effectLst/>
                        </a:rPr>
                        <a:t>PIN per </a:t>
                      </a:r>
                      <a:r>
                        <a:rPr lang="it-IT" sz="900" u="none" strike="noStrike" dirty="0" err="1" smtClean="0">
                          <a:effectLst/>
                        </a:rPr>
                        <a:t>FiscoOnLine</a:t>
                      </a:r>
                      <a:r>
                        <a:rPr lang="it-IT" sz="900" u="none" strike="noStrike" dirty="0" smtClean="0">
                          <a:effectLst/>
                        </a:rPr>
                        <a:t>/</a:t>
                      </a:r>
                      <a:r>
                        <a:rPr lang="it-IT" sz="900" u="none" strike="noStrike" dirty="0" err="1" smtClean="0">
                          <a:effectLst/>
                        </a:rPr>
                        <a:t>Entratel</a:t>
                      </a:r>
                      <a:r>
                        <a:rPr lang="it-IT" sz="900" u="none" strike="noStrike" dirty="0" smtClean="0">
                          <a:effectLst/>
                        </a:rPr>
                        <a:t>/Cassetto fiscale</a:t>
                      </a:r>
                      <a:endParaRPr lang="it-IT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u="none" strike="noStrike" dirty="0" smtClean="0">
                          <a:effectLst/>
                        </a:rPr>
                        <a:t>Assistenza sulla dichiarazione dei redditi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u="none" strike="noStrike" dirty="0">
                          <a:effectLst/>
                        </a:rPr>
                        <a:t>Richiesta certificati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u="none" strike="noStrike" dirty="0">
                          <a:effectLst/>
                        </a:rPr>
                        <a:t>Ispezione ipotecaria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u="none" strike="noStrike" dirty="0">
                          <a:effectLst/>
                        </a:rPr>
                        <a:t>Comunicazione coordinate bancarie per rimborsi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u="none" strike="noStrike" dirty="0">
                          <a:effectLst/>
                        </a:rPr>
                        <a:t>URP (Ufficio relazioni con il Pubblico)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87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Altri servizi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Tabel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573314"/>
              </p:ext>
            </p:extLst>
          </p:nvPr>
        </p:nvGraphicFramePr>
        <p:xfrm>
          <a:off x="5817096" y="1893729"/>
          <a:ext cx="1992897" cy="3695510"/>
        </p:xfrm>
        <a:graphic>
          <a:graphicData uri="http://schemas.openxmlformats.org/drawingml/2006/table">
            <a:tbl>
              <a:tblPr firstRow="1" bandRow="1"/>
              <a:tblGrid>
                <a:gridCol w="950443"/>
                <a:gridCol w="1042454"/>
              </a:tblGrid>
              <a:tr h="2404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Professionisti</a:t>
                      </a:r>
                    </a:p>
                  </a:txBody>
                  <a:tcPr marL="33231" marR="33231" marT="34301" marB="34301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Privati</a:t>
                      </a:r>
                    </a:p>
                  </a:txBody>
                  <a:tcPr marL="33231" marR="33231" marT="34301" marB="34301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</a:tr>
              <a:tr h="350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mpd="sng">
                      <a:solidFill>
                        <a:srgbClr val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solidFill>
                        <a:srgbClr val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  <a:tr h="194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94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  <a:tr h="194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94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  <a:tr h="194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94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  <a:tr h="194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94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  <a:tr h="194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830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  <a:tr h="194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94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  <a:tr h="194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94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  <a:tr h="194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94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21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14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Grafico 20"/>
          <p:cNvGraphicFramePr/>
          <p:nvPr>
            <p:extLst>
              <p:ext uri="{D42A27DB-BD31-4B8C-83A1-F6EECF244321}">
                <p14:modId xmlns:p14="http://schemas.microsoft.com/office/powerpoint/2010/main" val="2269159694"/>
              </p:ext>
            </p:extLst>
          </p:nvPr>
        </p:nvGraphicFramePr>
        <p:xfrm>
          <a:off x="560512" y="1690820"/>
          <a:ext cx="3361603" cy="2516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2394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  <p:sp>
        <p:nvSpPr>
          <p:cNvPr id="8" name="Rechteck 67"/>
          <p:cNvSpPr>
            <a:spLocks noChangeArrowheads="1"/>
          </p:cNvSpPr>
          <p:nvPr/>
        </p:nvSpPr>
        <p:spPr bwMode="gray">
          <a:xfrm>
            <a:off x="28198" y="2636912"/>
            <a:ext cx="9877801" cy="1582737"/>
          </a:xfrm>
          <a:prstGeom prst="rect">
            <a:avLst/>
          </a:prstGeom>
          <a:noFill/>
          <a:ln>
            <a:noFill/>
          </a:ln>
          <a:extLst/>
        </p:spPr>
        <p:txBody>
          <a:bodyPr lIns="324000" tIns="0" rIns="324000" bIns="0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it-IT" sz="3200" b="1" dirty="0">
                <a:solidFill>
                  <a:srgbClr val="E3600F"/>
                </a:solidFill>
                <a:latin typeface="+mj-lt"/>
                <a:ea typeface="+mj-ea"/>
                <a:cs typeface="+mj-cs"/>
              </a:rPr>
              <a:t>VALUTAZIONE DEL SERVIZIO </a:t>
            </a:r>
          </a:p>
        </p:txBody>
      </p:sp>
    </p:spTree>
    <p:extLst>
      <p:ext uri="{BB962C8B-B14F-4D97-AF65-F5344CB8AC3E}">
        <p14:creationId xmlns:p14="http://schemas.microsoft.com/office/powerpoint/2010/main" val="39303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915400" cy="1143000"/>
          </a:xfrm>
        </p:spPr>
        <p:txBody>
          <a:bodyPr/>
          <a:lstStyle/>
          <a:p>
            <a:r>
              <a:rPr lang="en-US" dirty="0" err="1"/>
              <a:t>Soddisfazione</a:t>
            </a:r>
            <a:r>
              <a:rPr lang="en-US" dirty="0"/>
              <a:t> </a:t>
            </a:r>
            <a:r>
              <a:rPr lang="en-US" dirty="0" err="1"/>
              <a:t>complessiva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  <p:graphicFrame>
        <p:nvGraphicFramePr>
          <p:cNvPr id="7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9870124"/>
              </p:ext>
            </p:extLst>
          </p:nvPr>
        </p:nvGraphicFramePr>
        <p:xfrm>
          <a:off x="1547664" y="2520287"/>
          <a:ext cx="4233084" cy="2214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17990" y="1592296"/>
            <a:ext cx="3659683" cy="486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endParaRPr lang="it-IT" sz="1500" kern="0" dirty="0">
              <a:solidFill>
                <a:srgbClr val="0F407B"/>
              </a:solidFill>
              <a:latin typeface="Insight screen"/>
              <a:cs typeface="Arial" panose="020B0604020202020204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642" y="2890424"/>
            <a:ext cx="307731" cy="2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642" y="3473906"/>
            <a:ext cx="307731" cy="2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986" y="4032922"/>
            <a:ext cx="308386" cy="24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5891946" y="2827997"/>
            <a:ext cx="376240" cy="28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</a:t>
            </a:r>
            <a:endParaRPr lang="it-IT" sz="1200" b="1" i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Parentesi graffa chiusa 12"/>
          <p:cNvSpPr/>
          <p:nvPr/>
        </p:nvSpPr>
        <p:spPr bwMode="auto">
          <a:xfrm>
            <a:off x="5421024" y="2844623"/>
            <a:ext cx="42202" cy="299145"/>
          </a:xfrm>
          <a:prstGeom prst="rightBrace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77934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4" name="Parentesi graffa chiusa 13"/>
          <p:cNvSpPr/>
          <p:nvPr/>
        </p:nvSpPr>
        <p:spPr bwMode="auto">
          <a:xfrm>
            <a:off x="5404090" y="3392872"/>
            <a:ext cx="42202" cy="299145"/>
          </a:xfrm>
          <a:prstGeom prst="rightBrace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77934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5891946" y="3403306"/>
            <a:ext cx="376240" cy="28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it-IT" sz="1200" b="1" i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Parentesi graffa chiusa 15"/>
          <p:cNvSpPr/>
          <p:nvPr/>
        </p:nvSpPr>
        <p:spPr bwMode="auto">
          <a:xfrm>
            <a:off x="5404090" y="3924876"/>
            <a:ext cx="42202" cy="299145"/>
          </a:xfrm>
          <a:prstGeom prst="rightBrace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77934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5891946" y="3987639"/>
            <a:ext cx="376240" cy="28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i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it-IT" sz="1200" b="1" i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3655495" y="2302695"/>
            <a:ext cx="443699" cy="3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ctr">
              <a:lnSpc>
                <a:spcPct val="150000"/>
              </a:lnSpc>
              <a:buClr>
                <a:srgbClr val="FF9933"/>
              </a:buClr>
            </a:pPr>
            <a:r>
              <a:rPr lang="it-IT" sz="1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it-IT" sz="9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3262212" y="4640450"/>
            <a:ext cx="2069870" cy="288763"/>
          </a:xfrm>
          <a:prstGeom prst="rect">
            <a:avLst/>
          </a:prstGeom>
          <a:solidFill>
            <a:srgbClr val="FFFFFF">
              <a:lumMod val="95000"/>
            </a:srgb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marR="0" lvl="0" indent="11113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Tx/>
              <a:buFontTx/>
              <a:buNone/>
              <a:tabLst/>
              <a:defRPr/>
            </a:pPr>
            <a:r>
              <a:rPr kumimoji="0" lang="it-IT" sz="11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Indice Soddisfazione </a:t>
            </a:r>
            <a:r>
              <a:rPr kumimoji="0" lang="it-IT" sz="11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 89</a:t>
            </a:r>
            <a:endParaRPr kumimoji="0" lang="it-IT" sz="11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179512" y="1340768"/>
            <a:ext cx="5760640" cy="280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spcBef>
                <a:spcPts val="0"/>
              </a:spcBef>
              <a:buClr>
                <a:srgbClr val="FF9933"/>
              </a:buClr>
            </a:pPr>
            <a:r>
              <a:rPr lang="it-IT" sz="1200" i="1" kern="0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Parliamo adesso della sua esperienza di oggi presso questo ufficio. Consideri sia la sua esperienza alla Prima Informazione sia l’eventuale servizio ricevuto allo/agli sportello/i</a:t>
            </a:r>
            <a:r>
              <a:rPr lang="it-IT" sz="1200" i="1" kern="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Nel </a:t>
            </a:r>
            <a:r>
              <a:rPr lang="it-IT" sz="1200" i="1" kern="0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complesso, quanto </a:t>
            </a:r>
            <a:r>
              <a:rPr lang="it-IT" sz="1200" i="1" kern="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</a:t>
            </a:r>
            <a:r>
              <a:rPr lang="it-IT" sz="1200" i="1" kern="0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soddisfatto di questa esperienza</a:t>
            </a:r>
            <a:r>
              <a:rPr lang="it-IT" sz="1200" i="1" kern="0" dirty="0" smtClean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it-IT" sz="1200" i="1" kern="0" dirty="0">
              <a:solidFill>
                <a:srgbClr val="FFFFFF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179512" y="2092601"/>
            <a:ext cx="2214929" cy="184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75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</a:t>
            </a:r>
            <a:r>
              <a:rPr lang="it-IT" sz="75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totale intervistati</a:t>
            </a:r>
            <a:endParaRPr lang="it-IT" sz="75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334622"/>
              </p:ext>
            </p:extLst>
          </p:nvPr>
        </p:nvGraphicFramePr>
        <p:xfrm>
          <a:off x="6481608" y="2223148"/>
          <a:ext cx="2064905" cy="2111349"/>
        </p:xfrm>
        <a:graphic>
          <a:graphicData uri="http://schemas.openxmlformats.org/drawingml/2006/table">
            <a:tbl>
              <a:tblPr firstRow="1" bandRow="1"/>
              <a:tblGrid>
                <a:gridCol w="1056793"/>
                <a:gridCol w="1008112"/>
              </a:tblGrid>
              <a:tr h="3761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Professionisti</a:t>
                      </a:r>
                    </a:p>
                  </a:txBody>
                  <a:tcPr marL="33231" marR="33231" marT="34301" marB="34301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Privati</a:t>
                      </a:r>
                    </a:p>
                  </a:txBody>
                  <a:tcPr marL="33231" marR="33231" marT="34301" marB="34301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</a:tr>
              <a:tr h="2452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solidFill>
                        <a:srgbClr val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solidFill>
                        <a:srgbClr val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  <a:tr h="4403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86</a:t>
                      </a:r>
                      <a:endParaRPr lang="it-IT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86</a:t>
                      </a:r>
                      <a:endParaRPr lang="it-IT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66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lang="it-IT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it-IT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  <a:tr h="483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it-IT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it-IT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6844250" y="4652405"/>
            <a:ext cx="432048" cy="288763"/>
          </a:xfrm>
          <a:prstGeom prst="rect">
            <a:avLst/>
          </a:prstGeom>
          <a:solidFill>
            <a:srgbClr val="FFFFFF">
              <a:lumMod val="95000"/>
            </a:srgb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marR="0" lvl="0" indent="11113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Tx/>
              <a:buFontTx/>
              <a:buNone/>
              <a:tabLst/>
              <a:defRPr/>
            </a:pPr>
            <a:r>
              <a:rPr kumimoji="0" lang="it-IT" sz="11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89</a:t>
            </a:r>
            <a:endParaRPr kumimoji="0" lang="it-IT" sz="11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7921947" y="4652405"/>
            <a:ext cx="432048" cy="288763"/>
          </a:xfrm>
          <a:prstGeom prst="rect">
            <a:avLst/>
          </a:prstGeom>
          <a:solidFill>
            <a:srgbClr val="FFFFFF">
              <a:lumMod val="95000"/>
            </a:srgbClr>
          </a:soli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marR="0" lvl="0" indent="11113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Tx/>
              <a:buFontTx/>
              <a:buNone/>
              <a:tabLst/>
              <a:defRPr/>
            </a:pPr>
            <a:r>
              <a:rPr kumimoji="0" lang="it-IT" sz="11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89</a:t>
            </a:r>
            <a:endParaRPr kumimoji="0" lang="it-IT" sz="11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5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915400" cy="1143000"/>
          </a:xfrm>
        </p:spPr>
        <p:txBody>
          <a:bodyPr/>
          <a:lstStyle/>
          <a:p>
            <a:r>
              <a:rPr lang="en-US" dirty="0" err="1"/>
              <a:t>Valutazione</a:t>
            </a:r>
            <a:r>
              <a:rPr lang="en-US" dirty="0"/>
              <a:t> di </a:t>
            </a:r>
            <a:r>
              <a:rPr lang="en-US" dirty="0" err="1"/>
              <a:t>dettaglio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  <p:graphicFrame>
        <p:nvGraphicFramePr>
          <p:cNvPr id="45" name="Grafico 44"/>
          <p:cNvGraphicFramePr/>
          <p:nvPr>
            <p:extLst>
              <p:ext uri="{D42A27DB-BD31-4B8C-83A1-F6EECF244321}">
                <p14:modId xmlns:p14="http://schemas.microsoft.com/office/powerpoint/2010/main" val="2030582359"/>
              </p:ext>
            </p:extLst>
          </p:nvPr>
        </p:nvGraphicFramePr>
        <p:xfrm>
          <a:off x="3868537" y="1707668"/>
          <a:ext cx="4519887" cy="3809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6" name="Tabella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093955"/>
              </p:ext>
            </p:extLst>
          </p:nvPr>
        </p:nvGraphicFramePr>
        <p:xfrm>
          <a:off x="7744992" y="2073168"/>
          <a:ext cx="664689" cy="3150017"/>
        </p:xfrm>
        <a:graphic>
          <a:graphicData uri="http://schemas.openxmlformats.org/drawingml/2006/table">
            <a:tbl>
              <a:tblPr firstRow="1" bandRow="1"/>
              <a:tblGrid>
                <a:gridCol w="664689"/>
              </a:tblGrid>
              <a:tr h="3428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28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</a:t>
                      </a:r>
                      <a:endParaRPr lang="it-IT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89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92</a:t>
                      </a:r>
                      <a:endParaRPr lang="it-IT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89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92</a:t>
                      </a:r>
                      <a:endParaRPr lang="it-IT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89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28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</a:t>
                      </a:r>
                      <a:endParaRPr lang="it-IT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89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28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28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" name="Rectangle 2"/>
          <p:cNvSpPr txBox="1">
            <a:spLocks noChangeArrowheads="1"/>
          </p:cNvSpPr>
          <p:nvPr/>
        </p:nvSpPr>
        <p:spPr bwMode="auto">
          <a:xfrm>
            <a:off x="236828" y="1268760"/>
            <a:ext cx="5746757" cy="24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spcBef>
                <a:spcPts val="0"/>
              </a:spcBef>
              <a:buClr>
                <a:srgbClr val="FF9933"/>
              </a:buClr>
            </a:pPr>
            <a:r>
              <a:rPr lang="it-IT" sz="1100" i="1" kern="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Ora le elencherò alcuni aspetti </a:t>
            </a:r>
            <a:r>
              <a:rPr lang="it-IT" sz="1100" i="1" kern="0" dirty="0" smtClean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del servizio offerto dall’Agenzia delle Entrate. </a:t>
            </a:r>
          </a:p>
          <a:p>
            <a:pPr marL="0" algn="just">
              <a:spcBef>
                <a:spcPts val="0"/>
              </a:spcBef>
              <a:buClr>
                <a:srgbClr val="FF9933"/>
              </a:buClr>
            </a:pPr>
            <a:r>
              <a:rPr lang="it-IT" sz="1100" i="1" kern="0" dirty="0" smtClean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Mi dica </a:t>
            </a:r>
            <a:r>
              <a:rPr lang="it-IT" sz="1100" i="1" kern="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quanto è soddisfatto di ogni </a:t>
            </a:r>
            <a:r>
              <a:rPr lang="it-IT" sz="1100" i="1" kern="0" dirty="0" smtClean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aspetto </a:t>
            </a:r>
            <a:endParaRPr lang="it-IT" sz="1100" i="1" kern="0" dirty="0">
              <a:solidFill>
                <a:srgbClr val="FFFFFF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ttangolo 47"/>
          <p:cNvSpPr/>
          <p:nvPr/>
        </p:nvSpPr>
        <p:spPr bwMode="auto">
          <a:xfrm>
            <a:off x="3963179" y="1618526"/>
            <a:ext cx="376617" cy="2068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779343"/>
            <a:r>
              <a:rPr lang="it-IT" sz="900" dirty="0" smtClean="0">
                <a:solidFill>
                  <a:srgbClr val="000000"/>
                </a:solidFill>
                <a:cs typeface="Arial" panose="020B0604020202020204" pitchFamily="34" charset="0"/>
              </a:rPr>
              <a:t>%</a:t>
            </a:r>
            <a:endParaRPr lang="it-IT" sz="9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831" y="1707668"/>
            <a:ext cx="307731" cy="2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Rettangolo 49"/>
          <p:cNvSpPr/>
          <p:nvPr/>
        </p:nvSpPr>
        <p:spPr bwMode="auto">
          <a:xfrm>
            <a:off x="7668344" y="1956869"/>
            <a:ext cx="996576" cy="2068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779343"/>
            <a:r>
              <a:rPr lang="it-IT" sz="900" dirty="0">
                <a:solidFill>
                  <a:srgbClr val="000000"/>
                </a:solidFill>
                <a:cs typeface="Arial" panose="020B0604020202020204" pitchFamily="34" charset="0"/>
              </a:rPr>
              <a:t>% </a:t>
            </a:r>
            <a:r>
              <a:rPr lang="it-IT" sz="900" dirty="0" err="1">
                <a:solidFill>
                  <a:srgbClr val="000000"/>
                </a:solidFill>
                <a:cs typeface="Arial" panose="020B0604020202020204" pitchFamily="34" charset="0"/>
              </a:rPr>
              <a:t>Punt</a:t>
            </a:r>
            <a:r>
              <a:rPr lang="it-IT" sz="9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it-IT" sz="900" dirty="0" smtClean="0">
                <a:solidFill>
                  <a:srgbClr val="000000"/>
                </a:solidFill>
                <a:cs typeface="Arial" panose="020B0604020202020204" pitchFamily="34" charset="0"/>
              </a:rPr>
              <a:t>5+6</a:t>
            </a:r>
            <a:endParaRPr lang="it-IT" sz="9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51" name="Rettangolo 50"/>
          <p:cNvSpPr/>
          <p:nvPr/>
        </p:nvSpPr>
        <p:spPr bwMode="auto">
          <a:xfrm>
            <a:off x="8227791" y="1831616"/>
            <a:ext cx="996576" cy="3453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779343"/>
            <a:r>
              <a:rPr lang="it-IT" sz="900" b="1" dirty="0">
                <a:solidFill>
                  <a:srgbClr val="000000"/>
                </a:solidFill>
                <a:cs typeface="Arial" panose="020B0604020202020204" pitchFamily="34" charset="0"/>
              </a:rPr>
              <a:t>Indice</a:t>
            </a:r>
          </a:p>
          <a:p>
            <a:pPr algn="ctr" defTabSz="779343"/>
            <a:r>
              <a:rPr lang="it-IT" sz="900" dirty="0">
                <a:solidFill>
                  <a:srgbClr val="000000"/>
                </a:solidFill>
                <a:cs typeface="Arial" panose="020B0604020202020204" pitchFamily="34" charset="0"/>
              </a:rPr>
              <a:t>soddisfazione</a:t>
            </a:r>
          </a:p>
        </p:txBody>
      </p:sp>
      <p:sp>
        <p:nvSpPr>
          <p:cNvPr id="52" name="Rectangle 2"/>
          <p:cNvSpPr txBox="1">
            <a:spLocks noChangeArrowheads="1"/>
          </p:cNvSpPr>
          <p:nvPr/>
        </p:nvSpPr>
        <p:spPr bwMode="auto">
          <a:xfrm>
            <a:off x="240264" y="1732561"/>
            <a:ext cx="2214929" cy="184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75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</a:t>
            </a:r>
            <a:r>
              <a:rPr lang="it-IT" sz="75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esprime valutazione </a:t>
            </a:r>
            <a:endParaRPr lang="it-IT" sz="75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ttangolo 52"/>
          <p:cNvSpPr/>
          <p:nvPr/>
        </p:nvSpPr>
        <p:spPr>
          <a:xfrm>
            <a:off x="-52586" y="231545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000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</a:p>
          <a:p>
            <a:r>
              <a:rPr lang="it-IT" sz="1000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</a:p>
          <a:p>
            <a:r>
              <a:rPr lang="it-IT" sz="1000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</a:p>
          <a:p>
            <a:r>
              <a:rPr lang="it-IT" sz="1000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</a:p>
          <a:p>
            <a:r>
              <a:rPr lang="it-IT" sz="1000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</a:p>
          <a:p>
            <a:r>
              <a:rPr lang="it-IT" sz="1000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</a:p>
          <a:p>
            <a:r>
              <a:rPr lang="it-IT" sz="1000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</a:p>
        </p:txBody>
      </p:sp>
      <p:graphicFrame>
        <p:nvGraphicFramePr>
          <p:cNvPr id="54" name="Tabella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443082"/>
              </p:ext>
            </p:extLst>
          </p:nvPr>
        </p:nvGraphicFramePr>
        <p:xfrm>
          <a:off x="1116515" y="2193872"/>
          <a:ext cx="2929273" cy="3042142"/>
        </p:xfrm>
        <a:graphic>
          <a:graphicData uri="http://schemas.openxmlformats.org/drawingml/2006/table">
            <a:tbl>
              <a:tblPr firstRow="1" bandRow="1"/>
              <a:tblGrid>
                <a:gridCol w="2929273"/>
              </a:tblGrid>
              <a:tr h="2983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COMPRENDERE LA SUA RICHIESTA / PROBLEMA</a:t>
                      </a:r>
                      <a:endParaRPr lang="it-IT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65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INDIRIZZARE VERSO LA SCELTA DEL SERVIZIO/TICKET </a:t>
                      </a:r>
                      <a:endParaRPr lang="it-IT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91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r"/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INDICARE I PASSAGGI/I MODULI/LA DOCUMENTAZIONE</a:t>
                      </a:r>
                    </a:p>
                  </a:txBody>
                  <a:tcPr marL="8792" marR="8792" marT="7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42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AIUTARE NELLA COMPILAZIONE DEI MODULI</a:t>
                      </a:r>
                      <a:endParaRPr lang="it-IT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91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ATTESA PER PARLARE CON L'OPERATORE ALLA PRIMA INFORMAZIONE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91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ATTESA PER ESSERE SERVITO ALLO SPORTELLO**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96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CORTESIA E DISPONIBILITA' DEL PERSONALE</a:t>
                      </a:r>
                      <a:endParaRPr lang="it-IT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19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PROFESSIONALITA' E COMPETENZA DEL PERSONALE</a:t>
                      </a:r>
                      <a:endParaRPr lang="it-IT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42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r"/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ASSISTENZA RICEVUTA DAL PERSONALE</a:t>
                      </a:r>
                      <a:endParaRPr lang="it-IT" sz="9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" name="Tabella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924267"/>
              </p:ext>
            </p:extLst>
          </p:nvPr>
        </p:nvGraphicFramePr>
        <p:xfrm>
          <a:off x="8371807" y="2066164"/>
          <a:ext cx="664689" cy="3169852"/>
        </p:xfrm>
        <a:graphic>
          <a:graphicData uri="http://schemas.openxmlformats.org/drawingml/2006/table">
            <a:tbl>
              <a:tblPr firstRow="1" bandRow="1"/>
              <a:tblGrid>
                <a:gridCol w="664689"/>
              </a:tblGrid>
              <a:tr h="345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92</a:t>
                      </a:r>
                      <a:endParaRPr lang="it-IT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1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1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1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92</a:t>
                      </a:r>
                      <a:endParaRPr lang="it-IT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  <a:endParaRPr lang="it-IT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1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94</a:t>
                      </a:r>
                      <a:endParaRPr lang="it-IT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</a:t>
                      </a:r>
                      <a:endParaRPr lang="it-IT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50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</a:t>
                      </a:r>
                      <a:endParaRPr lang="it-IT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" name="Rectangle 2"/>
          <p:cNvSpPr txBox="1">
            <a:spLocks noChangeArrowheads="1"/>
          </p:cNvSpPr>
          <p:nvPr/>
        </p:nvSpPr>
        <p:spPr bwMode="auto">
          <a:xfrm>
            <a:off x="239571" y="1916832"/>
            <a:ext cx="2214929" cy="184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75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Dati al netto delle mancate risposte</a:t>
            </a:r>
            <a:endParaRPr lang="it-IT" sz="75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ttangolo 56"/>
          <p:cNvSpPr/>
          <p:nvPr/>
        </p:nvSpPr>
        <p:spPr bwMode="auto">
          <a:xfrm>
            <a:off x="143117" y="2242528"/>
            <a:ext cx="972499" cy="18324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60740" tIns="29775" rIns="60740" bIns="29775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6859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Non indica = 1%</a:t>
            </a:r>
          </a:p>
        </p:txBody>
      </p:sp>
      <p:sp>
        <p:nvSpPr>
          <p:cNvPr id="58" name="Rettangolo 57"/>
          <p:cNvSpPr/>
          <p:nvPr/>
        </p:nvSpPr>
        <p:spPr bwMode="auto">
          <a:xfrm>
            <a:off x="143117" y="2522110"/>
            <a:ext cx="972499" cy="18324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60740" tIns="29775" rIns="60740" bIns="29775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6859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Non indica = 4%</a:t>
            </a:r>
          </a:p>
        </p:txBody>
      </p:sp>
      <p:sp>
        <p:nvSpPr>
          <p:cNvPr id="59" name="Rettangolo 58"/>
          <p:cNvSpPr/>
          <p:nvPr/>
        </p:nvSpPr>
        <p:spPr bwMode="auto">
          <a:xfrm>
            <a:off x="143117" y="2897551"/>
            <a:ext cx="972499" cy="18324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60740" tIns="29775" rIns="60740" bIns="29775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6859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Non indica = 9%</a:t>
            </a:r>
          </a:p>
        </p:txBody>
      </p:sp>
      <p:sp>
        <p:nvSpPr>
          <p:cNvPr id="60" name="Rettangolo 59"/>
          <p:cNvSpPr/>
          <p:nvPr/>
        </p:nvSpPr>
        <p:spPr bwMode="auto">
          <a:xfrm>
            <a:off x="143117" y="3248547"/>
            <a:ext cx="972499" cy="18324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60740" tIns="29775" rIns="60740" bIns="29775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6859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Non indica = 41%</a:t>
            </a:r>
          </a:p>
        </p:txBody>
      </p:sp>
      <p:sp>
        <p:nvSpPr>
          <p:cNvPr id="61" name="Rettangolo 60"/>
          <p:cNvSpPr/>
          <p:nvPr/>
        </p:nvSpPr>
        <p:spPr bwMode="auto">
          <a:xfrm>
            <a:off x="143117" y="3583257"/>
            <a:ext cx="972499" cy="18324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60740" tIns="29775" rIns="60740" bIns="29775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6859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Non indica = 2%</a:t>
            </a:r>
          </a:p>
        </p:txBody>
      </p:sp>
      <p:sp>
        <p:nvSpPr>
          <p:cNvPr id="62" name="Rettangolo 61"/>
          <p:cNvSpPr/>
          <p:nvPr/>
        </p:nvSpPr>
        <p:spPr bwMode="auto">
          <a:xfrm>
            <a:off x="143117" y="3942760"/>
            <a:ext cx="972499" cy="18324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60740" tIns="29775" rIns="60740" bIns="29775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6859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Non indica = 3%</a:t>
            </a:r>
          </a:p>
        </p:txBody>
      </p:sp>
      <p:sp>
        <p:nvSpPr>
          <p:cNvPr id="63" name="Rettangolo 62"/>
          <p:cNvSpPr/>
          <p:nvPr/>
        </p:nvSpPr>
        <p:spPr bwMode="auto">
          <a:xfrm>
            <a:off x="143117" y="5000293"/>
            <a:ext cx="972499" cy="18324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60740" tIns="29775" rIns="60740" bIns="29775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6859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Non indica = 1%</a:t>
            </a:r>
          </a:p>
        </p:txBody>
      </p:sp>
      <p:sp>
        <p:nvSpPr>
          <p:cNvPr id="64" name="Rettangolo 63"/>
          <p:cNvSpPr/>
          <p:nvPr/>
        </p:nvSpPr>
        <p:spPr bwMode="auto">
          <a:xfrm>
            <a:off x="143117" y="4312146"/>
            <a:ext cx="972499" cy="18324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60740" tIns="29775" rIns="60740" bIns="29775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6859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Non indica = 0%</a:t>
            </a:r>
          </a:p>
        </p:txBody>
      </p:sp>
      <p:sp>
        <p:nvSpPr>
          <p:cNvPr id="65" name="Rettangolo 64"/>
          <p:cNvSpPr/>
          <p:nvPr/>
        </p:nvSpPr>
        <p:spPr bwMode="auto">
          <a:xfrm>
            <a:off x="143117" y="4653136"/>
            <a:ext cx="972499" cy="18324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60740" tIns="29775" rIns="60740" bIns="29775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6859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Non indica = 0%</a:t>
            </a:r>
          </a:p>
        </p:txBody>
      </p:sp>
      <p:sp>
        <p:nvSpPr>
          <p:cNvPr id="66" name="Rectangle 2"/>
          <p:cNvSpPr txBox="1">
            <a:spLocks noChangeArrowheads="1"/>
          </p:cNvSpPr>
          <p:nvPr/>
        </p:nvSpPr>
        <p:spPr bwMode="auto">
          <a:xfrm>
            <a:off x="1433833" y="5259175"/>
            <a:ext cx="2675374" cy="186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>
              <a:lnSpc>
                <a:spcPts val="840"/>
              </a:lnSpc>
              <a:spcBef>
                <a:spcPts val="0"/>
              </a:spcBef>
              <a:buClr>
                <a:srgbClr val="FF9933"/>
              </a:buClr>
            </a:pPr>
            <a:r>
              <a:rPr lang="it-IT" sz="700" b="1" i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 Domanda posta </a:t>
            </a:r>
            <a:r>
              <a:rPr lang="it-IT" sz="700" b="1" i="1" u="sng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solo</a:t>
            </a:r>
            <a:r>
              <a:rPr lang="it-IT" sz="700" b="1" i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agli utenti che hanno usufruito di</a:t>
            </a:r>
          </a:p>
          <a:p>
            <a:pPr marL="0">
              <a:lnSpc>
                <a:spcPts val="840"/>
              </a:lnSpc>
              <a:spcBef>
                <a:spcPts val="0"/>
              </a:spcBef>
              <a:buClr>
                <a:srgbClr val="FF9933"/>
              </a:buClr>
            </a:pPr>
            <a:r>
              <a:rPr lang="it-IT" sz="700" b="1" i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700" b="1" i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uno o più servizi allo sportello</a:t>
            </a:r>
            <a:endParaRPr lang="it-IT" sz="700" b="1" i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88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906000" cy="1143000"/>
          </a:xfrm>
        </p:spPr>
        <p:txBody>
          <a:bodyPr/>
          <a:lstStyle/>
          <a:p>
            <a:r>
              <a:rPr lang="en-US" dirty="0" err="1"/>
              <a:t>Valutazione</a:t>
            </a:r>
            <a:r>
              <a:rPr lang="en-US" dirty="0"/>
              <a:t> di </a:t>
            </a:r>
            <a:r>
              <a:rPr lang="en-US" dirty="0" err="1"/>
              <a:t>dettaglio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 err="1"/>
              <a:t>analisi</a:t>
            </a:r>
            <a:r>
              <a:rPr lang="en-US" dirty="0"/>
              <a:t> per </a:t>
            </a:r>
            <a:r>
              <a:rPr lang="en-US" dirty="0" err="1"/>
              <a:t>tipologia</a:t>
            </a:r>
            <a:r>
              <a:rPr lang="en-US" dirty="0"/>
              <a:t> di </a:t>
            </a:r>
            <a:r>
              <a:rPr lang="en-US" dirty="0" err="1"/>
              <a:t>utente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948353"/>
              </p:ext>
            </p:extLst>
          </p:nvPr>
        </p:nvGraphicFramePr>
        <p:xfrm>
          <a:off x="4160911" y="2340495"/>
          <a:ext cx="5184575" cy="3464767"/>
        </p:xfrm>
        <a:graphic>
          <a:graphicData uri="http://schemas.openxmlformats.org/drawingml/2006/table">
            <a:tbl>
              <a:tblPr firstRow="1" bandRow="1"/>
              <a:tblGrid>
                <a:gridCol w="473375"/>
                <a:gridCol w="806595"/>
                <a:gridCol w="763805"/>
                <a:gridCol w="785200"/>
                <a:gridCol w="785200"/>
                <a:gridCol w="785200"/>
                <a:gridCol w="785200"/>
              </a:tblGrid>
              <a:tr h="4082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9pPr>
                    </a:lstStyle>
                    <a:p>
                      <a:pPr algn="ctr"/>
                      <a:endParaRPr lang="it-IT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 marT="34301" marB="34301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9pPr>
                    </a:lstStyle>
                    <a:p>
                      <a:pPr algn="ctr"/>
                      <a:r>
                        <a:rPr lang="it-IT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  <a:endParaRPr lang="it-IT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4301" marB="34301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4301" marB="3430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9pPr>
                    </a:lstStyle>
                    <a:p>
                      <a:pPr algn="ctr"/>
                      <a:r>
                        <a:rPr lang="it-IT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Professionisti </a:t>
                      </a:r>
                      <a:endParaRPr lang="it-IT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4301" marB="343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4301" marB="34301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C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9pPr>
                    </a:lstStyle>
                    <a:p>
                      <a:pPr algn="ctr"/>
                      <a:r>
                        <a:rPr lang="it-IT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Privati</a:t>
                      </a:r>
                      <a:endParaRPr lang="it-IT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4301" marB="3430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231" marR="33231" marT="34301" marB="3430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ECFF"/>
                    </a:solidFill>
                  </a:tcPr>
                </a:tc>
              </a:tr>
              <a:tr h="5346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endParaRPr lang="it-IT" sz="1400" dirty="0"/>
                    </a:p>
                  </a:txBody>
                  <a:tcPr marL="84406" marR="84406" marT="0" marB="34301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endParaRPr lang="it-IT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solidFill>
                        <a:srgbClr val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solidFill>
                        <a:srgbClr val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solidFill>
                        <a:srgbClr val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solidFill>
                        <a:srgbClr val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solidFill>
                        <a:srgbClr val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solidFill>
                        <a:srgbClr val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  <a:tr h="2802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endParaRPr lang="it-IT" sz="1400" dirty="0"/>
                    </a:p>
                  </a:txBody>
                  <a:tcPr marL="84406" marR="84406" marT="0" marB="34301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92</a:t>
                      </a:r>
                      <a:endParaRPr lang="it-IT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802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endParaRPr lang="it-IT" sz="1400" dirty="0"/>
                    </a:p>
                  </a:txBody>
                  <a:tcPr marL="84406" marR="84406" marT="0" marB="34301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  <a:tr h="2802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endParaRPr lang="it-IT" sz="1400" dirty="0"/>
                    </a:p>
                  </a:txBody>
                  <a:tcPr marL="84406" marR="84406" marT="0" marB="34301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92</a:t>
                      </a:r>
                      <a:endParaRPr lang="it-IT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802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endParaRPr lang="it-IT" sz="1400" dirty="0"/>
                    </a:p>
                  </a:txBody>
                  <a:tcPr marL="84406" marR="84406" marT="0" marB="34301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92</a:t>
                      </a:r>
                      <a:endParaRPr lang="it-IT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  <a:tr h="2802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endParaRPr lang="it-IT" sz="1400" dirty="0"/>
                    </a:p>
                  </a:txBody>
                  <a:tcPr marL="84406" marR="84406" marT="0" marB="34301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92</a:t>
                      </a:r>
                      <a:endParaRPr lang="it-IT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802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endParaRPr lang="it-IT" sz="1400" dirty="0"/>
                    </a:p>
                  </a:txBody>
                  <a:tcPr marL="84406" marR="84406" marT="0" marB="34301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</a:t>
                      </a:r>
                      <a:endParaRPr lang="it-IT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  <a:endParaRPr lang="it-IT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  <a:tr h="2802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endParaRPr lang="it-IT" sz="1400" dirty="0"/>
                    </a:p>
                  </a:txBody>
                  <a:tcPr marL="84406" marR="84406" marT="0" marB="34301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94</a:t>
                      </a:r>
                      <a:endParaRPr lang="it-IT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802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endParaRPr lang="it-IT" sz="1400" dirty="0"/>
                    </a:p>
                  </a:txBody>
                  <a:tcPr marL="84406" marR="84406" marT="0" marB="34301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</a:t>
                      </a:r>
                      <a:endParaRPr lang="it-IT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  <a:tr h="2802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endParaRPr lang="it-IT" sz="1400" dirty="0"/>
                    </a:p>
                  </a:txBody>
                  <a:tcPr marL="84406" marR="84406" marT="0" marB="34301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</a:t>
                      </a:r>
                      <a:endParaRPr lang="it-IT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227674"/>
              </p:ext>
            </p:extLst>
          </p:nvPr>
        </p:nvGraphicFramePr>
        <p:xfrm>
          <a:off x="416496" y="3235711"/>
          <a:ext cx="4176464" cy="2569552"/>
        </p:xfrm>
        <a:graphic>
          <a:graphicData uri="http://schemas.openxmlformats.org/drawingml/2006/table">
            <a:tbl>
              <a:tblPr firstRow="1" bandRow="1"/>
              <a:tblGrid>
                <a:gridCol w="4176464"/>
              </a:tblGrid>
              <a:tr h="2467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COMPRENDERE LA SUA RICHIESTA / PROBLEMA</a:t>
                      </a:r>
                      <a:endParaRPr lang="it-IT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4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INDIRIZZARE VERSO LA SCELTA DEL SERVIZIO/TICKET </a:t>
                      </a:r>
                      <a:endParaRPr lang="it-IT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4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r"/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INDICARE I PASSAGGI/I MODULI/LA DOCUMENTAZIONE</a:t>
                      </a:r>
                    </a:p>
                  </a:txBody>
                  <a:tcPr marL="8792" marR="8792" marT="7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02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AIUTARE NELLA COMPILAZIONE DEI MODULI</a:t>
                      </a:r>
                      <a:endParaRPr lang="it-IT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66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ATTESA PER PARLARE CON L'OPERATORE ALLA PRIMA INFORMAZIONE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3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ATTESA PER ESSERE SERVITO ALLO SPORTELLO**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3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CORTESIA E DISPONIBILITA' DEL PERSONALE</a:t>
                      </a:r>
                      <a:endParaRPr lang="it-IT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89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PROFESSIONALITA' E COMPETENZA DEL PERSONALE</a:t>
                      </a:r>
                      <a:endParaRPr lang="it-IT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02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Insight screen"/>
                        </a:defRPr>
                      </a:lvl9pPr>
                    </a:lstStyle>
                    <a:p>
                      <a:pPr algn="r"/>
                      <a:r>
                        <a:rPr lang="it-IT" sz="9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ASSISTENZA RICEVUTA DAL PERSONALE</a:t>
                      </a:r>
                      <a:endParaRPr lang="it-IT" sz="9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933" y="2831617"/>
            <a:ext cx="230882" cy="22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/>
          <p:cNvSpPr/>
          <p:nvPr/>
        </p:nvSpPr>
        <p:spPr bwMode="auto">
          <a:xfrm>
            <a:off x="4592960" y="3068960"/>
            <a:ext cx="841037" cy="1755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0740" tIns="29775" rIns="60740" bIns="29775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685983"/>
            <a:r>
              <a:rPr lang="it-IT" sz="750" dirty="0">
                <a:solidFill>
                  <a:srgbClr val="000000"/>
                </a:solidFill>
                <a:cs typeface="Arial" panose="020B0604020202020204" pitchFamily="34" charset="0"/>
              </a:rPr>
              <a:t>% </a:t>
            </a:r>
            <a:r>
              <a:rPr lang="it-IT" sz="750" dirty="0" err="1">
                <a:solidFill>
                  <a:srgbClr val="000000"/>
                </a:solidFill>
                <a:cs typeface="Arial" panose="020B0604020202020204" pitchFamily="34" charset="0"/>
              </a:rPr>
              <a:t>Punt</a:t>
            </a:r>
            <a:r>
              <a:rPr lang="it-IT" sz="75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it-IT" sz="750" dirty="0" smtClean="0">
                <a:solidFill>
                  <a:srgbClr val="000000"/>
                </a:solidFill>
                <a:cs typeface="Arial" panose="020B0604020202020204" pitchFamily="34" charset="0"/>
              </a:rPr>
              <a:t>5+6</a:t>
            </a:r>
            <a:endParaRPr lang="it-IT" sz="75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9" name="Rettangolo 8"/>
          <p:cNvSpPr/>
          <p:nvPr/>
        </p:nvSpPr>
        <p:spPr bwMode="auto">
          <a:xfrm>
            <a:off x="5385048" y="2852936"/>
            <a:ext cx="841037" cy="2909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0740" tIns="29775" rIns="60740" bIns="29775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685983"/>
            <a:r>
              <a:rPr lang="it-IT" sz="750" b="1" dirty="0">
                <a:solidFill>
                  <a:srgbClr val="000000"/>
                </a:solidFill>
                <a:cs typeface="Arial" panose="020B0604020202020204" pitchFamily="34" charset="0"/>
              </a:rPr>
              <a:t>Indice</a:t>
            </a:r>
          </a:p>
          <a:p>
            <a:pPr algn="ctr" defTabSz="685983"/>
            <a:r>
              <a:rPr lang="it-IT" sz="750" dirty="0">
                <a:solidFill>
                  <a:srgbClr val="000000"/>
                </a:solidFill>
                <a:cs typeface="Arial" panose="020B0604020202020204" pitchFamily="34" charset="0"/>
              </a:rPr>
              <a:t>soddisfazione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176" y="2852936"/>
            <a:ext cx="230882" cy="22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tangolo 10"/>
          <p:cNvSpPr/>
          <p:nvPr/>
        </p:nvSpPr>
        <p:spPr bwMode="auto">
          <a:xfrm>
            <a:off x="6271872" y="3068960"/>
            <a:ext cx="841037" cy="1755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0740" tIns="29775" rIns="60740" bIns="29775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685983"/>
            <a:r>
              <a:rPr lang="it-IT" sz="750" dirty="0">
                <a:solidFill>
                  <a:srgbClr val="000000"/>
                </a:solidFill>
                <a:cs typeface="Arial" panose="020B0604020202020204" pitchFamily="34" charset="0"/>
              </a:rPr>
              <a:t>% </a:t>
            </a:r>
            <a:r>
              <a:rPr lang="it-IT" sz="750" dirty="0" err="1">
                <a:solidFill>
                  <a:srgbClr val="000000"/>
                </a:solidFill>
                <a:cs typeface="Arial" panose="020B0604020202020204" pitchFamily="34" charset="0"/>
              </a:rPr>
              <a:t>Punt</a:t>
            </a:r>
            <a:r>
              <a:rPr lang="it-IT" sz="75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it-IT" sz="750" dirty="0" smtClean="0">
                <a:solidFill>
                  <a:srgbClr val="000000"/>
                </a:solidFill>
                <a:cs typeface="Arial" panose="020B0604020202020204" pitchFamily="34" charset="0"/>
              </a:rPr>
              <a:t>5+6</a:t>
            </a:r>
            <a:endParaRPr lang="it-IT" sz="75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2" name="Rettangolo 11"/>
          <p:cNvSpPr/>
          <p:nvPr/>
        </p:nvSpPr>
        <p:spPr bwMode="auto">
          <a:xfrm>
            <a:off x="7031729" y="2852936"/>
            <a:ext cx="841037" cy="2909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0740" tIns="29775" rIns="60740" bIns="29775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685983"/>
            <a:r>
              <a:rPr lang="it-IT" sz="750" b="1" dirty="0">
                <a:solidFill>
                  <a:srgbClr val="000000"/>
                </a:solidFill>
                <a:cs typeface="Arial" panose="020B0604020202020204" pitchFamily="34" charset="0"/>
              </a:rPr>
              <a:t>Indice</a:t>
            </a:r>
          </a:p>
          <a:p>
            <a:pPr algn="ctr" defTabSz="685983"/>
            <a:r>
              <a:rPr lang="it-IT" sz="750" dirty="0">
                <a:solidFill>
                  <a:srgbClr val="000000"/>
                </a:solidFill>
                <a:cs typeface="Arial" panose="020B0604020202020204" pitchFamily="34" charset="0"/>
              </a:rPr>
              <a:t>soddisfazione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1297" y="2852936"/>
            <a:ext cx="230882" cy="224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ttangolo 13"/>
          <p:cNvSpPr/>
          <p:nvPr/>
        </p:nvSpPr>
        <p:spPr bwMode="auto">
          <a:xfrm>
            <a:off x="7723154" y="3068960"/>
            <a:ext cx="841037" cy="1755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0740" tIns="29775" rIns="60740" bIns="29775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685983"/>
            <a:r>
              <a:rPr lang="it-IT" sz="750" dirty="0">
                <a:solidFill>
                  <a:srgbClr val="000000"/>
                </a:solidFill>
                <a:cs typeface="Arial" panose="020B0604020202020204" pitchFamily="34" charset="0"/>
              </a:rPr>
              <a:t>% </a:t>
            </a:r>
            <a:r>
              <a:rPr lang="it-IT" sz="750" dirty="0" err="1">
                <a:solidFill>
                  <a:srgbClr val="000000"/>
                </a:solidFill>
                <a:cs typeface="Arial" panose="020B0604020202020204" pitchFamily="34" charset="0"/>
              </a:rPr>
              <a:t>Punt</a:t>
            </a:r>
            <a:r>
              <a:rPr lang="it-IT" sz="75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it-IT" sz="750" dirty="0" smtClean="0">
                <a:solidFill>
                  <a:srgbClr val="000000"/>
                </a:solidFill>
                <a:cs typeface="Arial" panose="020B0604020202020204" pitchFamily="34" charset="0"/>
              </a:rPr>
              <a:t>5+6</a:t>
            </a:r>
            <a:endParaRPr lang="it-IT" sz="75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5" name="Rettangolo 14"/>
          <p:cNvSpPr/>
          <p:nvPr/>
        </p:nvSpPr>
        <p:spPr bwMode="auto">
          <a:xfrm>
            <a:off x="8504451" y="2852936"/>
            <a:ext cx="841037" cy="2909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0740" tIns="29775" rIns="60740" bIns="29775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685983"/>
            <a:r>
              <a:rPr lang="it-IT" sz="750" b="1" dirty="0">
                <a:solidFill>
                  <a:srgbClr val="000000"/>
                </a:solidFill>
                <a:cs typeface="Arial" panose="020B0604020202020204" pitchFamily="34" charset="0"/>
              </a:rPr>
              <a:t>Indice</a:t>
            </a:r>
          </a:p>
          <a:p>
            <a:pPr algn="ctr" defTabSz="685983"/>
            <a:r>
              <a:rPr lang="it-IT" sz="750" dirty="0">
                <a:solidFill>
                  <a:srgbClr val="000000"/>
                </a:solidFill>
                <a:cs typeface="Arial" panose="020B0604020202020204" pitchFamily="34" charset="0"/>
              </a:rPr>
              <a:t>soddisfazione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265538" y="1556792"/>
            <a:ext cx="5746757" cy="24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spcBef>
                <a:spcPts val="0"/>
              </a:spcBef>
              <a:buClr>
                <a:srgbClr val="FF9933"/>
              </a:buClr>
            </a:pPr>
            <a:r>
              <a:rPr lang="it-IT" sz="1200" i="1" kern="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Ora le elencherò alcuni aspetti </a:t>
            </a:r>
            <a:r>
              <a:rPr lang="it-IT" sz="1200" i="1" kern="0" dirty="0" smtClean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del servizio offerto dall’Agenzia delle Entrate. </a:t>
            </a:r>
          </a:p>
          <a:p>
            <a:pPr marL="0" algn="just">
              <a:spcBef>
                <a:spcPts val="0"/>
              </a:spcBef>
              <a:buClr>
                <a:srgbClr val="FF9933"/>
              </a:buClr>
            </a:pPr>
            <a:r>
              <a:rPr lang="it-IT" sz="1200" i="1" kern="0" dirty="0" smtClean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Mi dica </a:t>
            </a:r>
            <a:r>
              <a:rPr lang="it-IT" sz="1200" i="1" kern="0" dirty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quanto è soddisfatto di ogni </a:t>
            </a:r>
            <a:r>
              <a:rPr lang="it-IT" sz="1200" i="1" kern="0" dirty="0" smtClean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aspetto </a:t>
            </a:r>
            <a:endParaRPr lang="it-IT" sz="1200" i="1" kern="0" dirty="0">
              <a:solidFill>
                <a:srgbClr val="FFFFFF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923988" y="2156225"/>
            <a:ext cx="2214929" cy="184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75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</a:t>
            </a:r>
            <a:r>
              <a:rPr lang="it-IT" sz="75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esprime valutazione </a:t>
            </a:r>
            <a:endParaRPr lang="it-IT" sz="75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923295" y="2308625"/>
            <a:ext cx="2214929" cy="184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75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Dati al netto delle mancate risposte</a:t>
            </a:r>
            <a:endParaRPr lang="it-IT" sz="75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1064568" y="5949280"/>
            <a:ext cx="3926259" cy="93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>
              <a:lnSpc>
                <a:spcPts val="840"/>
              </a:lnSpc>
              <a:spcBef>
                <a:spcPts val="0"/>
              </a:spcBef>
              <a:buClr>
                <a:srgbClr val="FF9933"/>
              </a:buClr>
            </a:pPr>
            <a:r>
              <a:rPr lang="it-IT" sz="700" b="1" i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 Domanda posta </a:t>
            </a:r>
            <a:r>
              <a:rPr lang="it-IT" sz="700" b="1" i="1" u="sng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solo</a:t>
            </a:r>
            <a:r>
              <a:rPr lang="it-IT" sz="700" b="1" i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agli utenti che hanno usufruito di</a:t>
            </a:r>
          </a:p>
          <a:p>
            <a:pPr marL="0">
              <a:lnSpc>
                <a:spcPts val="840"/>
              </a:lnSpc>
              <a:spcBef>
                <a:spcPts val="0"/>
              </a:spcBef>
              <a:buClr>
                <a:srgbClr val="FF9933"/>
              </a:buClr>
            </a:pPr>
            <a:r>
              <a:rPr lang="it-IT" sz="700" b="1" i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700" b="1" i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uno o più servizi allo sportello</a:t>
            </a:r>
            <a:endParaRPr lang="it-IT" sz="700" b="1" i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27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915400" cy="1143000"/>
          </a:xfrm>
        </p:spPr>
        <p:txBody>
          <a:bodyPr/>
          <a:lstStyle/>
          <a:p>
            <a:r>
              <a:rPr lang="en-US" dirty="0" err="1"/>
              <a:t>Caratteristiche</a:t>
            </a:r>
            <a:r>
              <a:rPr lang="en-US" dirty="0"/>
              <a:t> del </a:t>
            </a:r>
            <a:r>
              <a:rPr lang="en-US" dirty="0" err="1"/>
              <a:t>servizio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97473" y="1417250"/>
            <a:ext cx="8508022" cy="311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buClr>
                <a:srgbClr val="FF9933"/>
              </a:buClr>
            </a:pPr>
            <a:r>
              <a:rPr lang="it-IT" sz="1100" i="1" kern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Ritiene che il servizio sia …. </a:t>
            </a:r>
            <a:r>
              <a:rPr lang="it-IT" sz="1100" i="1" kern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(punteggi 1-5; dove 1 significa PER NIENTE e 5 MOLTO)</a:t>
            </a:r>
          </a:p>
        </p:txBody>
      </p:sp>
      <p:graphicFrame>
        <p:nvGraphicFramePr>
          <p:cNvPr id="6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540481"/>
              </p:ext>
            </p:extLst>
          </p:nvPr>
        </p:nvGraphicFramePr>
        <p:xfrm>
          <a:off x="1995100" y="2968109"/>
          <a:ext cx="4233084" cy="2549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tangolo 6"/>
          <p:cNvSpPr/>
          <p:nvPr/>
        </p:nvSpPr>
        <p:spPr bwMode="auto">
          <a:xfrm>
            <a:off x="1043608" y="2376065"/>
            <a:ext cx="4830075" cy="52997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779343"/>
            <a:r>
              <a:rPr lang="it-IT" b="1" dirty="0" smtClean="0">
                <a:solidFill>
                  <a:srgbClr val="E3600F"/>
                </a:solidFill>
              </a:rPr>
              <a:t>Ritien</a:t>
            </a:r>
            <a:r>
              <a:rPr lang="it-IT" b="1" dirty="0">
                <a:solidFill>
                  <a:srgbClr val="E3600F"/>
                </a:solidFill>
              </a:rPr>
              <a:t>e</a:t>
            </a:r>
            <a:r>
              <a:rPr lang="it-IT" b="1" dirty="0" smtClean="0">
                <a:solidFill>
                  <a:srgbClr val="E3600F"/>
                </a:solidFill>
              </a:rPr>
              <a:t> che il servizio offerto sia…</a:t>
            </a:r>
          </a:p>
          <a:p>
            <a:pPr defTabSz="779343"/>
            <a:r>
              <a:rPr lang="it-IT" sz="1200" dirty="0" smtClean="0">
                <a:solidFill>
                  <a:srgbClr val="E3600F"/>
                </a:solidFill>
              </a:rPr>
              <a:t>(</a:t>
            </a:r>
            <a:r>
              <a:rPr lang="it-IT" sz="1200" dirty="0">
                <a:solidFill>
                  <a:srgbClr val="E3600F"/>
                </a:solidFill>
              </a:rPr>
              <a:t>scala 1-5;  1 per niente, 5 molto) – </a:t>
            </a:r>
            <a:r>
              <a:rPr lang="it-IT" sz="1200" b="1" dirty="0">
                <a:solidFill>
                  <a:srgbClr val="E3600F"/>
                </a:solidFill>
              </a:rPr>
              <a:t>% punteggi </a:t>
            </a:r>
            <a:r>
              <a:rPr lang="it-IT" sz="1200" b="1" dirty="0" smtClean="0">
                <a:solidFill>
                  <a:srgbClr val="E3600F"/>
                </a:solidFill>
              </a:rPr>
              <a:t>4+5</a:t>
            </a:r>
            <a:endParaRPr lang="it-IT" sz="1200" dirty="0">
              <a:solidFill>
                <a:srgbClr val="E3600F"/>
              </a:solidFill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098273"/>
              </p:ext>
            </p:extLst>
          </p:nvPr>
        </p:nvGraphicFramePr>
        <p:xfrm>
          <a:off x="1620576" y="3288540"/>
          <a:ext cx="2104761" cy="20612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4761"/>
              </a:tblGrid>
              <a:tr h="515095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ACCURATO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7146" marB="0" anchor="ctr"/>
                </a:tc>
              </a:tr>
              <a:tr h="515095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EFFICIENTE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92" marR="8792" marT="7146" marB="0" anchor="ctr"/>
                </a:tc>
              </a:tr>
              <a:tr h="51509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ORIENTATO AL CITTADINO</a:t>
                      </a:r>
                    </a:p>
                  </a:txBody>
                  <a:tcPr marL="8792" marR="8792" marT="7146" marB="0" anchor="ctr"/>
                </a:tc>
              </a:tr>
              <a:tr h="51594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SEMPLICE</a:t>
                      </a:r>
                    </a:p>
                  </a:txBody>
                  <a:tcPr marL="8792" marR="8792" marT="7146" marB="0" anchor="ctr"/>
                </a:tc>
              </a:tr>
            </a:tbl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97473" y="1815981"/>
            <a:ext cx="2214929" cy="184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75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</a:t>
            </a:r>
            <a:r>
              <a:rPr lang="it-IT" sz="75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esprime valutazione </a:t>
            </a:r>
            <a:endParaRPr lang="it-IT" sz="75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96780" y="1968381"/>
            <a:ext cx="2214929" cy="184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750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Dati al netto delle mancate risposte</a:t>
            </a:r>
            <a:endParaRPr lang="it-IT" sz="75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ttangolo 10"/>
          <p:cNvSpPr/>
          <p:nvPr/>
        </p:nvSpPr>
        <p:spPr bwMode="auto">
          <a:xfrm>
            <a:off x="738038" y="4480277"/>
            <a:ext cx="972499" cy="18324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60740" tIns="29775" rIns="60740" bIns="29775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685983"/>
            <a:r>
              <a:rPr lang="it-IT" sz="800" dirty="0"/>
              <a:t>Non indica = </a:t>
            </a:r>
            <a:r>
              <a:rPr lang="it-IT" sz="800" dirty="0" smtClean="0"/>
              <a:t>2%</a:t>
            </a:r>
            <a:endParaRPr lang="it-IT" sz="800" dirty="0"/>
          </a:p>
        </p:txBody>
      </p: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710191"/>
              </p:ext>
            </p:extLst>
          </p:nvPr>
        </p:nvGraphicFramePr>
        <p:xfrm>
          <a:off x="6442806" y="2627750"/>
          <a:ext cx="2064905" cy="2736305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056793"/>
                <a:gridCol w="1008112"/>
              </a:tblGrid>
              <a:tr h="3842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Professionisti</a:t>
                      </a:r>
                    </a:p>
                  </a:txBody>
                  <a:tcPr marL="33231" marR="33231" marT="34301" marB="3430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Privati</a:t>
                      </a:r>
                    </a:p>
                  </a:txBody>
                  <a:tcPr marL="33231" marR="33231" marT="34301" marB="3430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CFF"/>
                    </a:solidFill>
                  </a:tcPr>
                </a:tc>
              </a:tr>
              <a:tr h="2505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481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481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7824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936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851920" y="2968109"/>
            <a:ext cx="358775" cy="153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%</a:t>
            </a:r>
          </a:p>
        </p:txBody>
      </p:sp>
      <p:sp>
        <p:nvSpPr>
          <p:cNvPr id="14" name="Rettangolo 13"/>
          <p:cNvSpPr/>
          <p:nvPr/>
        </p:nvSpPr>
        <p:spPr bwMode="auto">
          <a:xfrm>
            <a:off x="738038" y="3400157"/>
            <a:ext cx="972499" cy="18324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60740" tIns="29775" rIns="60740" bIns="29775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685983"/>
            <a:r>
              <a:rPr lang="it-IT" sz="800" dirty="0"/>
              <a:t>Non indica = </a:t>
            </a:r>
            <a:r>
              <a:rPr lang="it-IT" sz="800" dirty="0" smtClean="0"/>
              <a:t>0%</a:t>
            </a:r>
            <a:endParaRPr lang="it-IT" sz="800" dirty="0"/>
          </a:p>
        </p:txBody>
      </p:sp>
      <p:sp>
        <p:nvSpPr>
          <p:cNvPr id="15" name="Rettangolo 14"/>
          <p:cNvSpPr/>
          <p:nvPr/>
        </p:nvSpPr>
        <p:spPr bwMode="auto">
          <a:xfrm>
            <a:off x="738038" y="3976221"/>
            <a:ext cx="972499" cy="18324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60740" tIns="29775" rIns="60740" bIns="29775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685983"/>
            <a:r>
              <a:rPr lang="it-IT" sz="800" dirty="0"/>
              <a:t>Non indica = </a:t>
            </a:r>
            <a:r>
              <a:rPr lang="it-IT" sz="800" dirty="0" smtClean="0"/>
              <a:t>0%</a:t>
            </a:r>
            <a:endParaRPr lang="it-IT" sz="800" dirty="0"/>
          </a:p>
        </p:txBody>
      </p:sp>
      <p:sp>
        <p:nvSpPr>
          <p:cNvPr id="16" name="Rettangolo 15"/>
          <p:cNvSpPr/>
          <p:nvPr/>
        </p:nvSpPr>
        <p:spPr bwMode="auto">
          <a:xfrm>
            <a:off x="738038" y="5017115"/>
            <a:ext cx="972499" cy="18324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60740" tIns="29775" rIns="60740" bIns="29775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685983"/>
            <a:r>
              <a:rPr lang="it-IT" sz="800" dirty="0"/>
              <a:t>Non indica = </a:t>
            </a:r>
            <a:r>
              <a:rPr lang="it-IT" sz="800" dirty="0" smtClean="0"/>
              <a:t>0%</a:t>
            </a:r>
            <a:endParaRPr lang="it-IT" sz="800" dirty="0"/>
          </a:p>
        </p:txBody>
      </p:sp>
    </p:spTree>
    <p:extLst>
      <p:ext uri="{BB962C8B-B14F-4D97-AF65-F5344CB8AC3E}">
        <p14:creationId xmlns:p14="http://schemas.microsoft.com/office/powerpoint/2010/main" val="102980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  <p:sp>
        <p:nvSpPr>
          <p:cNvPr id="5" name="Rechteck 67"/>
          <p:cNvSpPr>
            <a:spLocks noChangeArrowheads="1"/>
          </p:cNvSpPr>
          <p:nvPr/>
        </p:nvSpPr>
        <p:spPr bwMode="gray">
          <a:xfrm>
            <a:off x="-28199" y="2636912"/>
            <a:ext cx="9906000" cy="1582737"/>
          </a:xfrm>
          <a:prstGeom prst="rect">
            <a:avLst/>
          </a:prstGeom>
          <a:noFill/>
          <a:ln>
            <a:noFill/>
          </a:ln>
          <a:extLst/>
        </p:spPr>
        <p:txBody>
          <a:bodyPr lIns="324000" tIns="0" rIns="324000" bIns="0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it-IT" sz="2800" b="1" dirty="0">
                <a:solidFill>
                  <a:srgbClr val="E3600F"/>
                </a:solidFill>
                <a:latin typeface="+mj-lt"/>
                <a:ea typeface="+mj-ea"/>
                <a:cs typeface="+mj-cs"/>
              </a:rPr>
              <a:t>INTEGRAZIONE </a:t>
            </a:r>
            <a:r>
              <a:rPr lang="it-IT" altLang="it-IT" sz="2800" b="1" dirty="0">
                <a:solidFill>
                  <a:srgbClr val="E3600F"/>
                </a:solidFill>
                <a:latin typeface="+mj-lt"/>
                <a:ea typeface="+mj-ea"/>
                <a:cs typeface="+mj-cs"/>
              </a:rPr>
              <a:t>SERVIZI FISCALI E CATASTALI/PUBBLICITÀ IMMOBILIARE</a:t>
            </a:r>
            <a:endParaRPr lang="en-US" altLang="it-IT" sz="2800" b="1" dirty="0">
              <a:solidFill>
                <a:srgbClr val="E3600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4915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50434" y="32048"/>
            <a:ext cx="9906000" cy="1143000"/>
          </a:xfrm>
        </p:spPr>
        <p:txBody>
          <a:bodyPr/>
          <a:lstStyle/>
          <a:p>
            <a:r>
              <a:rPr lang="en-US" sz="2800" dirty="0" err="1"/>
              <a:t>Integrazione</a:t>
            </a:r>
            <a:r>
              <a:rPr lang="en-US" sz="2800" dirty="0"/>
              <a:t> </a:t>
            </a:r>
            <a:r>
              <a:rPr lang="it-IT" sz="2800" dirty="0"/>
              <a:t>servizi fiscali e catastali/</a:t>
            </a:r>
            <a:br>
              <a:rPr lang="it-IT" sz="2800" dirty="0"/>
            </a:br>
            <a:r>
              <a:rPr lang="it-IT" sz="2800" dirty="0"/>
              <a:t>pubblicità immobiliare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881486" y="2880288"/>
            <a:ext cx="358775" cy="153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6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0649466"/>
              </p:ext>
            </p:extLst>
          </p:nvPr>
        </p:nvGraphicFramePr>
        <p:xfrm>
          <a:off x="2728093" y="3034176"/>
          <a:ext cx="5948363" cy="161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84772" y="2452641"/>
            <a:ext cx="2214929" cy="184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75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</a:t>
            </a:r>
            <a:r>
              <a:rPr lang="it-IT" sz="75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Totale intervistati</a:t>
            </a:r>
            <a:endParaRPr lang="it-IT" sz="75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776841"/>
              </p:ext>
            </p:extLst>
          </p:nvPr>
        </p:nvGraphicFramePr>
        <p:xfrm>
          <a:off x="890934" y="3106185"/>
          <a:ext cx="2918519" cy="1296143"/>
        </p:xfrm>
        <a:graphic>
          <a:graphicData uri="http://schemas.openxmlformats.org/drawingml/2006/table">
            <a:tbl>
              <a:tblPr firstRow="1" bandRow="1"/>
              <a:tblGrid>
                <a:gridCol w="29185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766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SONO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 CORRENTE DELL’INTEGRAZIONE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94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11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UTENTI ABITUALI CHE HANNO NOTATO DIFFERENZE NELL’ORGANIZZAZIONE DELL’UFFICIO  </a:t>
                      </a:r>
                      <a:endParaRPr lang="it-IT" sz="11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30" marR="9530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296520" y="1482866"/>
            <a:ext cx="7608807" cy="43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/>
          <a:p>
            <a:pPr indent="11113" algn="just" eaLnBrk="0" hangingPunct="0">
              <a:spcBef>
                <a:spcPts val="0"/>
              </a:spcBef>
              <a:buClr>
                <a:srgbClr val="FF9933"/>
              </a:buClr>
            </a:pPr>
            <a:r>
              <a:rPr lang="it-IT" sz="1000" i="1" kern="0" dirty="0">
                <a:solidFill>
                  <a:srgbClr val="FFFFFF">
                    <a:lumMod val="50000"/>
                  </a:srgbClr>
                </a:solidFill>
                <a:cs typeface="Arial" panose="020B0604020202020204" pitchFamily="34" charset="0"/>
              </a:rPr>
              <a:t>Da circa 3 anni l’Agenzia delle Entrate e l’Agenzia del Territorio costituiscono un unico Ente Pubblico e in questi anni sono state avviate alcune iniziative per integrare queste due organizzazioni. </a:t>
            </a:r>
            <a:r>
              <a:rPr lang="it-IT" sz="1000" i="1" kern="0" dirty="0" smtClean="0">
                <a:solidFill>
                  <a:srgbClr val="FFFFFF">
                    <a:lumMod val="50000"/>
                  </a:srgbClr>
                </a:solidFill>
                <a:cs typeface="Arial" panose="020B0604020202020204" pitchFamily="34" charset="0"/>
              </a:rPr>
              <a:t>Lei è </a:t>
            </a:r>
            <a:r>
              <a:rPr lang="it-IT" sz="1000" i="1" kern="0" dirty="0">
                <a:solidFill>
                  <a:srgbClr val="FFFFFF">
                    <a:lumMod val="50000"/>
                  </a:srgbClr>
                </a:solidFill>
                <a:cs typeface="Arial" panose="020B0604020202020204" pitchFamily="34" charset="0"/>
              </a:rPr>
              <a:t>al corrente dell'integrazione delle due strutture?</a:t>
            </a:r>
          </a:p>
          <a:p>
            <a:pPr indent="11113" algn="just" eaLnBrk="0" hangingPunct="0">
              <a:spcBef>
                <a:spcPct val="20000"/>
              </a:spcBef>
              <a:buClr>
                <a:srgbClr val="FF9933"/>
              </a:buClr>
            </a:pPr>
            <a:r>
              <a:rPr lang="it-IT" sz="1000" i="1" kern="0" dirty="0" smtClean="0">
                <a:solidFill>
                  <a:srgbClr val="FFFFFF">
                    <a:lumMod val="50000"/>
                  </a:srgbClr>
                </a:solidFill>
                <a:cs typeface="Arial" panose="020B0604020202020204" pitchFamily="34" charset="0"/>
              </a:rPr>
              <a:t>Essendo </a:t>
            </a:r>
            <a:r>
              <a:rPr lang="it-IT" sz="1000" i="1" kern="0" dirty="0">
                <a:solidFill>
                  <a:srgbClr val="FFFFFF">
                    <a:lumMod val="50000"/>
                  </a:srgbClr>
                </a:solidFill>
                <a:cs typeface="Arial" panose="020B0604020202020204" pitchFamily="34" charset="0"/>
              </a:rPr>
              <a:t>un utente abituale, ultimamente Lei ha notato questa differenza nell'organizzazione dei servizi di questo ufficio</a:t>
            </a:r>
            <a:r>
              <a:rPr lang="it-IT" sz="1000" i="1" kern="0" dirty="0" smtClean="0">
                <a:solidFill>
                  <a:srgbClr val="FFFFFF">
                    <a:lumMod val="50000"/>
                  </a:srgbClr>
                </a:solidFill>
                <a:cs typeface="Arial" panose="020B0604020202020204" pitchFamily="34" charset="0"/>
              </a:rPr>
              <a:t>?</a:t>
            </a:r>
          </a:p>
        </p:txBody>
      </p:sp>
      <p:sp>
        <p:nvSpPr>
          <p:cNvPr id="10" name="Rettangolo 9"/>
          <p:cNvSpPr/>
          <p:nvPr/>
        </p:nvSpPr>
        <p:spPr bwMode="auto">
          <a:xfrm>
            <a:off x="6578749" y="2926923"/>
            <a:ext cx="1451545" cy="4294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60740" tIns="29775" rIns="60740" bIns="29775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Professionisti	 92%</a:t>
            </a:r>
          </a:p>
          <a:p>
            <a:pPr marL="0" marR="0" lvl="0" indent="0" defTabSz="91440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Privati 	 40%</a:t>
            </a:r>
          </a:p>
        </p:txBody>
      </p:sp>
      <p:cxnSp>
        <p:nvCxnSpPr>
          <p:cNvPr id="11" name="Connettore 2 10"/>
          <p:cNvCxnSpPr>
            <a:endCxn id="10" idx="1"/>
          </p:cNvCxnSpPr>
          <p:nvPr/>
        </p:nvCxnSpPr>
        <p:spPr>
          <a:xfrm flipV="1">
            <a:off x="6253323" y="3141655"/>
            <a:ext cx="325426" cy="216169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12" name="Rettangolo 11"/>
          <p:cNvSpPr/>
          <p:nvPr/>
        </p:nvSpPr>
        <p:spPr bwMode="auto">
          <a:xfrm>
            <a:off x="5690263" y="3862340"/>
            <a:ext cx="1451545" cy="4294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60740" tIns="29775" rIns="60740" bIns="29775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Professionisti	 56%</a:t>
            </a:r>
          </a:p>
          <a:p>
            <a:pPr marL="0" marR="0" lvl="0" indent="0" defTabSz="91440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Privati 	 13%</a:t>
            </a:r>
          </a:p>
        </p:txBody>
      </p:sp>
      <p:cxnSp>
        <p:nvCxnSpPr>
          <p:cNvPr id="13" name="Connettore 2 12"/>
          <p:cNvCxnSpPr>
            <a:endCxn id="12" idx="1"/>
          </p:cNvCxnSpPr>
          <p:nvPr/>
        </p:nvCxnSpPr>
        <p:spPr>
          <a:xfrm flipV="1">
            <a:off x="5364837" y="4077072"/>
            <a:ext cx="325426" cy="216169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66547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0472" y="44624"/>
            <a:ext cx="9505056" cy="1143000"/>
          </a:xfrm>
        </p:spPr>
        <p:txBody>
          <a:bodyPr/>
          <a:lstStyle/>
          <a:p>
            <a:r>
              <a:rPr lang="en-US" sz="2800" dirty="0" err="1"/>
              <a:t>Differenze</a:t>
            </a:r>
            <a:r>
              <a:rPr lang="en-US" sz="2800" dirty="0"/>
              <a:t> notate </a:t>
            </a:r>
            <a:r>
              <a:rPr lang="en-US" sz="2800" dirty="0" err="1"/>
              <a:t>nell’organizzazione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dell’ufficio</a:t>
            </a:r>
            <a:r>
              <a:rPr lang="en-US" sz="2800" dirty="0"/>
              <a:t> </a:t>
            </a:r>
            <a:r>
              <a:rPr lang="en-US" sz="2800" dirty="0" err="1"/>
              <a:t>dagli</a:t>
            </a:r>
            <a:r>
              <a:rPr lang="en-US" sz="2800" dirty="0"/>
              <a:t> </a:t>
            </a:r>
            <a:r>
              <a:rPr lang="en-US" sz="2800" dirty="0" err="1"/>
              <a:t>utenti</a:t>
            </a:r>
            <a:r>
              <a:rPr lang="en-US" sz="2800" dirty="0"/>
              <a:t> </a:t>
            </a:r>
            <a:r>
              <a:rPr lang="en-US" sz="2800" dirty="0" err="1"/>
              <a:t>abituali</a:t>
            </a:r>
            <a:r>
              <a:rPr lang="en-US" sz="2800" dirty="0"/>
              <a:t> </a:t>
            </a: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224808" y="2843064"/>
            <a:ext cx="358775" cy="153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%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52736" y="2092601"/>
            <a:ext cx="2214929" cy="184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75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</a:t>
            </a:r>
            <a:r>
              <a:rPr lang="it-IT" sz="75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Totale intervistati</a:t>
            </a:r>
            <a:endParaRPr lang="it-IT" sz="75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964691"/>
              </p:ext>
            </p:extLst>
          </p:nvPr>
        </p:nvGraphicFramePr>
        <p:xfrm>
          <a:off x="5313040" y="3878962"/>
          <a:ext cx="4233084" cy="2214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tangolo 7"/>
          <p:cNvSpPr/>
          <p:nvPr/>
        </p:nvSpPr>
        <p:spPr bwMode="auto">
          <a:xfrm>
            <a:off x="5673080" y="3474506"/>
            <a:ext cx="3960440" cy="31453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779343"/>
            <a:r>
              <a:rPr lang="it-IT" sz="1600" b="1" dirty="0" smtClean="0">
                <a:solidFill>
                  <a:srgbClr val="E95E0F"/>
                </a:solidFill>
                <a:cs typeface="Arial" panose="020B0604020202020204" pitchFamily="34" charset="0"/>
              </a:rPr>
              <a:t>L’organizzazione attuale dei servizi è…</a:t>
            </a:r>
            <a:endParaRPr lang="it-IT" sz="1200" dirty="0">
              <a:solidFill>
                <a:srgbClr val="E95E0F"/>
              </a:solidFill>
              <a:cs typeface="Arial" panose="020B0604020202020204" pitchFamily="34" charset="0"/>
            </a:endParaRPr>
          </a:p>
        </p:txBody>
      </p:sp>
      <p:sp>
        <p:nvSpPr>
          <p:cNvPr id="9" name="Rettangolo 8"/>
          <p:cNvSpPr/>
          <p:nvPr/>
        </p:nvSpPr>
        <p:spPr bwMode="auto">
          <a:xfrm>
            <a:off x="7041232" y="3880396"/>
            <a:ext cx="376617" cy="2068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779343"/>
            <a:r>
              <a:rPr lang="it-IT" sz="900" dirty="0" smtClean="0">
                <a:solidFill>
                  <a:srgbClr val="000000"/>
                </a:solidFill>
                <a:cs typeface="Arial" panose="020B0604020202020204" pitchFamily="34" charset="0"/>
              </a:rPr>
              <a:t>%</a:t>
            </a:r>
            <a:endParaRPr lang="it-IT" sz="9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" name="Freccia a destra 9"/>
          <p:cNvSpPr/>
          <p:nvPr/>
        </p:nvSpPr>
        <p:spPr bwMode="gray">
          <a:xfrm>
            <a:off x="4695428" y="3679521"/>
            <a:ext cx="504056" cy="196385"/>
          </a:xfrm>
          <a:prstGeom prst="rightArrow">
            <a:avLst/>
          </a:prstGeom>
          <a:solidFill>
            <a:srgbClr val="E95E0F"/>
          </a:solidFill>
          <a:ln w="28575" cap="flat" cmpd="sng" algn="ctr">
            <a:solidFill>
              <a:srgbClr val="E95E0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0" cap="none" spc="0" normalizeH="0" baseline="0" noProof="0" dirty="0" err="1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sight screen"/>
              <a:ea typeface="+mn-ea"/>
              <a:cs typeface="+mn-cs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534093" y="3661594"/>
            <a:ext cx="792088" cy="223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=100%</a:t>
            </a:r>
            <a:endParaRPr lang="it-IT" sz="10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5681799" y="3717032"/>
            <a:ext cx="3040746" cy="184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75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</a:t>
            </a:r>
            <a:r>
              <a:rPr lang="it-IT" sz="75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utenti abituali che hanno notato differenze nel  servizio </a:t>
            </a:r>
            <a:endParaRPr lang="it-IT" sz="75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52736" y="1412776"/>
            <a:ext cx="7868616" cy="39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/>
          <a:p>
            <a:pPr indent="11113" algn="just" eaLnBrk="0" hangingPunct="0">
              <a:spcBef>
                <a:spcPct val="20000"/>
              </a:spcBef>
              <a:buClr>
                <a:srgbClr val="FF9933"/>
              </a:buClr>
            </a:pPr>
            <a:r>
              <a:rPr lang="it-IT" sz="1100" i="1" kern="0" dirty="0">
                <a:solidFill>
                  <a:srgbClr val="FFFFFF">
                    <a:lumMod val="50000"/>
                  </a:srgbClr>
                </a:solidFill>
                <a:cs typeface="Arial" panose="020B0604020202020204" pitchFamily="34" charset="0"/>
              </a:rPr>
              <a:t>Essendo un utente abituale, ultimamente Lei ha notato questa differenza nell'organizzazione dei servizi di questo ufficio</a:t>
            </a:r>
            <a:r>
              <a:rPr lang="it-IT" sz="1100" i="1" kern="0" dirty="0" smtClean="0">
                <a:solidFill>
                  <a:srgbClr val="FFFFFF">
                    <a:lumMod val="50000"/>
                  </a:srgbClr>
                </a:solidFill>
                <a:cs typeface="Arial" panose="020B0604020202020204" pitchFamily="34" charset="0"/>
              </a:rPr>
              <a:t>?</a:t>
            </a:r>
          </a:p>
          <a:p>
            <a:pPr indent="11113" algn="just" eaLnBrk="0" hangingPunct="0">
              <a:spcBef>
                <a:spcPct val="20000"/>
              </a:spcBef>
              <a:buClr>
                <a:srgbClr val="FF9933"/>
              </a:buClr>
            </a:pPr>
            <a:r>
              <a:rPr lang="it-IT" sz="1100" i="1" kern="0" dirty="0">
                <a:solidFill>
                  <a:srgbClr val="FFFFFF">
                    <a:lumMod val="50000"/>
                  </a:srgbClr>
                </a:solidFill>
                <a:cs typeface="Arial" panose="020B0604020202020204" pitchFamily="34" charset="0"/>
              </a:rPr>
              <a:t>In base alla sua esperienza di oggi lei direbbe che </a:t>
            </a:r>
            <a:r>
              <a:rPr lang="it-IT" sz="1100" i="1" kern="0" dirty="0" smtClean="0">
                <a:solidFill>
                  <a:srgbClr val="FFFFFF">
                    <a:lumMod val="50000"/>
                  </a:srgbClr>
                </a:solidFill>
                <a:cs typeface="Arial" panose="020B0604020202020204" pitchFamily="34" charset="0"/>
              </a:rPr>
              <a:t>l‘organizzazione </a:t>
            </a:r>
            <a:r>
              <a:rPr lang="it-IT" sz="1100" i="1" kern="0" dirty="0">
                <a:solidFill>
                  <a:srgbClr val="FFFFFF">
                    <a:lumMod val="50000"/>
                  </a:srgbClr>
                </a:solidFill>
                <a:cs typeface="Arial" panose="020B0604020202020204" pitchFamily="34" charset="0"/>
              </a:rPr>
              <a:t>attuale dei servizi dell'ufficio </a:t>
            </a:r>
            <a:r>
              <a:rPr lang="it-IT" sz="1100" i="1" kern="0" dirty="0" smtClean="0">
                <a:solidFill>
                  <a:srgbClr val="FFFFFF">
                    <a:lumMod val="50000"/>
                  </a:srgbClr>
                </a:solidFill>
                <a:cs typeface="Arial" panose="020B0604020202020204" pitchFamily="34" charset="0"/>
              </a:rPr>
              <a:t>è....</a:t>
            </a:r>
            <a:endParaRPr lang="it-IT" sz="1100" i="1" kern="0" dirty="0">
              <a:solidFill>
                <a:srgbClr val="FFFFFF">
                  <a:lumMod val="50000"/>
                </a:srgbClr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14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8304726"/>
              </p:ext>
            </p:extLst>
          </p:nvPr>
        </p:nvGraphicFramePr>
        <p:xfrm>
          <a:off x="1955955" y="3016002"/>
          <a:ext cx="5948363" cy="1101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105612"/>
              </p:ext>
            </p:extLst>
          </p:nvPr>
        </p:nvGraphicFramePr>
        <p:xfrm>
          <a:off x="727599" y="3088010"/>
          <a:ext cx="2418799" cy="895791"/>
        </p:xfrm>
        <a:graphic>
          <a:graphicData uri="http://schemas.openxmlformats.org/drawingml/2006/table">
            <a:tbl>
              <a:tblPr firstRow="1" bandRow="1"/>
              <a:tblGrid>
                <a:gridCol w="24187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912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SONO</a:t>
                      </a:r>
                      <a:r>
                        <a:rPr lang="it-IT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 CORRENTE DELL’INTEGRAZIONE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45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UTENTI ABITUALI CHE HANNO NOTATO DIFFERENZE NELL’ORGANIZZAZIONE DELL’UFFICIO  </a:t>
                      </a:r>
                      <a:endParaRPr lang="it-IT" sz="9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30" marR="9530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018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8504" y="116632"/>
            <a:ext cx="8915400" cy="1143000"/>
          </a:xfrm>
        </p:spPr>
        <p:txBody>
          <a:bodyPr/>
          <a:lstStyle/>
          <a:p>
            <a:r>
              <a:rPr lang="it-IT" dirty="0" smtClean="0"/>
              <a:t>Obiettivi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495300" y="1600200"/>
            <a:ext cx="8915400" cy="297004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lvl="0" indent="11113" algn="ctr" eaLnBrk="0" hangingPunct="0">
              <a:spcBef>
                <a:spcPct val="20000"/>
              </a:spcBef>
              <a:buClr>
                <a:srgbClr val="FF9933"/>
              </a:buClr>
              <a:defRPr sz="2000">
                <a:solidFill>
                  <a:srgbClr val="073C62"/>
                </a:solidFill>
              </a:defRPr>
            </a:lvl1pPr>
          </a:lstStyle>
          <a:p>
            <a:pPr marL="285750" indent="-28575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it-IT" sz="1700" dirty="0">
                <a:solidFill>
                  <a:srgbClr val="0F407B"/>
                </a:solidFill>
              </a:rPr>
              <a:t>c</a:t>
            </a:r>
            <a:r>
              <a:rPr lang="it-IT" sz="1700" dirty="0" smtClean="0">
                <a:solidFill>
                  <a:srgbClr val="0F407B"/>
                </a:solidFill>
              </a:rPr>
              <a:t>onoscere </a:t>
            </a:r>
            <a:r>
              <a:rPr lang="it-IT" sz="1700" dirty="0">
                <a:solidFill>
                  <a:srgbClr val="0F407B"/>
                </a:solidFill>
              </a:rPr>
              <a:t>il </a:t>
            </a:r>
            <a:r>
              <a:rPr lang="it-IT" sz="1700" b="1" dirty="0">
                <a:solidFill>
                  <a:srgbClr val="0F407B"/>
                </a:solidFill>
              </a:rPr>
              <a:t>livello di soddisfazione degli utilizzatori dei servizi </a:t>
            </a:r>
            <a:r>
              <a:rPr lang="it-IT" sz="1700" b="1" dirty="0" smtClean="0">
                <a:solidFill>
                  <a:srgbClr val="0F407B"/>
                </a:solidFill>
              </a:rPr>
              <a:t>forniti dall’Agenzia delle Entrate</a:t>
            </a:r>
            <a:r>
              <a:rPr lang="it-IT" sz="1700" dirty="0">
                <a:solidFill>
                  <a:srgbClr val="0F407B"/>
                </a:solidFill>
              </a:rPr>
              <a:t> </a:t>
            </a:r>
            <a:r>
              <a:rPr lang="it-IT" sz="1700" dirty="0" smtClean="0">
                <a:solidFill>
                  <a:srgbClr val="0F407B"/>
                </a:solidFill>
              </a:rPr>
              <a:t>presso alcuni </a:t>
            </a:r>
            <a:r>
              <a:rPr lang="it-IT" sz="1700" dirty="0">
                <a:solidFill>
                  <a:srgbClr val="0F407B"/>
                </a:solidFill>
              </a:rPr>
              <a:t>uffici </a:t>
            </a:r>
            <a:r>
              <a:rPr lang="it-IT" sz="1700" dirty="0" smtClean="0">
                <a:solidFill>
                  <a:srgbClr val="0F407B"/>
                </a:solidFill>
              </a:rPr>
              <a:t>interessati dall’integrazione    di alcune attività del front-office Entrate – Territorio. Gli uffici coinvolti sono  </a:t>
            </a:r>
            <a:r>
              <a:rPr lang="it-IT" sz="1700" b="1" dirty="0" smtClean="0">
                <a:solidFill>
                  <a:srgbClr val="0F407B"/>
                </a:solidFill>
              </a:rPr>
              <a:t>Aosta, Lecco, Matera e Viterbo </a:t>
            </a:r>
          </a:p>
          <a:p>
            <a:pPr marL="285750" indent="-285750" algn="just">
              <a:spcBef>
                <a:spcPts val="0"/>
              </a:spcBef>
              <a:buFont typeface="Wingdings" pitchFamily="2" charset="2"/>
              <a:buChar char="§"/>
            </a:pPr>
            <a:endParaRPr lang="it-IT" sz="1700" b="1" dirty="0" smtClean="0">
              <a:solidFill>
                <a:srgbClr val="0F407B"/>
              </a:solidFill>
            </a:endParaRPr>
          </a:p>
          <a:p>
            <a:pPr marL="285750" indent="-28575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it-IT" sz="1700" dirty="0" smtClean="0">
                <a:solidFill>
                  <a:srgbClr val="0F407B"/>
                </a:solidFill>
              </a:rPr>
              <a:t>verificare </a:t>
            </a:r>
            <a:r>
              <a:rPr lang="it-IT" sz="1700" dirty="0">
                <a:solidFill>
                  <a:srgbClr val="0F407B"/>
                </a:solidFill>
              </a:rPr>
              <a:t>la </a:t>
            </a:r>
            <a:r>
              <a:rPr lang="it-IT" sz="1700" dirty="0" smtClean="0">
                <a:solidFill>
                  <a:srgbClr val="0F407B"/>
                </a:solidFill>
              </a:rPr>
              <a:t>percezione, da parte degli </a:t>
            </a:r>
            <a:r>
              <a:rPr lang="it-IT" sz="1700" dirty="0">
                <a:solidFill>
                  <a:srgbClr val="0F407B"/>
                </a:solidFill>
              </a:rPr>
              <a:t>utenti, </a:t>
            </a:r>
            <a:r>
              <a:rPr lang="it-IT" sz="1700" dirty="0" smtClean="0">
                <a:solidFill>
                  <a:srgbClr val="0F407B"/>
                </a:solidFill>
              </a:rPr>
              <a:t>dell’esistenza di questo processo </a:t>
            </a:r>
            <a:r>
              <a:rPr lang="it-IT" sz="1700" dirty="0">
                <a:solidFill>
                  <a:srgbClr val="0F407B"/>
                </a:solidFill>
              </a:rPr>
              <a:t>di </a:t>
            </a:r>
            <a:r>
              <a:rPr lang="it-IT" sz="1700" b="1" dirty="0" smtClean="0">
                <a:solidFill>
                  <a:srgbClr val="0F407B"/>
                </a:solidFill>
              </a:rPr>
              <a:t>integrazione tra area Entrate e area Territorio </a:t>
            </a:r>
          </a:p>
          <a:p>
            <a:pPr marL="285750" indent="-285750" algn="just">
              <a:spcBef>
                <a:spcPts val="0"/>
              </a:spcBef>
              <a:buFont typeface="Wingdings" pitchFamily="2" charset="2"/>
              <a:buChar char="§"/>
            </a:pPr>
            <a:endParaRPr lang="it-IT" sz="1700" b="1" dirty="0" smtClean="0">
              <a:solidFill>
                <a:srgbClr val="0F407B"/>
              </a:solidFill>
            </a:endParaRPr>
          </a:p>
          <a:p>
            <a:pPr marL="285750" indent="-285750" algn="just">
              <a:spcBef>
                <a:spcPts val="0"/>
              </a:spcBef>
              <a:buFont typeface="Wingdings" pitchFamily="2" charset="2"/>
              <a:buChar char="§"/>
            </a:pPr>
            <a:r>
              <a:rPr lang="it-IT" sz="1700" dirty="0" smtClean="0">
                <a:solidFill>
                  <a:srgbClr val="0F407B"/>
                </a:solidFill>
              </a:rPr>
              <a:t>verificare, tra gli utenti più abituali, la percezione di </a:t>
            </a:r>
            <a:r>
              <a:rPr lang="it-IT" sz="1700" b="1" dirty="0" smtClean="0">
                <a:solidFill>
                  <a:srgbClr val="0F407B"/>
                </a:solidFill>
              </a:rPr>
              <a:t>eventuali differenze nell’organizzazione dell’ufficio e nei tempi di esecuzione </a:t>
            </a:r>
            <a:r>
              <a:rPr lang="it-IT" sz="1700" dirty="0" smtClean="0">
                <a:solidFill>
                  <a:srgbClr val="0F407B"/>
                </a:solidFill>
              </a:rPr>
              <a:t>delle pratiche a seguito del processo di integrazione</a:t>
            </a:r>
            <a:endParaRPr lang="it-IT" sz="1700" dirty="0">
              <a:solidFill>
                <a:srgbClr val="0F40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7206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11792" y="1568"/>
            <a:ext cx="9906000" cy="1143000"/>
          </a:xfrm>
        </p:spPr>
        <p:txBody>
          <a:bodyPr/>
          <a:lstStyle/>
          <a:p>
            <a:r>
              <a:rPr lang="en-US" dirty="0" err="1"/>
              <a:t>Differenze</a:t>
            </a:r>
            <a:r>
              <a:rPr lang="en-US" dirty="0"/>
              <a:t> notate </a:t>
            </a:r>
            <a:r>
              <a:rPr lang="en-US" dirty="0" err="1"/>
              <a:t>nell’organizzazione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dell’ufficio</a:t>
            </a:r>
            <a:r>
              <a:rPr lang="en-US" dirty="0"/>
              <a:t> </a:t>
            </a:r>
            <a:r>
              <a:rPr lang="en-US" dirty="0" err="1"/>
              <a:t>dagli</a:t>
            </a:r>
            <a:r>
              <a:rPr lang="en-US" dirty="0"/>
              <a:t> </a:t>
            </a:r>
            <a:r>
              <a:rPr lang="en-US" dirty="0" err="1"/>
              <a:t>utenti</a:t>
            </a:r>
            <a:r>
              <a:rPr lang="en-US" dirty="0"/>
              <a:t> </a:t>
            </a:r>
            <a:r>
              <a:rPr lang="en-US" dirty="0" err="1"/>
              <a:t>abituali</a:t>
            </a:r>
            <a:r>
              <a:rPr lang="en-US" dirty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20</a:t>
            </a:fld>
            <a:endParaRPr lang="it-IT"/>
          </a:p>
        </p:txBody>
      </p:sp>
      <p:graphicFrame>
        <p:nvGraphicFramePr>
          <p:cNvPr id="5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5648889"/>
              </p:ext>
            </p:extLst>
          </p:nvPr>
        </p:nvGraphicFramePr>
        <p:xfrm>
          <a:off x="4896380" y="3950970"/>
          <a:ext cx="4233084" cy="2070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tangolo 5"/>
          <p:cNvSpPr/>
          <p:nvPr/>
        </p:nvSpPr>
        <p:spPr bwMode="auto">
          <a:xfrm>
            <a:off x="5241032" y="3429000"/>
            <a:ext cx="4464496" cy="31453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779343"/>
            <a:r>
              <a:rPr lang="it-IT" sz="1600" b="1" dirty="0" smtClean="0">
                <a:solidFill>
                  <a:srgbClr val="E95E0F"/>
                </a:solidFill>
                <a:cs typeface="Arial" panose="020B0604020202020204" pitchFamily="34" charset="0"/>
              </a:rPr>
              <a:t>Il tempo per svolgere le pratiche è…</a:t>
            </a:r>
            <a:endParaRPr lang="it-IT" sz="1200" dirty="0">
              <a:solidFill>
                <a:srgbClr val="E95E0F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241032" y="3690253"/>
            <a:ext cx="3040746" cy="184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75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</a:t>
            </a:r>
            <a:r>
              <a:rPr lang="it-IT" sz="75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utenti abituali che hanno notato differenze nel  servizio </a:t>
            </a:r>
            <a:endParaRPr lang="it-IT" sz="75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61229" y="1916832"/>
            <a:ext cx="2214929" cy="184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75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</a:t>
            </a:r>
            <a:r>
              <a:rPr lang="it-IT" sz="75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Totale intervistati</a:t>
            </a:r>
            <a:endParaRPr lang="it-IT" sz="75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tangolo 8"/>
          <p:cNvSpPr/>
          <p:nvPr/>
        </p:nvSpPr>
        <p:spPr bwMode="auto">
          <a:xfrm>
            <a:off x="6634097" y="3933056"/>
            <a:ext cx="376617" cy="2068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779343"/>
            <a:r>
              <a:rPr lang="it-IT" sz="900" dirty="0" smtClean="0">
                <a:solidFill>
                  <a:srgbClr val="000000"/>
                </a:solidFill>
                <a:cs typeface="Arial" panose="020B0604020202020204" pitchFamily="34" charset="0"/>
              </a:rPr>
              <a:t>%</a:t>
            </a:r>
            <a:endParaRPr lang="it-IT" sz="9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73942" y="1412776"/>
            <a:ext cx="770783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/>
          <a:p>
            <a:pPr indent="11113" algn="just" eaLnBrk="0" hangingPunct="0">
              <a:spcBef>
                <a:spcPct val="20000"/>
              </a:spcBef>
              <a:buClr>
                <a:srgbClr val="FF9933"/>
              </a:buClr>
            </a:pPr>
            <a:r>
              <a:rPr lang="it-IT" sz="1100" i="1" kern="0" dirty="0">
                <a:solidFill>
                  <a:srgbClr val="FFFFFF">
                    <a:lumMod val="50000"/>
                  </a:srgbClr>
                </a:solidFill>
                <a:cs typeface="Arial" panose="020B0604020202020204" pitchFamily="34" charset="0"/>
              </a:rPr>
              <a:t>Essendo un utente abituale, ultimamente Lei ha notato questa differenza nell'organizzazione dei servizi di questo ufficio</a:t>
            </a:r>
            <a:r>
              <a:rPr lang="it-IT" sz="1100" i="1" kern="0" dirty="0" smtClean="0">
                <a:solidFill>
                  <a:srgbClr val="FFFFFF">
                    <a:lumMod val="50000"/>
                  </a:srgbClr>
                </a:solidFill>
                <a:cs typeface="Arial" panose="020B0604020202020204" pitchFamily="34" charset="0"/>
              </a:rPr>
              <a:t>?</a:t>
            </a:r>
          </a:p>
          <a:p>
            <a:pPr indent="11113" algn="just" eaLnBrk="0" hangingPunct="0">
              <a:spcBef>
                <a:spcPct val="20000"/>
              </a:spcBef>
              <a:buClr>
                <a:srgbClr val="FF9933"/>
              </a:buClr>
            </a:pPr>
            <a:r>
              <a:rPr lang="it-IT" sz="1100" i="1" kern="0" dirty="0">
                <a:solidFill>
                  <a:srgbClr val="FFFFFF">
                    <a:lumMod val="50000"/>
                  </a:srgbClr>
                </a:solidFill>
                <a:cs typeface="Arial" panose="020B0604020202020204" pitchFamily="34" charset="0"/>
              </a:rPr>
              <a:t>In base alla sua esperienza di oggi lei direbbe che </a:t>
            </a:r>
            <a:r>
              <a:rPr lang="it-IT" sz="1100" i="1" kern="0" dirty="0" smtClean="0">
                <a:solidFill>
                  <a:srgbClr val="FFFFFF">
                    <a:lumMod val="50000"/>
                  </a:srgbClr>
                </a:solidFill>
                <a:cs typeface="Arial" panose="020B0604020202020204" pitchFamily="34" charset="0"/>
              </a:rPr>
              <a:t>il tempo per svolgere le pratiche è....</a:t>
            </a:r>
            <a:endParaRPr lang="it-IT" sz="1100" i="1" kern="0" dirty="0">
              <a:solidFill>
                <a:srgbClr val="FFFFFF">
                  <a:lumMod val="50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11" name="Freccia a destra 10"/>
          <p:cNvSpPr/>
          <p:nvPr/>
        </p:nvSpPr>
        <p:spPr bwMode="gray">
          <a:xfrm>
            <a:off x="4263380" y="3607513"/>
            <a:ext cx="504056" cy="196385"/>
          </a:xfrm>
          <a:prstGeom prst="rightArrow">
            <a:avLst/>
          </a:prstGeom>
          <a:solidFill>
            <a:srgbClr val="E95E0F"/>
          </a:solidFill>
          <a:ln w="28575" cap="flat" cmpd="sng" algn="ctr">
            <a:solidFill>
              <a:srgbClr val="E95E0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0" cap="none" spc="0" normalizeH="0" baseline="0" noProof="0" dirty="0" err="1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sight screen"/>
              <a:ea typeface="+mn-ea"/>
              <a:cs typeface="+mn-cs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102045" y="3589586"/>
            <a:ext cx="792088" cy="223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=100%</a:t>
            </a:r>
            <a:endParaRPr lang="it-IT" sz="10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792760" y="2771056"/>
            <a:ext cx="358775" cy="153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14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234204"/>
              </p:ext>
            </p:extLst>
          </p:nvPr>
        </p:nvGraphicFramePr>
        <p:xfrm>
          <a:off x="1523907" y="2943994"/>
          <a:ext cx="5948363" cy="1101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042378"/>
              </p:ext>
            </p:extLst>
          </p:nvPr>
        </p:nvGraphicFramePr>
        <p:xfrm>
          <a:off x="287238" y="3016002"/>
          <a:ext cx="2418799" cy="917053"/>
        </p:xfrm>
        <a:graphic>
          <a:graphicData uri="http://schemas.openxmlformats.org/drawingml/2006/table">
            <a:tbl>
              <a:tblPr firstRow="1" bandRow="1"/>
              <a:tblGrid>
                <a:gridCol w="24187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004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SONO</a:t>
                      </a:r>
                      <a:r>
                        <a:rPr lang="it-IT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 CORRENTE DELL’INTEGRAZIONE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65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UTENTI ABITUALI CHE HANNO NOTATO DIFFERENZE NELL’ORGANIZZAZIONE DELL’UFFICIO  </a:t>
                      </a:r>
                      <a:endParaRPr lang="it-IT" sz="9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30" marR="9530" marT="9526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6" name="Gruppo 15"/>
          <p:cNvGrpSpPr/>
          <p:nvPr/>
        </p:nvGrpSpPr>
        <p:grpSpPr>
          <a:xfrm>
            <a:off x="2876159" y="4742900"/>
            <a:ext cx="2364873" cy="1212647"/>
            <a:chOff x="2526303" y="3670420"/>
            <a:chExt cx="2364873" cy="1212647"/>
          </a:xfrm>
        </p:grpSpPr>
        <p:sp>
          <p:nvSpPr>
            <p:cNvPr id="17" name="Fumetto 2 16"/>
            <p:cNvSpPr/>
            <p:nvPr/>
          </p:nvSpPr>
          <p:spPr bwMode="gray">
            <a:xfrm rot="16200000" flipH="1">
              <a:off x="3030408" y="3166315"/>
              <a:ext cx="1212647" cy="2220858"/>
            </a:xfrm>
            <a:prstGeom prst="wedgeRoundRectCallout">
              <a:avLst/>
            </a:prstGeom>
            <a:noFill/>
            <a:ln w="6350" cap="flat" cmpd="sng" algn="ctr">
              <a:solidFill>
                <a:srgbClr val="92858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lgun Gothic" panose="020B0503020000020004" pitchFamily="34" charset="-127"/>
                <a:ea typeface="Malgun Gothic" panose="020B0503020000020004" pitchFamily="34" charset="-127"/>
                <a:cs typeface="+mn-cs"/>
              </a:endParaRPr>
            </a:p>
          </p:txBody>
        </p:sp>
        <p:sp>
          <p:nvSpPr>
            <p:cNvPr id="18" name="Rettangolo 17"/>
            <p:cNvSpPr/>
            <p:nvPr/>
          </p:nvSpPr>
          <p:spPr>
            <a:xfrm>
              <a:off x="2537411" y="3713514"/>
              <a:ext cx="2353765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b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75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algun Gothic" panose="020B0503020000020004" pitchFamily="34" charset="-127"/>
                  <a:ea typeface="Malgun Gothic" panose="020B0503020000020004" pitchFamily="34" charset="-127"/>
                  <a:cs typeface="Arial" panose="020B0604020202020204" pitchFamily="34" charset="0"/>
                </a:rPr>
                <a:t>Ha allungato i tempi di attesa/più lentezza</a:t>
              </a:r>
            </a:p>
            <a:p>
              <a:pPr marL="0" marR="0" lvl="0" indent="0" defTabSz="914400" eaLnBrk="1" fontAlgn="b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75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algun Gothic" panose="020B0503020000020004" pitchFamily="34" charset="-127"/>
                  <a:ea typeface="Malgun Gothic" panose="020B0503020000020004" pitchFamily="34" charset="-127"/>
                  <a:cs typeface="Arial" panose="020B0604020202020204" pitchFamily="34" charset="0"/>
                </a:rPr>
                <a:t>C’è più confusione</a:t>
              </a:r>
            </a:p>
            <a:p>
              <a:pPr marL="0" marR="0" lvl="0" indent="0" defTabSz="914400" eaLnBrk="1" fontAlgn="b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75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algun Gothic" panose="020B0503020000020004" pitchFamily="34" charset="-127"/>
                  <a:ea typeface="Malgun Gothic" panose="020B0503020000020004" pitchFamily="34" charset="-127"/>
                  <a:cs typeface="Arial" panose="020B0604020202020204" pitchFamily="34" charset="0"/>
                </a:rPr>
                <a:t>Disorganizzazione dell’ufficio Territorio </a:t>
              </a:r>
            </a:p>
            <a:p>
              <a:pPr marL="0" marR="0" lvl="0" indent="0" defTabSz="914400" eaLnBrk="1" fontAlgn="b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75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algun Gothic" panose="020B0503020000020004" pitchFamily="34" charset="-127"/>
                  <a:ea typeface="Malgun Gothic" panose="020B0503020000020004" pitchFamily="34" charset="-127"/>
                  <a:cs typeface="Arial" panose="020B0604020202020204" pitchFamily="34" charset="0"/>
                </a:rPr>
                <a:t>Il personale non è aggiornato/necessità di aggiornare il metodo di lavoro</a:t>
              </a:r>
            </a:p>
            <a:p>
              <a:pPr marL="0" marR="0" lvl="0" indent="0" defTabSz="914400" eaLnBrk="1" fontAlgn="b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75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algun Gothic" panose="020B0503020000020004" pitchFamily="34" charset="-127"/>
                  <a:ea typeface="Malgun Gothic" panose="020B0503020000020004" pitchFamily="34" charset="-127"/>
                  <a:cs typeface="Arial" panose="020B0604020202020204" pitchFamily="34" charset="0"/>
                </a:rPr>
                <a:t>L'unione dei due uffici ha complicato il lavoro</a:t>
              </a:r>
            </a:p>
            <a:p>
              <a:pPr marL="0" marR="0" lvl="0" indent="0" defTabSz="914400" eaLnBrk="1" fontAlgn="b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75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algun Gothic" panose="020B0503020000020004" pitchFamily="34" charset="-127"/>
                  <a:ea typeface="Malgun Gothic" panose="020B0503020000020004" pitchFamily="34" charset="-127"/>
                  <a:cs typeface="Arial" panose="020B0604020202020204" pitchFamily="34" charset="0"/>
                </a:rPr>
                <a:t>Mancanza di personale</a:t>
              </a:r>
            </a:p>
            <a:p>
              <a:pPr marL="0" marR="0" lvl="0" indent="0" defTabSz="914400" eaLnBrk="1" fontAlgn="b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75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algun Gothic" panose="020B0503020000020004" pitchFamily="34" charset="-127"/>
                  <a:ea typeface="Malgun Gothic" panose="020B0503020000020004" pitchFamily="34" charset="-127"/>
                  <a:cs typeface="Arial" panose="020B0604020202020204" pitchFamily="34" charset="0"/>
                </a:rPr>
                <a:t>Troppa burocrazia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90597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12928" y="72008"/>
            <a:ext cx="9906000" cy="1052736"/>
          </a:xfrm>
        </p:spPr>
        <p:txBody>
          <a:bodyPr/>
          <a:lstStyle/>
          <a:p>
            <a:r>
              <a:rPr lang="en-US" sz="2400" dirty="0" err="1"/>
              <a:t>Suggerimenti</a:t>
            </a:r>
            <a:r>
              <a:rPr lang="en-US" sz="2400" dirty="0"/>
              <a:t> </a:t>
            </a:r>
            <a:r>
              <a:rPr lang="it-IT" sz="2400" dirty="0"/>
              <a:t>per migliorare </a:t>
            </a:r>
            <a:r>
              <a:rPr lang="it-IT" sz="2400" dirty="0" smtClean="0"/>
              <a:t>l'organizzazione </a:t>
            </a:r>
            <a:r>
              <a:rPr lang="it-IT" sz="2400" dirty="0"/>
              <a:t>del servizio</a:t>
            </a:r>
            <a:r>
              <a:rPr lang="en-US" sz="2400" dirty="0"/>
              <a:t> </a:t>
            </a: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21</a:t>
            </a:fld>
            <a:endParaRPr lang="it-IT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134793" y="1669055"/>
            <a:ext cx="358775" cy="153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6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2003893"/>
              </p:ext>
            </p:extLst>
          </p:nvPr>
        </p:nvGraphicFramePr>
        <p:xfrm>
          <a:off x="3541141" y="2018620"/>
          <a:ext cx="5948363" cy="395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125520"/>
              </p:ext>
            </p:extLst>
          </p:nvPr>
        </p:nvGraphicFramePr>
        <p:xfrm>
          <a:off x="6597015" y="1530273"/>
          <a:ext cx="2064905" cy="4144060"/>
        </p:xfrm>
        <a:graphic>
          <a:graphicData uri="http://schemas.openxmlformats.org/drawingml/2006/table">
            <a:tbl>
              <a:tblPr firstRow="1" bandRow="1"/>
              <a:tblGrid>
                <a:gridCol w="1056793"/>
                <a:gridCol w="1008112"/>
              </a:tblGrid>
              <a:tr h="2950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Professionisti</a:t>
                      </a:r>
                    </a:p>
                  </a:txBody>
                  <a:tcPr marL="33231" marR="33231" marT="34301" marB="34301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Insight scree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Privati</a:t>
                      </a:r>
                    </a:p>
                  </a:txBody>
                  <a:tcPr marL="33231" marR="33231" marT="34301" marB="34301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</a:tr>
              <a:tr h="2373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mpd="sng">
                      <a:solidFill>
                        <a:srgbClr val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b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92" marR="8792" marT="7146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solidFill>
                        <a:srgbClr val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  <a:tr h="2024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998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  <a:tr h="1998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024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  <a:tr h="2024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024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  <a:tr h="2024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024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  <a:tr h="2024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024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  <a:tr h="2024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024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  <a:tr h="2024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024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  <a:tr h="2024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752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  <a:tr h="2024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024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10816" y="1484784"/>
            <a:ext cx="2214929" cy="184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75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</a:t>
            </a:r>
            <a:r>
              <a:rPr lang="it-IT" sz="75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totale intervistati</a:t>
            </a:r>
            <a:endParaRPr lang="it-IT" sz="75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670969" y="1830101"/>
            <a:ext cx="34067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ctr"/>
            <a:r>
              <a:rPr lang="it-IT" altLang="it-IT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(possibili più risposte)</a:t>
            </a:r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33021"/>
              </p:ext>
            </p:extLst>
          </p:nvPr>
        </p:nvGraphicFramePr>
        <p:xfrm>
          <a:off x="663493" y="2076169"/>
          <a:ext cx="4052975" cy="3532897"/>
        </p:xfrm>
        <a:graphic>
          <a:graphicData uri="http://schemas.openxmlformats.org/drawingml/2006/table">
            <a:tbl>
              <a:tblPr/>
              <a:tblGrid>
                <a:gridCol w="4052975"/>
              </a:tblGrid>
              <a:tr h="969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ALMENO UNA CITAZIONE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4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>
                        <a:lnSpc>
                          <a:spcPts val="900"/>
                        </a:lnSpc>
                      </a:pPr>
                      <a:r>
                        <a:rPr lang="it-IT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Eliminare la coda </a:t>
                      </a:r>
                      <a:r>
                        <a:rPr lang="it-IT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alla Prima informazione/sportello </a:t>
                      </a:r>
                      <a:r>
                        <a:rPr lang="it-IT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diretto con indicazione del tempo di attesa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85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Aumentare gli </a:t>
                      </a:r>
                      <a:r>
                        <a:rPr lang="it-IT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sportelli/velocizzare </a:t>
                      </a:r>
                      <a:r>
                        <a:rPr lang="it-IT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tempi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5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Maggiore </a:t>
                      </a:r>
                      <a:r>
                        <a:rPr lang="it-IT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professionalità/più </a:t>
                      </a:r>
                      <a:r>
                        <a:rPr lang="it-IT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intelligenza nella soluzione dei problemi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5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Migliore organizzazione del </a:t>
                      </a:r>
                      <a:r>
                        <a:rPr lang="it-IT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lavoro/mantenere </a:t>
                      </a:r>
                      <a:r>
                        <a:rPr lang="it-IT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competenze separate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5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Aumentare il personale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5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Ascoltare le </a:t>
                      </a:r>
                      <a:r>
                        <a:rPr lang="it-IT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persone/i </a:t>
                      </a:r>
                      <a:r>
                        <a:rPr lang="it-IT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loro </a:t>
                      </a:r>
                      <a:r>
                        <a:rPr lang="it-IT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problemi/essere più </a:t>
                      </a:r>
                      <a:r>
                        <a:rPr lang="it-IT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orientati verso il cittadino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5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Mantenere gli stessi impiegati agli </a:t>
                      </a:r>
                      <a:r>
                        <a:rPr lang="it-IT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sportelli/evitare </a:t>
                      </a:r>
                      <a:r>
                        <a:rPr lang="it-IT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troppa rotazione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5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Ritornare negli uffici a destinazione territorio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5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Migliorare i costi delle convenzioni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5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Totem/totem </a:t>
                      </a:r>
                      <a:r>
                        <a:rPr lang="it-IT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professionisti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5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Aggiornamento del personale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5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Prendere appuntamenti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5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Avere ambienti separati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5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Distinguere tra professionista e </a:t>
                      </a:r>
                      <a:r>
                        <a:rPr lang="it-IT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cittadino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53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Altro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NIENTE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5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Insight screen"/>
                        </a:defRPr>
                      </a:lvl9pPr>
                    </a:lstStyle>
                    <a:p>
                      <a:pPr algn="r" fontAlgn="b"/>
                      <a:r>
                        <a:rPr lang="it-IT" sz="9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 SA/NON</a:t>
                      </a:r>
                      <a:r>
                        <a:rPr lang="it-IT" sz="9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INDICA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674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-27384"/>
            <a:ext cx="8915400" cy="1143000"/>
          </a:xfrm>
        </p:spPr>
        <p:txBody>
          <a:bodyPr/>
          <a:lstStyle/>
          <a:p>
            <a:r>
              <a:rPr lang="en-US" altLang="it-IT" dirty="0" err="1">
                <a:latin typeface="Arial" panose="020B0604020202020204" pitchFamily="34" charset="0"/>
              </a:rPr>
              <a:t>Metodologia</a:t>
            </a:r>
            <a:r>
              <a:rPr lang="en-US" altLang="it-IT" dirty="0">
                <a:latin typeface="Arial" panose="020B0604020202020204" pitchFamily="34" charset="0"/>
              </a:rPr>
              <a:t>: </a:t>
            </a:r>
            <a:r>
              <a:rPr lang="en-US" altLang="it-IT" dirty="0" err="1">
                <a:latin typeface="Arial" panose="020B0604020202020204" pitchFamily="34" charset="0"/>
              </a:rPr>
              <a:t>modalità</a:t>
            </a:r>
            <a:r>
              <a:rPr lang="en-US" altLang="it-IT" dirty="0">
                <a:latin typeface="Arial" panose="020B0604020202020204" pitchFamily="34" charset="0"/>
              </a:rPr>
              <a:t> e tempi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0" y="1772816"/>
            <a:ext cx="9741611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1079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-27384"/>
            <a:ext cx="8915400" cy="1143000"/>
          </a:xfrm>
        </p:spPr>
        <p:txBody>
          <a:bodyPr/>
          <a:lstStyle/>
          <a:p>
            <a:r>
              <a:rPr lang="en-US" altLang="it-IT" dirty="0" err="1">
                <a:latin typeface="Arial" panose="020B0604020202020204" pitchFamily="34" charset="0"/>
              </a:rPr>
              <a:t>Metodologia</a:t>
            </a:r>
            <a:r>
              <a:rPr lang="en-US" altLang="it-IT" dirty="0">
                <a:latin typeface="Arial" panose="020B0604020202020204" pitchFamily="34" charset="0"/>
              </a:rPr>
              <a:t>: </a:t>
            </a:r>
            <a:r>
              <a:rPr lang="en-US" altLang="it-IT" dirty="0" err="1">
                <a:latin typeface="Arial" panose="020B0604020202020204" pitchFamily="34" charset="0"/>
              </a:rPr>
              <a:t>scala</a:t>
            </a:r>
            <a:r>
              <a:rPr lang="en-US" altLang="it-IT" dirty="0">
                <a:latin typeface="Arial" panose="020B0604020202020204" pitchFamily="34" charset="0"/>
              </a:rPr>
              <a:t> </a:t>
            </a:r>
            <a:r>
              <a:rPr lang="en-US" altLang="it-IT" dirty="0" err="1">
                <a:latin typeface="Arial" panose="020B0604020202020204" pitchFamily="34" charset="0"/>
              </a:rPr>
              <a:t>impiegata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1588" indent="-1588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80975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360363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539750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buClr>
                <a:srgbClr val="FF9933"/>
              </a:buClr>
            </a:pPr>
            <a:r>
              <a:rPr lang="it-IT" sz="1800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misurare le valutazioni degli utenti è stata utilizzata la scala </a:t>
            </a:r>
            <a:r>
              <a:rPr lang="it-IT" sz="1800" kern="0" dirty="0" err="1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Likert</a:t>
            </a:r>
            <a:r>
              <a:rPr lang="it-IT" sz="1800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6 punti dove 1 indica «Per niente soddisfatto» e 6 «Totalmente soddisfatto».</a:t>
            </a:r>
          </a:p>
          <a:p>
            <a:pPr marL="0" indent="0" algn="just">
              <a:spcBef>
                <a:spcPts val="1200"/>
              </a:spcBef>
              <a:buClr>
                <a:srgbClr val="FF9933"/>
              </a:buClr>
            </a:pPr>
            <a:r>
              <a:rPr lang="it-IT" sz="1800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punteggi della scala sono stati accorpati in tre classi: 1-2, 3-4 e 5-6 per ricondurli ai 3 Emoticon che consentono di visualizzare in modo immediato il grado di gradimento o meno dell’utente.</a:t>
            </a:r>
          </a:p>
          <a:p>
            <a:pPr marL="0" algn="just">
              <a:lnSpc>
                <a:spcPct val="150000"/>
              </a:lnSpc>
              <a:buClr>
                <a:srgbClr val="FF9933"/>
              </a:buClr>
            </a:pPr>
            <a:endParaRPr lang="it-IT" sz="1600" b="1" dirty="0" smtClean="0">
              <a:solidFill>
                <a:schemeClr val="tx1"/>
              </a:solidFill>
            </a:endParaRPr>
          </a:p>
          <a:p>
            <a:pPr marL="0" algn="just">
              <a:lnSpc>
                <a:spcPct val="150000"/>
              </a:lnSpc>
              <a:buClr>
                <a:srgbClr val="FF9933"/>
              </a:buClr>
            </a:pPr>
            <a:endParaRPr lang="it-IT" sz="1600" b="1" dirty="0" smtClean="0">
              <a:solidFill>
                <a:schemeClr val="tx1"/>
              </a:solidFill>
            </a:endParaRPr>
          </a:p>
          <a:p>
            <a:pPr marL="0" algn="just">
              <a:lnSpc>
                <a:spcPct val="150000"/>
              </a:lnSpc>
              <a:buClr>
                <a:srgbClr val="FF9933"/>
              </a:buClr>
            </a:pPr>
            <a:endParaRPr lang="it-IT" sz="1600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4" y="3429000"/>
            <a:ext cx="6608763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3933056"/>
            <a:ext cx="334085" cy="32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4419600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517" y="4941168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1808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0088" y="44624"/>
            <a:ext cx="8915400" cy="1143000"/>
          </a:xfrm>
        </p:spPr>
        <p:txBody>
          <a:bodyPr/>
          <a:lstStyle/>
          <a:p>
            <a:r>
              <a:rPr lang="en-US" altLang="it-IT" dirty="0" err="1">
                <a:latin typeface="Arial" panose="020B0604020202020204" pitchFamily="34" charset="0"/>
              </a:rPr>
              <a:t>Metodologia</a:t>
            </a:r>
            <a:r>
              <a:rPr lang="en-US" altLang="it-IT" dirty="0">
                <a:latin typeface="Arial" panose="020B0604020202020204" pitchFamily="34" charset="0"/>
              </a:rPr>
              <a:t>: </a:t>
            </a:r>
            <a:r>
              <a:rPr lang="en-US" altLang="it-IT" dirty="0" err="1">
                <a:latin typeface="Arial" panose="020B0604020202020204" pitchFamily="34" charset="0"/>
              </a:rPr>
              <a:t>indice</a:t>
            </a:r>
            <a:r>
              <a:rPr lang="en-US" altLang="it-IT" dirty="0">
                <a:latin typeface="Arial" panose="020B0604020202020204" pitchFamily="34" charset="0"/>
              </a:rPr>
              <a:t> di </a:t>
            </a:r>
            <a:r>
              <a:rPr lang="en-US" altLang="it-IT" dirty="0" err="1">
                <a:latin typeface="Arial" panose="020B0604020202020204" pitchFamily="34" charset="0"/>
              </a:rPr>
              <a:t>soddisfazione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23528" y="1276400"/>
            <a:ext cx="9382000" cy="38807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1588" indent="-1588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80975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360363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539750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buClr>
                <a:srgbClr val="FF9933"/>
              </a:buClr>
            </a:pPr>
            <a:r>
              <a:rPr lang="it-IT" sz="2000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fornire una </a:t>
            </a:r>
            <a:r>
              <a:rPr lang="it-IT" sz="2000" b="1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misura sintetica della soddisfazione </a:t>
            </a:r>
            <a:r>
              <a:rPr lang="it-IT" sz="2000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facile lettura è stato calcolato anche un ulteriore </a:t>
            </a:r>
            <a:r>
              <a:rPr lang="it-IT" sz="2000" kern="0" dirty="0" smtClean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indice: </a:t>
            </a:r>
            <a:r>
              <a:rPr lang="it-IT" sz="2000" b="1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l’indice di soddisfazione. </a:t>
            </a:r>
          </a:p>
          <a:p>
            <a:pPr marL="0" indent="0" algn="just">
              <a:spcBef>
                <a:spcPts val="1200"/>
              </a:spcBef>
              <a:buClr>
                <a:srgbClr val="FF9933"/>
              </a:buClr>
            </a:pPr>
            <a:r>
              <a:rPr lang="it-IT" sz="2000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Tale indice ha un campo di variazione compreso tra 0 e 100. Dove 0 equivale alla valutazione </a:t>
            </a:r>
            <a:r>
              <a:rPr lang="it-IT" sz="2000" kern="0" dirty="0" smtClean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it-IT" sz="2000" i="1" kern="0" dirty="0" smtClean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sz="2000" i="1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niente </a:t>
            </a:r>
            <a:r>
              <a:rPr lang="it-IT" sz="2000" i="1" kern="0" dirty="0" smtClean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soddisfatto» </a:t>
            </a:r>
            <a:r>
              <a:rPr lang="it-IT" sz="2000" kern="0" dirty="0" smtClean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registrata </a:t>
            </a:r>
            <a:r>
              <a:rPr lang="it-IT" sz="2000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sulla scala </a:t>
            </a:r>
            <a:r>
              <a:rPr lang="it-IT" sz="2000" kern="0" dirty="0" err="1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Likert</a:t>
            </a:r>
            <a:r>
              <a:rPr lang="it-IT" sz="2000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 100 equivale alla valutazione </a:t>
            </a:r>
            <a:r>
              <a:rPr lang="it-IT" sz="2000" kern="0" dirty="0" smtClean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it-IT" sz="2000" i="1" kern="0" dirty="0" smtClean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totalmente soddisfatto»</a:t>
            </a:r>
            <a:r>
              <a:rPr lang="it-IT" sz="2000" kern="0" dirty="0" smtClean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kern="0" dirty="0">
              <a:solidFill>
                <a:srgbClr val="0F40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1200"/>
              </a:spcBef>
              <a:buClr>
                <a:srgbClr val="FF9933"/>
              </a:buClr>
            </a:pPr>
            <a:r>
              <a:rPr lang="it-IT" sz="2000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concreto l’indice di soddisfazione (</a:t>
            </a:r>
            <a:r>
              <a:rPr lang="it-IT" sz="2000" kern="0" dirty="0" err="1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</a:t>
            </a:r>
            <a:r>
              <a:rPr lang="it-IT" sz="2000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nella formula) è un indice medio che è stato calcolato mediante la seguente formula di trasformazione dei punteggi registrati sulla scala </a:t>
            </a:r>
            <a:r>
              <a:rPr lang="it-IT" sz="2000" kern="0" dirty="0" smtClean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Likert </a:t>
            </a:r>
            <a:r>
              <a:rPr lang="it-IT" sz="2000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6 passi </a:t>
            </a:r>
            <a:r>
              <a:rPr lang="it-IT" sz="2000" kern="0" dirty="0" smtClean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2000" kern="0" dirty="0" err="1" smtClean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</a:t>
            </a:r>
            <a:r>
              <a:rPr lang="it-IT" sz="2000" kern="0" dirty="0" smtClean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nella formula).</a:t>
            </a:r>
          </a:p>
          <a:p>
            <a:pPr marL="0" indent="0" algn="just">
              <a:lnSpc>
                <a:spcPct val="150000"/>
              </a:lnSpc>
              <a:spcBef>
                <a:spcPts val="1200"/>
              </a:spcBef>
              <a:buClr>
                <a:srgbClr val="FF9933"/>
              </a:buClr>
            </a:pPr>
            <a:r>
              <a:rPr lang="it-IT" sz="2000" b="1" kern="0" dirty="0" err="1" smtClean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</a:t>
            </a:r>
            <a:r>
              <a:rPr lang="it-IT" sz="2000" b="1" u="sng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=(</a:t>
            </a:r>
            <a:r>
              <a:rPr lang="it-IT" sz="2000" b="1" u="sng" kern="0" dirty="0" err="1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</a:t>
            </a:r>
            <a:r>
              <a:rPr lang="it-IT" sz="2000" b="1" u="sng" kern="0" dirty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-1)*100 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 bwMode="auto">
          <a:xfrm>
            <a:off x="1064568" y="4769264"/>
            <a:ext cx="502038" cy="3879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0962" tIns="39688" rIns="80962" bIns="3968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b="1" i="1" dirty="0">
                <a:solidFill>
                  <a:srgbClr val="0F407B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39297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915400" cy="1143000"/>
          </a:xfrm>
        </p:spPr>
        <p:txBody>
          <a:bodyPr/>
          <a:lstStyle/>
          <a:p>
            <a:r>
              <a:rPr lang="en-US" altLang="it-IT" dirty="0" err="1">
                <a:latin typeface="Arial" panose="020B0604020202020204" pitchFamily="34" charset="0"/>
              </a:rPr>
              <a:t>Metodologia</a:t>
            </a:r>
            <a:r>
              <a:rPr lang="en-US" altLang="it-IT" dirty="0">
                <a:latin typeface="Arial" panose="020B0604020202020204" pitchFamily="34" charset="0"/>
              </a:rPr>
              <a:t>: </a:t>
            </a:r>
            <a:r>
              <a:rPr lang="en-US" altLang="it-IT" dirty="0" err="1">
                <a:latin typeface="Arial" panose="020B0604020202020204" pitchFamily="34" charset="0"/>
              </a:rPr>
              <a:t>scala</a:t>
            </a:r>
            <a:r>
              <a:rPr lang="en-US" altLang="it-IT" dirty="0">
                <a:latin typeface="Arial" panose="020B0604020202020204" pitchFamily="34" charset="0"/>
              </a:rPr>
              <a:t> </a:t>
            </a:r>
            <a:r>
              <a:rPr lang="en-US" altLang="it-IT" dirty="0" err="1">
                <a:latin typeface="Arial" panose="020B0604020202020204" pitchFamily="34" charset="0"/>
              </a:rPr>
              <a:t>equivalenza</a:t>
            </a:r>
            <a:r>
              <a:rPr lang="en-US" altLang="it-IT" dirty="0">
                <a:latin typeface="Arial" panose="020B0604020202020204" pitchFamily="34" charset="0"/>
              </a:rPr>
              <a:t> </a:t>
            </a:r>
            <a:r>
              <a:rPr lang="en-US" altLang="it-IT" dirty="0" err="1">
                <a:latin typeface="Arial" panose="020B0604020202020204" pitchFamily="34" charset="0"/>
              </a:rPr>
              <a:t>indici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198140" y="1251024"/>
            <a:ext cx="9507388" cy="484227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1588" indent="-1588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80975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360363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539750" indent="-177800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Clr>
                <a:srgbClr val="FF9933"/>
              </a:buClr>
            </a:pPr>
            <a:r>
              <a:rPr lang="it-IT" sz="2000" kern="0" dirty="0" smtClean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Tale calcolo dà origine alla seguente </a:t>
            </a:r>
            <a:r>
              <a:rPr lang="it-IT" sz="2000" b="1" kern="0" dirty="0" smtClean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scala di equivalenza </a:t>
            </a:r>
            <a:r>
              <a:rPr lang="it-IT" sz="2000" kern="0" dirty="0" smtClean="0">
                <a:solidFill>
                  <a:srgbClr val="0F40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 le valutazioni su scala Likert, gli emoticon e l’indice di soddisfazione.</a:t>
            </a:r>
          </a:p>
          <a:p>
            <a:pPr marL="0" indent="0" algn="just">
              <a:buClr>
                <a:srgbClr val="FF9933"/>
              </a:buClr>
            </a:pPr>
            <a:r>
              <a:rPr lang="it-IT" sz="1500" dirty="0" smtClean="0">
                <a:solidFill>
                  <a:schemeClr val="tx1"/>
                </a:solidFill>
              </a:rPr>
              <a:t>	</a:t>
            </a:r>
            <a:r>
              <a:rPr lang="it-IT" sz="1400" dirty="0" smtClean="0">
                <a:solidFill>
                  <a:schemeClr val="tx1"/>
                </a:solidFill>
              </a:rPr>
              <a:t>	    </a:t>
            </a:r>
            <a:endParaRPr lang="it-IT" sz="14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96" y="2119585"/>
            <a:ext cx="8919622" cy="335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009" y="3573016"/>
            <a:ext cx="334085" cy="324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009" y="4365104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009" y="5151834"/>
            <a:ext cx="333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0218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915400" cy="1143000"/>
          </a:xfrm>
        </p:spPr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contenuti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dell’intervista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2000" dirty="0">
                <a:solidFill>
                  <a:srgbClr val="0F407B"/>
                </a:solidFill>
              </a:rPr>
              <a:t>L’intervista </a:t>
            </a:r>
            <a:r>
              <a:rPr lang="it-IT" sz="2000" dirty="0" smtClean="0">
                <a:solidFill>
                  <a:srgbClr val="0F407B"/>
                </a:solidFill>
              </a:rPr>
              <a:t>è stata articolata in 4 </a:t>
            </a:r>
            <a:r>
              <a:rPr lang="it-IT" sz="2000" dirty="0">
                <a:solidFill>
                  <a:srgbClr val="0F407B"/>
                </a:solidFill>
              </a:rPr>
              <a:t>sezioni:</a:t>
            </a:r>
          </a:p>
          <a:p>
            <a:pPr marL="389672" indent="-389672" algn="just">
              <a:spcBef>
                <a:spcPts val="1200"/>
              </a:spcBef>
              <a:buClr>
                <a:srgbClr val="FF9933"/>
              </a:buClr>
              <a:buFont typeface="+mj-lt"/>
              <a:buAutoNum type="arabicPeriod"/>
            </a:pPr>
            <a:r>
              <a:rPr lang="it-IT" sz="2000" b="1" dirty="0">
                <a:solidFill>
                  <a:srgbClr val="0F407B"/>
                </a:solidFill>
              </a:rPr>
              <a:t>Privacy</a:t>
            </a:r>
          </a:p>
          <a:p>
            <a:pPr marL="389672" indent="-389672" algn="just">
              <a:spcBef>
                <a:spcPts val="1200"/>
              </a:spcBef>
              <a:buClr>
                <a:srgbClr val="FF9933"/>
              </a:buClr>
              <a:buFont typeface="+mj-lt"/>
              <a:buAutoNum type="arabicPeriod"/>
            </a:pPr>
            <a:r>
              <a:rPr lang="it-IT" sz="2000" b="1" dirty="0">
                <a:solidFill>
                  <a:srgbClr val="0F407B"/>
                </a:solidFill>
              </a:rPr>
              <a:t>Profilo utente e frequenza </a:t>
            </a:r>
            <a:r>
              <a:rPr lang="it-IT" sz="2000" b="1" dirty="0" smtClean="0">
                <a:solidFill>
                  <a:srgbClr val="0F407B"/>
                </a:solidFill>
              </a:rPr>
              <a:t>di vista dell’ufficio</a:t>
            </a:r>
            <a:endParaRPr lang="it-IT" sz="2000" dirty="0" smtClean="0">
              <a:solidFill>
                <a:srgbClr val="0F407B"/>
              </a:solidFill>
            </a:endParaRPr>
          </a:p>
          <a:p>
            <a:pPr marL="389672" indent="-389672" algn="just">
              <a:spcBef>
                <a:spcPts val="1200"/>
              </a:spcBef>
              <a:buClr>
                <a:srgbClr val="FF9933"/>
              </a:buClr>
              <a:buFont typeface="+mj-lt"/>
              <a:buAutoNum type="arabicPeriod"/>
            </a:pPr>
            <a:r>
              <a:rPr lang="it-IT" sz="2000" b="1" dirty="0" smtClean="0">
                <a:solidFill>
                  <a:srgbClr val="0F407B"/>
                </a:solidFill>
              </a:rPr>
              <a:t>Valutazione del servizio</a:t>
            </a:r>
            <a:r>
              <a:rPr lang="it-IT" sz="2000" dirty="0" smtClean="0">
                <a:solidFill>
                  <a:srgbClr val="0F407B"/>
                </a:solidFill>
              </a:rPr>
              <a:t> </a:t>
            </a:r>
          </a:p>
          <a:p>
            <a:pPr marL="795579" lvl="1" indent="-389672" algn="just">
              <a:lnSpc>
                <a:spcPct val="150000"/>
              </a:lnSpc>
              <a:spcBef>
                <a:spcPts val="400"/>
              </a:spcBef>
              <a:buClr>
                <a:srgbClr val="FF9933"/>
              </a:buClr>
              <a:buFont typeface="Wingdings" panose="05000000000000000000" pitchFamily="2" charset="2"/>
              <a:buChar char="§"/>
            </a:pPr>
            <a:r>
              <a:rPr lang="it-IT" sz="2000" dirty="0" smtClean="0">
                <a:solidFill>
                  <a:srgbClr val="0F407B"/>
                </a:solidFill>
              </a:rPr>
              <a:t>sguardo di insieme</a:t>
            </a:r>
            <a:endParaRPr lang="it-IT" sz="2000" dirty="0">
              <a:solidFill>
                <a:srgbClr val="0F407B"/>
              </a:solidFill>
            </a:endParaRPr>
          </a:p>
          <a:p>
            <a:pPr marL="795579" lvl="1" indent="-389672" algn="just">
              <a:lnSpc>
                <a:spcPct val="150000"/>
              </a:lnSpc>
              <a:spcBef>
                <a:spcPts val="0"/>
              </a:spcBef>
              <a:buClr>
                <a:srgbClr val="FF9933"/>
              </a:buClr>
              <a:buFont typeface="Wingdings" panose="05000000000000000000" pitchFamily="2" charset="2"/>
              <a:buChar char="§"/>
            </a:pPr>
            <a:r>
              <a:rPr lang="it-IT" sz="2000" dirty="0" smtClean="0">
                <a:solidFill>
                  <a:srgbClr val="0F407B"/>
                </a:solidFill>
              </a:rPr>
              <a:t>aspetti di </a:t>
            </a:r>
            <a:r>
              <a:rPr lang="it-IT" sz="2000" dirty="0">
                <a:solidFill>
                  <a:srgbClr val="0F407B"/>
                </a:solidFill>
              </a:rPr>
              <a:t>dettaglio </a:t>
            </a:r>
          </a:p>
          <a:p>
            <a:pPr marL="389672" indent="-389672">
              <a:spcBef>
                <a:spcPts val="1200"/>
              </a:spcBef>
              <a:buClr>
                <a:srgbClr val="FF9933"/>
              </a:buClr>
              <a:buFont typeface="+mj-lt"/>
              <a:buAutoNum type="arabicPeriod"/>
            </a:pPr>
            <a:r>
              <a:rPr lang="it-IT" sz="2000" b="1" dirty="0">
                <a:solidFill>
                  <a:srgbClr val="0F407B"/>
                </a:solidFill>
              </a:rPr>
              <a:t>I</a:t>
            </a:r>
            <a:r>
              <a:rPr lang="it-IT" sz="2000" b="1" dirty="0" smtClean="0">
                <a:solidFill>
                  <a:srgbClr val="0F407B"/>
                </a:solidFill>
              </a:rPr>
              <a:t>ntegrazione attività front office area entrate – territorio </a:t>
            </a:r>
          </a:p>
          <a:p>
            <a:pPr marL="0" indent="0">
              <a:spcBef>
                <a:spcPts val="1200"/>
              </a:spcBef>
              <a:buClr>
                <a:srgbClr val="FF9933"/>
              </a:buClr>
            </a:pPr>
            <a:r>
              <a:rPr lang="it-IT" sz="2000" dirty="0" smtClean="0">
                <a:solidFill>
                  <a:srgbClr val="0F407B"/>
                </a:solidFill>
              </a:rPr>
              <a:t>(conoscenza, percezione di eventuali differenze nell’organizzazione dell’ufficio e nei tempi di esecuzione delle pratiche)</a:t>
            </a:r>
            <a:endParaRPr lang="it-IT" sz="2000" dirty="0">
              <a:solidFill>
                <a:srgbClr val="0F40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235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8464" y="44624"/>
            <a:ext cx="9777536" cy="1143000"/>
          </a:xfrm>
        </p:spPr>
        <p:txBody>
          <a:bodyPr/>
          <a:lstStyle/>
          <a:p>
            <a:r>
              <a:rPr lang="en-US" dirty="0" err="1" smtClean="0"/>
              <a:t>Profilo</a:t>
            </a:r>
            <a:r>
              <a:rPr lang="en-US" dirty="0" smtClean="0"/>
              <a:t> </a:t>
            </a:r>
            <a:r>
              <a:rPr lang="en-US" dirty="0" err="1" smtClean="0"/>
              <a:t>utenti</a:t>
            </a:r>
            <a:r>
              <a:rPr lang="en-US" dirty="0" smtClean="0"/>
              <a:t>: </a:t>
            </a:r>
            <a:r>
              <a:rPr lang="en-US" dirty="0" err="1" smtClean="0"/>
              <a:t>sesso</a:t>
            </a:r>
            <a:r>
              <a:rPr lang="en-US" dirty="0"/>
              <a:t>, </a:t>
            </a:r>
            <a:r>
              <a:rPr lang="en-US" dirty="0" err="1"/>
              <a:t>età</a:t>
            </a:r>
            <a:r>
              <a:rPr lang="en-US" dirty="0"/>
              <a:t>, </a:t>
            </a:r>
            <a:r>
              <a:rPr lang="en-US" dirty="0" err="1"/>
              <a:t>titolo</a:t>
            </a:r>
            <a:r>
              <a:rPr lang="en-US" dirty="0"/>
              <a:t> di studio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  <p:graphicFrame>
        <p:nvGraphicFramePr>
          <p:cNvPr id="15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7460211"/>
              </p:ext>
            </p:extLst>
          </p:nvPr>
        </p:nvGraphicFramePr>
        <p:xfrm>
          <a:off x="2287538" y="2060848"/>
          <a:ext cx="423308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4178314" y="2160637"/>
            <a:ext cx="358775" cy="153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Insight screen"/>
                <a:cs typeface="Arial" charset="0"/>
              </a:rPr>
              <a:t>%</a:t>
            </a:r>
          </a:p>
        </p:txBody>
      </p:sp>
      <p:graphicFrame>
        <p:nvGraphicFramePr>
          <p:cNvPr id="17" name="Grafico 16"/>
          <p:cNvGraphicFramePr/>
          <p:nvPr>
            <p:extLst>
              <p:ext uri="{D42A27DB-BD31-4B8C-83A1-F6EECF244321}">
                <p14:modId xmlns:p14="http://schemas.microsoft.com/office/powerpoint/2010/main" val="541692280"/>
              </p:ext>
            </p:extLst>
          </p:nvPr>
        </p:nvGraphicFramePr>
        <p:xfrm>
          <a:off x="379834" y="2060848"/>
          <a:ext cx="3361603" cy="2516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ttangolo 17"/>
          <p:cNvSpPr/>
          <p:nvPr/>
        </p:nvSpPr>
        <p:spPr bwMode="auto">
          <a:xfrm>
            <a:off x="1063402" y="1772816"/>
            <a:ext cx="1296144" cy="31453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779343"/>
            <a:r>
              <a:rPr lang="it-IT" sz="1600" b="1" dirty="0" smtClean="0">
                <a:solidFill>
                  <a:srgbClr val="E95E0F"/>
                </a:solidFill>
                <a:cs typeface="Arial" panose="020B0604020202020204" pitchFamily="34" charset="0"/>
              </a:rPr>
              <a:t>Sesso</a:t>
            </a:r>
            <a:endParaRPr lang="it-IT" sz="1200" dirty="0">
              <a:solidFill>
                <a:srgbClr val="E95E0F"/>
              </a:solidFill>
              <a:cs typeface="Arial" panose="020B0604020202020204" pitchFamily="34" charset="0"/>
            </a:endParaRPr>
          </a:p>
        </p:txBody>
      </p:sp>
      <p:sp>
        <p:nvSpPr>
          <p:cNvPr id="19" name="Rettangolo 18"/>
          <p:cNvSpPr/>
          <p:nvPr/>
        </p:nvSpPr>
        <p:spPr bwMode="auto">
          <a:xfrm>
            <a:off x="3583682" y="1772816"/>
            <a:ext cx="1296144" cy="31453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779343"/>
            <a:r>
              <a:rPr lang="it-IT" sz="1600" b="1" dirty="0" smtClean="0">
                <a:solidFill>
                  <a:srgbClr val="E95E0F"/>
                </a:solidFill>
                <a:cs typeface="Arial" panose="020B0604020202020204" pitchFamily="34" charset="0"/>
              </a:rPr>
              <a:t>Età</a:t>
            </a:r>
            <a:endParaRPr lang="it-IT" sz="1200" dirty="0">
              <a:solidFill>
                <a:srgbClr val="E95E0F"/>
              </a:solidFill>
              <a:cs typeface="Arial" panose="020B0604020202020204" pitchFamily="34" charset="0"/>
            </a:endParaRPr>
          </a:p>
        </p:txBody>
      </p:sp>
      <p:sp>
        <p:nvSpPr>
          <p:cNvPr id="20" name="Rettangolo 19"/>
          <p:cNvSpPr/>
          <p:nvPr/>
        </p:nvSpPr>
        <p:spPr bwMode="auto">
          <a:xfrm>
            <a:off x="6247978" y="1772816"/>
            <a:ext cx="1872208" cy="31453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779343"/>
            <a:r>
              <a:rPr lang="it-IT" sz="1600" b="1" dirty="0" smtClean="0">
                <a:solidFill>
                  <a:srgbClr val="E95E0F"/>
                </a:solidFill>
                <a:cs typeface="Arial" panose="020B0604020202020204" pitchFamily="34" charset="0"/>
              </a:rPr>
              <a:t>Titolo di studio</a:t>
            </a:r>
            <a:endParaRPr lang="it-IT" sz="1200" dirty="0">
              <a:solidFill>
                <a:srgbClr val="E95E0F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1" name="Ogget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1633024"/>
              </p:ext>
            </p:extLst>
          </p:nvPr>
        </p:nvGraphicFramePr>
        <p:xfrm>
          <a:off x="5385048" y="2060848"/>
          <a:ext cx="410445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7256090" y="2160637"/>
            <a:ext cx="358775" cy="153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Insight screen"/>
                <a:cs typeface="Arial" charset="0"/>
              </a:rPr>
              <a:t>%</a:t>
            </a: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1532086" y="2148458"/>
            <a:ext cx="358775" cy="153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Insight screen"/>
                <a:cs typeface="Arial" charset="0"/>
              </a:rPr>
              <a:t>%</a:t>
            </a: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645146" y="1143597"/>
            <a:ext cx="2214929" cy="184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75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</a:t>
            </a:r>
            <a:r>
              <a:rPr lang="it-IT" sz="75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totale intervistati</a:t>
            </a:r>
            <a:endParaRPr lang="it-IT" sz="75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685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915400" cy="1143000"/>
          </a:xfrm>
        </p:spPr>
        <p:txBody>
          <a:bodyPr/>
          <a:lstStyle/>
          <a:p>
            <a:r>
              <a:rPr lang="en-US" dirty="0" err="1" smtClean="0"/>
              <a:t>Profilo</a:t>
            </a:r>
            <a:r>
              <a:rPr lang="en-US" dirty="0" smtClean="0"/>
              <a:t> </a:t>
            </a:r>
            <a:r>
              <a:rPr lang="en-US" dirty="0" err="1" smtClean="0"/>
              <a:t>utenti:tipologia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 smtClean="0"/>
              <a:t>utenti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74C2CD-CCAC-4B76-9C3C-3D4F4C39C758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  <p:graphicFrame>
        <p:nvGraphicFramePr>
          <p:cNvPr id="11" name="Grafico 10"/>
          <p:cNvGraphicFramePr/>
          <p:nvPr>
            <p:extLst>
              <p:ext uri="{D42A27DB-BD31-4B8C-83A1-F6EECF244321}">
                <p14:modId xmlns:p14="http://schemas.microsoft.com/office/powerpoint/2010/main" val="2748799891"/>
              </p:ext>
            </p:extLst>
          </p:nvPr>
        </p:nvGraphicFramePr>
        <p:xfrm>
          <a:off x="3126983" y="2737435"/>
          <a:ext cx="6096000" cy="3303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2" name="Connettore 1 11"/>
          <p:cNvCxnSpPr/>
          <p:nvPr/>
        </p:nvCxnSpPr>
        <p:spPr bwMode="auto">
          <a:xfrm flipV="1">
            <a:off x="6174983" y="3381482"/>
            <a:ext cx="869780" cy="744036"/>
          </a:xfrm>
          <a:prstGeom prst="line">
            <a:avLst/>
          </a:prstGeom>
          <a:solidFill>
            <a:srgbClr val="004186"/>
          </a:solidFill>
          <a:ln w="25400" cap="flat" cmpd="sng" algn="ctr">
            <a:solidFill>
              <a:srgbClr val="FFCC6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Connettore 1 12"/>
          <p:cNvCxnSpPr/>
          <p:nvPr/>
        </p:nvCxnSpPr>
        <p:spPr bwMode="auto">
          <a:xfrm flipH="1" flipV="1">
            <a:off x="2922985" y="3448745"/>
            <a:ext cx="936103" cy="824326"/>
          </a:xfrm>
          <a:prstGeom prst="line">
            <a:avLst/>
          </a:prstGeom>
          <a:solidFill>
            <a:srgbClr val="004186"/>
          </a:solidFill>
          <a:ln w="25400" cap="flat" cmpd="sng" algn="ctr">
            <a:solidFill>
              <a:srgbClr val="B3CCEB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ttangolo 13"/>
          <p:cNvSpPr/>
          <p:nvPr/>
        </p:nvSpPr>
        <p:spPr bwMode="auto">
          <a:xfrm>
            <a:off x="823673" y="2106805"/>
            <a:ext cx="3162669" cy="1299419"/>
          </a:xfrm>
          <a:prstGeom prst="rect">
            <a:avLst/>
          </a:prstGeom>
          <a:noFill/>
          <a:ln w="50800" cap="flat" cmpd="sng" algn="ctr">
            <a:solidFill>
              <a:srgbClr val="B3CCEB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779343"/>
            <a:r>
              <a:rPr lang="it-IT" sz="1000" dirty="0" smtClean="0">
                <a:solidFill>
                  <a:srgbClr val="000000"/>
                </a:solidFill>
                <a:cs typeface="Arial" panose="020B0604020202020204" pitchFamily="34" charset="0"/>
              </a:rPr>
              <a:t>Pensionato			         16%</a:t>
            </a:r>
            <a:endParaRPr lang="it-IT" sz="1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defTabSz="779343"/>
            <a:r>
              <a:rPr lang="it-IT" sz="1000" dirty="0" smtClean="0">
                <a:solidFill>
                  <a:srgbClr val="000000"/>
                </a:solidFill>
                <a:latin typeface="Insight screen"/>
                <a:cs typeface="Arial" panose="020B0604020202020204" pitchFamily="34" charset="0"/>
              </a:rPr>
              <a:t>Lavoratore dipendente</a:t>
            </a:r>
            <a:r>
              <a:rPr lang="it-IT" sz="1000" dirty="0">
                <a:solidFill>
                  <a:srgbClr val="000000"/>
                </a:solidFill>
                <a:latin typeface="Insight screen"/>
                <a:cs typeface="Arial" panose="020B0604020202020204" pitchFamily="34" charset="0"/>
              </a:rPr>
              <a:t>	</a:t>
            </a:r>
            <a:r>
              <a:rPr lang="it-IT" sz="1000" dirty="0" smtClean="0">
                <a:solidFill>
                  <a:srgbClr val="000000"/>
                </a:solidFill>
                <a:latin typeface="Insight screen"/>
                <a:cs typeface="Arial" panose="020B0604020202020204" pitchFamily="34" charset="0"/>
              </a:rPr>
              <a:t>	         14%</a:t>
            </a:r>
            <a:endParaRPr lang="it-IT" sz="1000" dirty="0">
              <a:solidFill>
                <a:srgbClr val="000000"/>
              </a:solidFill>
              <a:latin typeface="Insight screen"/>
              <a:cs typeface="Arial" panose="020B0604020202020204" pitchFamily="34" charset="0"/>
            </a:endParaRPr>
          </a:p>
          <a:p>
            <a:pPr defTabSz="779343"/>
            <a:r>
              <a:rPr lang="it-IT" sz="1000" dirty="0" smtClean="0">
                <a:solidFill>
                  <a:srgbClr val="000000"/>
                </a:solidFill>
                <a:cs typeface="Arial" panose="020B0604020202020204" pitchFamily="34" charset="0"/>
              </a:rPr>
              <a:t>Casalinga			           6%</a:t>
            </a:r>
            <a:endParaRPr lang="it-IT" sz="1000" dirty="0" smtClean="0">
              <a:solidFill>
                <a:srgbClr val="000000"/>
              </a:solidFill>
              <a:latin typeface="Insight screen"/>
              <a:cs typeface="Arial" panose="020B0604020202020204" pitchFamily="34" charset="0"/>
            </a:endParaRPr>
          </a:p>
          <a:p>
            <a:pPr defTabSz="779343"/>
            <a:r>
              <a:rPr lang="it-IT" sz="1000" dirty="0" smtClean="0">
                <a:solidFill>
                  <a:srgbClr val="000000"/>
                </a:solidFill>
                <a:latin typeface="Insight screen"/>
                <a:cs typeface="Arial" panose="020B0604020202020204" pitchFamily="34" charset="0"/>
              </a:rPr>
              <a:t>Libero professionista		           4%</a:t>
            </a:r>
            <a:endParaRPr lang="it-IT" sz="1000" dirty="0">
              <a:solidFill>
                <a:srgbClr val="000000"/>
              </a:solidFill>
              <a:latin typeface="Insight screen"/>
              <a:cs typeface="Arial" panose="020B0604020202020204" pitchFamily="34" charset="0"/>
            </a:endParaRPr>
          </a:p>
          <a:p>
            <a:r>
              <a:rPr lang="it-IT" sz="1000" dirty="0" smtClean="0">
                <a:solidFill>
                  <a:srgbClr val="000000"/>
                </a:solidFill>
                <a:latin typeface="Insight screen"/>
                <a:cs typeface="Arial" panose="020B0604020202020204" pitchFamily="34" charset="0"/>
              </a:rPr>
              <a:t>Imprenditore/amministratore d’azienda	2%</a:t>
            </a:r>
          </a:p>
          <a:p>
            <a:r>
              <a:rPr lang="it-IT" sz="1000" dirty="0" smtClean="0">
                <a:solidFill>
                  <a:srgbClr val="000000"/>
                </a:solidFill>
                <a:latin typeface="Insight screen"/>
                <a:cs typeface="Arial" panose="020B0604020202020204" pitchFamily="34" charset="0"/>
              </a:rPr>
              <a:t>Commerciante/Artigiano		2%</a:t>
            </a:r>
            <a:endParaRPr lang="it-IT" sz="1000" dirty="0">
              <a:solidFill>
                <a:srgbClr val="000000"/>
              </a:solidFill>
              <a:latin typeface="Insight screen"/>
              <a:cs typeface="Arial" panose="020B0604020202020204" pitchFamily="34" charset="0"/>
            </a:endParaRPr>
          </a:p>
          <a:p>
            <a:pPr defTabSz="779343"/>
            <a:r>
              <a:rPr lang="it-IT" sz="1000" dirty="0" smtClean="0">
                <a:solidFill>
                  <a:srgbClr val="000000"/>
                </a:solidFill>
                <a:latin typeface="Insight screen"/>
                <a:cs typeface="Arial" panose="020B0604020202020204" pitchFamily="34" charset="0"/>
              </a:rPr>
              <a:t>In </a:t>
            </a:r>
            <a:r>
              <a:rPr lang="it-IT" sz="1000" dirty="0">
                <a:solidFill>
                  <a:srgbClr val="000000"/>
                </a:solidFill>
                <a:latin typeface="Insight screen"/>
                <a:cs typeface="Arial" panose="020B0604020202020204" pitchFamily="34" charset="0"/>
              </a:rPr>
              <a:t>attesa di </a:t>
            </a:r>
            <a:r>
              <a:rPr lang="it-IT" sz="1000" dirty="0" smtClean="0">
                <a:solidFill>
                  <a:srgbClr val="000000"/>
                </a:solidFill>
                <a:latin typeface="Insight screen"/>
                <a:cs typeface="Arial" panose="020B0604020202020204" pitchFamily="34" charset="0"/>
              </a:rPr>
              <a:t>occupazione/disoccupato/studente    2%</a:t>
            </a:r>
          </a:p>
          <a:p>
            <a:pPr defTabSz="779343"/>
            <a:r>
              <a:rPr lang="it-IT" sz="1000" dirty="0" smtClean="0">
                <a:solidFill>
                  <a:srgbClr val="000000"/>
                </a:solidFill>
                <a:latin typeface="Insight screen"/>
                <a:cs typeface="Arial" panose="020B0604020202020204" pitchFamily="34" charset="0"/>
              </a:rPr>
              <a:t>Altro			           7%</a:t>
            </a:r>
            <a:endParaRPr lang="it-IT" sz="1000" dirty="0">
              <a:solidFill>
                <a:srgbClr val="000000"/>
              </a:solidFill>
              <a:latin typeface="Insight screen"/>
              <a:cs typeface="Arial" panose="020B0604020202020204" pitchFamily="34" charset="0"/>
            </a:endParaRPr>
          </a:p>
        </p:txBody>
      </p:sp>
      <p:sp>
        <p:nvSpPr>
          <p:cNvPr id="15" name="Rettangolo 14"/>
          <p:cNvSpPr/>
          <p:nvPr/>
        </p:nvSpPr>
        <p:spPr bwMode="auto">
          <a:xfrm>
            <a:off x="5587280" y="1851421"/>
            <a:ext cx="3718982" cy="1453307"/>
          </a:xfrm>
          <a:prstGeom prst="rect">
            <a:avLst/>
          </a:prstGeom>
          <a:noFill/>
          <a:ln w="50800" cap="flat" cmpd="sng" algn="ctr">
            <a:solidFill>
              <a:srgbClr val="FFCC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04" tIns="33826" rIns="69004" bIns="33826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"/>
            <a:r>
              <a:rPr lang="it-IT" sz="900" dirty="0">
                <a:solidFill>
                  <a:srgbClr val="000000"/>
                </a:solidFill>
                <a:cs typeface="Arial" panose="020B0604020202020204" pitchFamily="34" charset="0"/>
              </a:rPr>
              <a:t>Tecnico professionista (Geometra, Ingegnere, </a:t>
            </a:r>
            <a:r>
              <a:rPr lang="it-IT" sz="900" dirty="0" smtClean="0">
                <a:solidFill>
                  <a:srgbClr val="000000"/>
                </a:solidFill>
                <a:cs typeface="Arial" panose="020B0604020202020204" pitchFamily="34" charset="0"/>
              </a:rPr>
              <a:t>Architetto)            14%</a:t>
            </a:r>
            <a:endParaRPr lang="it-IT" sz="9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fontAlgn="b"/>
            <a:r>
              <a:rPr lang="it-IT" sz="900" dirty="0">
                <a:solidFill>
                  <a:srgbClr val="000000"/>
                </a:solidFill>
                <a:cs typeface="Arial" panose="020B0604020202020204" pitchFamily="34" charset="0"/>
              </a:rPr>
              <a:t>Dottore commercialista/esperto contabile o suo </a:t>
            </a:r>
            <a:r>
              <a:rPr lang="it-IT" sz="900" dirty="0" smtClean="0">
                <a:solidFill>
                  <a:srgbClr val="000000"/>
                </a:solidFill>
                <a:cs typeface="Arial" panose="020B0604020202020204" pitchFamily="34" charset="0"/>
              </a:rPr>
              <a:t>collaboratore      12%</a:t>
            </a:r>
            <a:endParaRPr lang="it-IT" sz="9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fontAlgn="b"/>
            <a:r>
              <a:rPr lang="it-IT" sz="900" dirty="0">
                <a:solidFill>
                  <a:srgbClr val="000000"/>
                </a:solidFill>
                <a:cs typeface="Arial" panose="020B0604020202020204" pitchFamily="34" charset="0"/>
              </a:rPr>
              <a:t>Studio notarile o </a:t>
            </a:r>
            <a:r>
              <a:rPr lang="it-IT" sz="900" dirty="0" smtClean="0">
                <a:solidFill>
                  <a:srgbClr val="000000"/>
                </a:solidFill>
                <a:cs typeface="Arial" panose="020B0604020202020204" pitchFamily="34" charset="0"/>
              </a:rPr>
              <a:t>legale		                   4%</a:t>
            </a:r>
          </a:p>
          <a:p>
            <a:pPr fontAlgn="b"/>
            <a:r>
              <a:rPr lang="it-IT" sz="900" dirty="0" smtClean="0">
                <a:solidFill>
                  <a:srgbClr val="000000"/>
                </a:solidFill>
                <a:cs typeface="Arial" panose="020B0604020202020204" pitchFamily="34" charset="0"/>
              </a:rPr>
              <a:t>CAF			                   3%</a:t>
            </a:r>
          </a:p>
          <a:p>
            <a:pPr fontAlgn="b"/>
            <a:r>
              <a:rPr lang="it-IT" sz="900" dirty="0" smtClean="0">
                <a:solidFill>
                  <a:srgbClr val="000000"/>
                </a:solidFill>
                <a:cs typeface="Arial" panose="020B0604020202020204" pitchFamily="34" charset="0"/>
              </a:rPr>
              <a:t>Consulente </a:t>
            </a:r>
            <a:r>
              <a:rPr lang="it-IT" sz="900" dirty="0">
                <a:solidFill>
                  <a:srgbClr val="000000"/>
                </a:solidFill>
                <a:cs typeface="Arial" panose="020B0604020202020204" pitchFamily="34" charset="0"/>
              </a:rPr>
              <a:t>del lavoro o suo </a:t>
            </a:r>
            <a:r>
              <a:rPr lang="it-IT" sz="900" dirty="0" smtClean="0">
                <a:solidFill>
                  <a:srgbClr val="000000"/>
                </a:solidFill>
                <a:cs typeface="Arial" panose="020B0604020202020204" pitchFamily="34" charset="0"/>
              </a:rPr>
              <a:t>collaboratore	                   2%</a:t>
            </a:r>
            <a:endParaRPr lang="it-IT" sz="9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fontAlgn="b"/>
            <a:r>
              <a:rPr lang="it-IT" sz="900" dirty="0" smtClean="0">
                <a:solidFill>
                  <a:srgbClr val="000000"/>
                </a:solidFill>
                <a:cs typeface="Arial" panose="020B0604020202020204" pitchFamily="34" charset="0"/>
              </a:rPr>
              <a:t>Visurista 			                   2%</a:t>
            </a:r>
            <a:endParaRPr lang="it-IT" sz="9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fontAlgn="b"/>
            <a:r>
              <a:rPr lang="it-IT" sz="900" dirty="0">
                <a:solidFill>
                  <a:srgbClr val="000000"/>
                </a:solidFill>
                <a:cs typeface="Arial" panose="020B0604020202020204" pitchFamily="34" charset="0"/>
              </a:rPr>
              <a:t>Ragioniere/perito commerciale o suo </a:t>
            </a:r>
            <a:r>
              <a:rPr lang="it-IT" sz="900" dirty="0" smtClean="0">
                <a:solidFill>
                  <a:srgbClr val="000000"/>
                </a:solidFill>
                <a:cs typeface="Arial" panose="020B0604020202020204" pitchFamily="34" charset="0"/>
              </a:rPr>
              <a:t>collaboratore 	                   1%</a:t>
            </a:r>
            <a:endParaRPr lang="it-IT" sz="9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fontAlgn="b"/>
            <a:r>
              <a:rPr lang="it-IT" sz="900" dirty="0">
                <a:solidFill>
                  <a:srgbClr val="000000"/>
                </a:solidFill>
                <a:cs typeface="Arial" panose="020B0604020202020204" pitchFamily="34" charset="0"/>
              </a:rPr>
              <a:t>Consulente fiscale o suo </a:t>
            </a:r>
            <a:r>
              <a:rPr lang="it-IT" sz="900" dirty="0" smtClean="0">
                <a:solidFill>
                  <a:srgbClr val="000000"/>
                </a:solidFill>
                <a:cs typeface="Arial" panose="020B0604020202020204" pitchFamily="34" charset="0"/>
              </a:rPr>
              <a:t>collaboratore 	                   </a:t>
            </a:r>
            <a:r>
              <a:rPr lang="it-IT" sz="900" dirty="0">
                <a:solidFill>
                  <a:srgbClr val="000000"/>
                </a:solidFill>
                <a:cs typeface="Arial" panose="020B0604020202020204" pitchFamily="34" charset="0"/>
              </a:rPr>
              <a:t>1% </a:t>
            </a:r>
            <a:endParaRPr lang="it-IT" sz="9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fontAlgn="b"/>
            <a:r>
              <a:rPr lang="it-IT" sz="900" dirty="0" smtClean="0">
                <a:solidFill>
                  <a:srgbClr val="000000"/>
                </a:solidFill>
                <a:cs typeface="Arial" panose="020B0604020202020204" pitchFamily="34" charset="0"/>
              </a:rPr>
              <a:t>Società </a:t>
            </a:r>
            <a:r>
              <a:rPr lang="it-IT" sz="900" dirty="0">
                <a:solidFill>
                  <a:srgbClr val="000000"/>
                </a:solidFill>
                <a:cs typeface="Arial" panose="020B0604020202020204" pitchFamily="34" charset="0"/>
              </a:rPr>
              <a:t>di </a:t>
            </a:r>
            <a:r>
              <a:rPr lang="it-IT" sz="900" dirty="0" smtClean="0">
                <a:solidFill>
                  <a:srgbClr val="000000"/>
                </a:solidFill>
                <a:cs typeface="Arial" panose="020B0604020202020204" pitchFamily="34" charset="0"/>
              </a:rPr>
              <a:t>servizi 			                   1%</a:t>
            </a:r>
            <a:endParaRPr lang="it-IT" sz="9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fontAlgn="b"/>
            <a:r>
              <a:rPr lang="it-IT" sz="900" dirty="0" smtClean="0">
                <a:solidFill>
                  <a:srgbClr val="000000"/>
                </a:solidFill>
                <a:cs typeface="Arial" panose="020B0604020202020204" pitchFamily="34" charset="0"/>
              </a:rPr>
              <a:t>Altro 			                   7%</a:t>
            </a:r>
            <a:endParaRPr lang="it-IT" sz="9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704528" y="1523381"/>
            <a:ext cx="2214929" cy="184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601" tIns="34301" rIns="68601" bIns="34301" numCol="1" anchor="t" anchorCtr="0" compatLnSpc="1">
            <a:prstTxWarp prst="textNoShape">
              <a:avLst/>
            </a:prstTxWarp>
          </a:bodyPr>
          <a:lstStyle>
            <a:lvl1pPr marL="342900" indent="11113" algn="l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rgbClr val="073C62"/>
                </a:solidFill>
                <a:latin typeface="+mn-lt"/>
                <a:ea typeface="+mn-ea"/>
                <a:cs typeface="+mn-cs"/>
              </a:defRPr>
            </a:lvl1pPr>
            <a:lvl2pPr marL="8191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rgbClr val="073C62"/>
                </a:solidFill>
                <a:latin typeface="+mn-lt"/>
              </a:defRPr>
            </a:lvl2pPr>
            <a:lvl3pPr marL="12271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73C62"/>
                </a:solidFill>
                <a:latin typeface="+mn-lt"/>
              </a:defRPr>
            </a:lvl3pPr>
            <a:lvl4pPr marL="16351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73C6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600">
                <a:solidFill>
                  <a:srgbClr val="073C62"/>
                </a:solidFill>
                <a:latin typeface="+mn-lt"/>
              </a:defRPr>
            </a:lvl9pPr>
          </a:lstStyle>
          <a:p>
            <a:pPr marL="0" algn="just">
              <a:lnSpc>
                <a:spcPct val="150000"/>
              </a:lnSpc>
              <a:buClr>
                <a:srgbClr val="FF9933"/>
              </a:buClr>
            </a:pPr>
            <a:r>
              <a:rPr lang="it-IT" sz="75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Base: </a:t>
            </a:r>
            <a:r>
              <a:rPr lang="it-IT" sz="75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totale intervistati</a:t>
            </a:r>
            <a:endParaRPr lang="it-IT" sz="75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553400" y="4170566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/utenti abituali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077094513"/>
      </p:ext>
    </p:extLst>
  </p:cSld>
  <p:clrMapOvr>
    <a:masterClrMapping/>
  </p:clrMapOvr>
</p:sld>
</file>

<file path=ppt/theme/theme1.xml><?xml version="1.0" encoding="utf-8"?>
<a:theme xmlns:a="http://schemas.openxmlformats.org/drawingml/2006/main" name="agenzianew2">
  <a:themeElements>
    <a:clrScheme name="agenzianew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genzianew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0962" tIns="39688" rIns="80962" bIns="3968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0962" tIns="39688" rIns="80962" bIns="3968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agenzianew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enzianew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enzianew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genzianew2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0.xml><?xml version="1.0" encoding="utf-8"?>
<a:themeOverride xmlns:a="http://schemas.openxmlformats.org/drawingml/2006/main">
  <a:clrScheme name="GfK Master for PPT 2010 4-3 1">
    <a:dk1>
      <a:srgbClr val="000000"/>
    </a:dk1>
    <a:lt1>
      <a:srgbClr val="FFFFFF"/>
    </a:lt1>
    <a:dk2>
      <a:srgbClr val="E95E0F"/>
    </a:dk2>
    <a:lt2>
      <a:srgbClr val="928580"/>
    </a:lt2>
    <a:accent1>
      <a:srgbClr val="004186"/>
    </a:accent1>
    <a:accent2>
      <a:srgbClr val="0087C8"/>
    </a:accent2>
    <a:accent3>
      <a:srgbClr val="FFFFFF"/>
    </a:accent3>
    <a:accent4>
      <a:srgbClr val="000000"/>
    </a:accent4>
    <a:accent5>
      <a:srgbClr val="AAB0C3"/>
    </a:accent5>
    <a:accent6>
      <a:srgbClr val="007AB5"/>
    </a:accent6>
    <a:hlink>
      <a:srgbClr val="E95E0F"/>
    </a:hlink>
    <a:folHlink>
      <a:srgbClr val="004186"/>
    </a:folHlink>
  </a:clrScheme>
  <a:fontScheme name="GfK">
    <a:majorFont>
      <a:latin typeface="Insight screen"/>
      <a:ea typeface=""/>
      <a:cs typeface=""/>
    </a:majorFont>
    <a:minorFont>
      <a:latin typeface="Insight scree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GfK Master for PPT 2010 4-3 1">
    <a:dk1>
      <a:srgbClr val="000000"/>
    </a:dk1>
    <a:lt1>
      <a:srgbClr val="FFFFFF"/>
    </a:lt1>
    <a:dk2>
      <a:srgbClr val="E95E0F"/>
    </a:dk2>
    <a:lt2>
      <a:srgbClr val="928580"/>
    </a:lt2>
    <a:accent1>
      <a:srgbClr val="004186"/>
    </a:accent1>
    <a:accent2>
      <a:srgbClr val="0087C8"/>
    </a:accent2>
    <a:accent3>
      <a:srgbClr val="FFFFFF"/>
    </a:accent3>
    <a:accent4>
      <a:srgbClr val="000000"/>
    </a:accent4>
    <a:accent5>
      <a:srgbClr val="AAB0C3"/>
    </a:accent5>
    <a:accent6>
      <a:srgbClr val="007AB5"/>
    </a:accent6>
    <a:hlink>
      <a:srgbClr val="E95E0F"/>
    </a:hlink>
    <a:folHlink>
      <a:srgbClr val="004186"/>
    </a:folHlink>
  </a:clrScheme>
  <a:fontScheme name="GfK">
    <a:majorFont>
      <a:latin typeface="Insight screen"/>
      <a:ea typeface=""/>
      <a:cs typeface=""/>
    </a:majorFont>
    <a:minorFont>
      <a:latin typeface="Insight scree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GfK Master for PPT 2010 4-3 1">
    <a:dk1>
      <a:srgbClr val="000000"/>
    </a:dk1>
    <a:lt1>
      <a:srgbClr val="FFFFFF"/>
    </a:lt1>
    <a:dk2>
      <a:srgbClr val="E95E0F"/>
    </a:dk2>
    <a:lt2>
      <a:srgbClr val="928580"/>
    </a:lt2>
    <a:accent1>
      <a:srgbClr val="004186"/>
    </a:accent1>
    <a:accent2>
      <a:srgbClr val="0087C8"/>
    </a:accent2>
    <a:accent3>
      <a:srgbClr val="FFFFFF"/>
    </a:accent3>
    <a:accent4>
      <a:srgbClr val="000000"/>
    </a:accent4>
    <a:accent5>
      <a:srgbClr val="AAB0C3"/>
    </a:accent5>
    <a:accent6>
      <a:srgbClr val="007AB5"/>
    </a:accent6>
    <a:hlink>
      <a:srgbClr val="E95E0F"/>
    </a:hlink>
    <a:folHlink>
      <a:srgbClr val="004186"/>
    </a:folHlink>
  </a:clrScheme>
  <a:fontScheme name="GfK">
    <a:majorFont>
      <a:latin typeface="Insight screen"/>
      <a:ea typeface=""/>
      <a:cs typeface=""/>
    </a:majorFont>
    <a:minorFont>
      <a:latin typeface="Insight scree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GfK Master for PPT 2010 4-3 1">
    <a:dk1>
      <a:srgbClr val="000000"/>
    </a:dk1>
    <a:lt1>
      <a:srgbClr val="FFFFFF"/>
    </a:lt1>
    <a:dk2>
      <a:srgbClr val="E95E0F"/>
    </a:dk2>
    <a:lt2>
      <a:srgbClr val="928580"/>
    </a:lt2>
    <a:accent1>
      <a:srgbClr val="004186"/>
    </a:accent1>
    <a:accent2>
      <a:srgbClr val="0087C8"/>
    </a:accent2>
    <a:accent3>
      <a:srgbClr val="FFFFFF"/>
    </a:accent3>
    <a:accent4>
      <a:srgbClr val="000000"/>
    </a:accent4>
    <a:accent5>
      <a:srgbClr val="AAB0C3"/>
    </a:accent5>
    <a:accent6>
      <a:srgbClr val="007AB5"/>
    </a:accent6>
    <a:hlink>
      <a:srgbClr val="E95E0F"/>
    </a:hlink>
    <a:folHlink>
      <a:srgbClr val="004186"/>
    </a:folHlink>
  </a:clrScheme>
  <a:fontScheme name="GfK">
    <a:majorFont>
      <a:latin typeface="Insight screen"/>
      <a:ea typeface=""/>
      <a:cs typeface=""/>
    </a:majorFont>
    <a:minorFont>
      <a:latin typeface="Insight scree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GfK Master for PPT 2010 4-3 1">
    <a:dk1>
      <a:srgbClr val="000000"/>
    </a:dk1>
    <a:lt1>
      <a:srgbClr val="FFFFFF"/>
    </a:lt1>
    <a:dk2>
      <a:srgbClr val="E95E0F"/>
    </a:dk2>
    <a:lt2>
      <a:srgbClr val="928580"/>
    </a:lt2>
    <a:accent1>
      <a:srgbClr val="004186"/>
    </a:accent1>
    <a:accent2>
      <a:srgbClr val="0087C8"/>
    </a:accent2>
    <a:accent3>
      <a:srgbClr val="FFFFFF"/>
    </a:accent3>
    <a:accent4>
      <a:srgbClr val="000000"/>
    </a:accent4>
    <a:accent5>
      <a:srgbClr val="AAB0C3"/>
    </a:accent5>
    <a:accent6>
      <a:srgbClr val="007AB5"/>
    </a:accent6>
    <a:hlink>
      <a:srgbClr val="E95E0F"/>
    </a:hlink>
    <a:folHlink>
      <a:srgbClr val="004186"/>
    </a:folHlink>
  </a:clrScheme>
  <a:fontScheme name="GfK">
    <a:majorFont>
      <a:latin typeface="Insight screen"/>
      <a:ea typeface=""/>
      <a:cs typeface=""/>
    </a:majorFont>
    <a:minorFont>
      <a:latin typeface="Insight scree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GfK Master for PPT 2010 4-3 1">
    <a:dk1>
      <a:srgbClr val="000000"/>
    </a:dk1>
    <a:lt1>
      <a:srgbClr val="FFFFFF"/>
    </a:lt1>
    <a:dk2>
      <a:srgbClr val="E95E0F"/>
    </a:dk2>
    <a:lt2>
      <a:srgbClr val="928580"/>
    </a:lt2>
    <a:accent1>
      <a:srgbClr val="004186"/>
    </a:accent1>
    <a:accent2>
      <a:srgbClr val="0087C8"/>
    </a:accent2>
    <a:accent3>
      <a:srgbClr val="FFFFFF"/>
    </a:accent3>
    <a:accent4>
      <a:srgbClr val="000000"/>
    </a:accent4>
    <a:accent5>
      <a:srgbClr val="AAB0C3"/>
    </a:accent5>
    <a:accent6>
      <a:srgbClr val="007AB5"/>
    </a:accent6>
    <a:hlink>
      <a:srgbClr val="E95E0F"/>
    </a:hlink>
    <a:folHlink>
      <a:srgbClr val="004186"/>
    </a:folHlink>
  </a:clrScheme>
  <a:fontScheme name="GfK">
    <a:majorFont>
      <a:latin typeface="Insight screen"/>
      <a:ea typeface=""/>
      <a:cs typeface=""/>
    </a:majorFont>
    <a:minorFont>
      <a:latin typeface="Insight scree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GfK Master for PPT 2010 4-3 1">
    <a:dk1>
      <a:srgbClr val="000000"/>
    </a:dk1>
    <a:lt1>
      <a:srgbClr val="FFFFFF"/>
    </a:lt1>
    <a:dk2>
      <a:srgbClr val="E95E0F"/>
    </a:dk2>
    <a:lt2>
      <a:srgbClr val="928580"/>
    </a:lt2>
    <a:accent1>
      <a:srgbClr val="004186"/>
    </a:accent1>
    <a:accent2>
      <a:srgbClr val="0087C8"/>
    </a:accent2>
    <a:accent3>
      <a:srgbClr val="FFFFFF"/>
    </a:accent3>
    <a:accent4>
      <a:srgbClr val="000000"/>
    </a:accent4>
    <a:accent5>
      <a:srgbClr val="AAB0C3"/>
    </a:accent5>
    <a:accent6>
      <a:srgbClr val="007AB5"/>
    </a:accent6>
    <a:hlink>
      <a:srgbClr val="E95E0F"/>
    </a:hlink>
    <a:folHlink>
      <a:srgbClr val="004186"/>
    </a:folHlink>
  </a:clrScheme>
  <a:fontScheme name="GfK">
    <a:majorFont>
      <a:latin typeface="Insight screen"/>
      <a:ea typeface=""/>
      <a:cs typeface=""/>
    </a:majorFont>
    <a:minorFont>
      <a:latin typeface="Insight scree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GfK Master for PPT 2010 4-3 1">
    <a:dk1>
      <a:srgbClr val="000000"/>
    </a:dk1>
    <a:lt1>
      <a:srgbClr val="FFFFFF"/>
    </a:lt1>
    <a:dk2>
      <a:srgbClr val="E95E0F"/>
    </a:dk2>
    <a:lt2>
      <a:srgbClr val="928580"/>
    </a:lt2>
    <a:accent1>
      <a:srgbClr val="004186"/>
    </a:accent1>
    <a:accent2>
      <a:srgbClr val="0087C8"/>
    </a:accent2>
    <a:accent3>
      <a:srgbClr val="FFFFFF"/>
    </a:accent3>
    <a:accent4>
      <a:srgbClr val="000000"/>
    </a:accent4>
    <a:accent5>
      <a:srgbClr val="AAB0C3"/>
    </a:accent5>
    <a:accent6>
      <a:srgbClr val="007AB5"/>
    </a:accent6>
    <a:hlink>
      <a:srgbClr val="E95E0F"/>
    </a:hlink>
    <a:folHlink>
      <a:srgbClr val="004186"/>
    </a:folHlink>
  </a:clrScheme>
  <a:fontScheme name="GfK">
    <a:majorFont>
      <a:latin typeface="Insight screen"/>
      <a:ea typeface=""/>
      <a:cs typeface=""/>
    </a:majorFont>
    <a:minorFont>
      <a:latin typeface="Insight scree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GfK Master for PPT 2010 4-3 1">
    <a:dk1>
      <a:srgbClr val="000000"/>
    </a:dk1>
    <a:lt1>
      <a:srgbClr val="FFFFFF"/>
    </a:lt1>
    <a:dk2>
      <a:srgbClr val="E95E0F"/>
    </a:dk2>
    <a:lt2>
      <a:srgbClr val="928580"/>
    </a:lt2>
    <a:accent1>
      <a:srgbClr val="004186"/>
    </a:accent1>
    <a:accent2>
      <a:srgbClr val="0087C8"/>
    </a:accent2>
    <a:accent3>
      <a:srgbClr val="FFFFFF"/>
    </a:accent3>
    <a:accent4>
      <a:srgbClr val="000000"/>
    </a:accent4>
    <a:accent5>
      <a:srgbClr val="AAB0C3"/>
    </a:accent5>
    <a:accent6>
      <a:srgbClr val="007AB5"/>
    </a:accent6>
    <a:hlink>
      <a:srgbClr val="E95E0F"/>
    </a:hlink>
    <a:folHlink>
      <a:srgbClr val="004186"/>
    </a:folHlink>
  </a:clrScheme>
  <a:fontScheme name="GfK">
    <a:majorFont>
      <a:latin typeface="Insight screen"/>
      <a:ea typeface=""/>
      <a:cs typeface=""/>
    </a:majorFont>
    <a:minorFont>
      <a:latin typeface="Insight scree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GfK Master for PPT 2010 4-3 1">
    <a:dk1>
      <a:srgbClr val="000000"/>
    </a:dk1>
    <a:lt1>
      <a:srgbClr val="FFFFFF"/>
    </a:lt1>
    <a:dk2>
      <a:srgbClr val="E95E0F"/>
    </a:dk2>
    <a:lt2>
      <a:srgbClr val="928580"/>
    </a:lt2>
    <a:accent1>
      <a:srgbClr val="004186"/>
    </a:accent1>
    <a:accent2>
      <a:srgbClr val="0087C8"/>
    </a:accent2>
    <a:accent3>
      <a:srgbClr val="FFFFFF"/>
    </a:accent3>
    <a:accent4>
      <a:srgbClr val="000000"/>
    </a:accent4>
    <a:accent5>
      <a:srgbClr val="AAB0C3"/>
    </a:accent5>
    <a:accent6>
      <a:srgbClr val="007AB5"/>
    </a:accent6>
    <a:hlink>
      <a:srgbClr val="E95E0F"/>
    </a:hlink>
    <a:folHlink>
      <a:srgbClr val="004186"/>
    </a:folHlink>
  </a:clrScheme>
  <a:fontScheme name="GfK">
    <a:majorFont>
      <a:latin typeface="Insight screen"/>
      <a:ea typeface=""/>
      <a:cs typeface=""/>
    </a:majorFont>
    <a:minorFont>
      <a:latin typeface="Insight scree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GfK Master for PPT 2010 4-3 1">
    <a:dk1>
      <a:srgbClr val="000000"/>
    </a:dk1>
    <a:lt1>
      <a:srgbClr val="FFFFFF"/>
    </a:lt1>
    <a:dk2>
      <a:srgbClr val="E95E0F"/>
    </a:dk2>
    <a:lt2>
      <a:srgbClr val="928580"/>
    </a:lt2>
    <a:accent1>
      <a:srgbClr val="004186"/>
    </a:accent1>
    <a:accent2>
      <a:srgbClr val="0087C8"/>
    </a:accent2>
    <a:accent3>
      <a:srgbClr val="FFFFFF"/>
    </a:accent3>
    <a:accent4>
      <a:srgbClr val="000000"/>
    </a:accent4>
    <a:accent5>
      <a:srgbClr val="AAB0C3"/>
    </a:accent5>
    <a:accent6>
      <a:srgbClr val="007AB5"/>
    </a:accent6>
    <a:hlink>
      <a:srgbClr val="E95E0F"/>
    </a:hlink>
    <a:folHlink>
      <a:srgbClr val="004186"/>
    </a:folHlink>
  </a:clrScheme>
  <a:fontScheme name="GfK">
    <a:majorFont>
      <a:latin typeface="Insight screen"/>
      <a:ea typeface=""/>
      <a:cs typeface=""/>
    </a:majorFont>
    <a:minorFont>
      <a:latin typeface="Insight scree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GfK Master for PPT 2010 4-3 1">
    <a:dk1>
      <a:srgbClr val="000000"/>
    </a:dk1>
    <a:lt1>
      <a:srgbClr val="FFFFFF"/>
    </a:lt1>
    <a:dk2>
      <a:srgbClr val="E95E0F"/>
    </a:dk2>
    <a:lt2>
      <a:srgbClr val="928580"/>
    </a:lt2>
    <a:accent1>
      <a:srgbClr val="004186"/>
    </a:accent1>
    <a:accent2>
      <a:srgbClr val="0087C8"/>
    </a:accent2>
    <a:accent3>
      <a:srgbClr val="FFFFFF"/>
    </a:accent3>
    <a:accent4>
      <a:srgbClr val="000000"/>
    </a:accent4>
    <a:accent5>
      <a:srgbClr val="AAB0C3"/>
    </a:accent5>
    <a:accent6>
      <a:srgbClr val="007AB5"/>
    </a:accent6>
    <a:hlink>
      <a:srgbClr val="E95E0F"/>
    </a:hlink>
    <a:folHlink>
      <a:srgbClr val="004186"/>
    </a:folHlink>
  </a:clrScheme>
  <a:fontScheme name="GfK">
    <a:majorFont>
      <a:latin typeface="Insight screen"/>
      <a:ea typeface=""/>
      <a:cs typeface=""/>
    </a:majorFont>
    <a:minorFont>
      <a:latin typeface="Insight scree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GfK Master for PPT 2010 4-3 1">
    <a:dk1>
      <a:srgbClr val="000000"/>
    </a:dk1>
    <a:lt1>
      <a:srgbClr val="FFFFFF"/>
    </a:lt1>
    <a:dk2>
      <a:srgbClr val="E95E0F"/>
    </a:dk2>
    <a:lt2>
      <a:srgbClr val="928580"/>
    </a:lt2>
    <a:accent1>
      <a:srgbClr val="004186"/>
    </a:accent1>
    <a:accent2>
      <a:srgbClr val="0087C8"/>
    </a:accent2>
    <a:accent3>
      <a:srgbClr val="FFFFFF"/>
    </a:accent3>
    <a:accent4>
      <a:srgbClr val="000000"/>
    </a:accent4>
    <a:accent5>
      <a:srgbClr val="AAB0C3"/>
    </a:accent5>
    <a:accent6>
      <a:srgbClr val="007AB5"/>
    </a:accent6>
    <a:hlink>
      <a:srgbClr val="E95E0F"/>
    </a:hlink>
    <a:folHlink>
      <a:srgbClr val="004186"/>
    </a:folHlink>
  </a:clrScheme>
  <a:fontScheme name="GfK">
    <a:majorFont>
      <a:latin typeface="Insight screen"/>
      <a:ea typeface=""/>
      <a:cs typeface=""/>
    </a:majorFont>
    <a:minorFont>
      <a:latin typeface="Insight scree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GfK Master for PPT 2010 4-3 1">
    <a:dk1>
      <a:srgbClr val="000000"/>
    </a:dk1>
    <a:lt1>
      <a:srgbClr val="FFFFFF"/>
    </a:lt1>
    <a:dk2>
      <a:srgbClr val="E95E0F"/>
    </a:dk2>
    <a:lt2>
      <a:srgbClr val="928580"/>
    </a:lt2>
    <a:accent1>
      <a:srgbClr val="004186"/>
    </a:accent1>
    <a:accent2>
      <a:srgbClr val="0087C8"/>
    </a:accent2>
    <a:accent3>
      <a:srgbClr val="FFFFFF"/>
    </a:accent3>
    <a:accent4>
      <a:srgbClr val="000000"/>
    </a:accent4>
    <a:accent5>
      <a:srgbClr val="AAB0C3"/>
    </a:accent5>
    <a:accent6>
      <a:srgbClr val="007AB5"/>
    </a:accent6>
    <a:hlink>
      <a:srgbClr val="E95E0F"/>
    </a:hlink>
    <a:folHlink>
      <a:srgbClr val="004186"/>
    </a:folHlink>
  </a:clrScheme>
  <a:fontScheme name="GfK">
    <a:majorFont>
      <a:latin typeface="Insight screen"/>
      <a:ea typeface=""/>
      <a:cs typeface=""/>
    </a:majorFont>
    <a:minorFont>
      <a:latin typeface="Insight scree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26286</TotalTime>
  <Words>1593</Words>
  <Application>Microsoft Office PowerPoint</Application>
  <PresentationFormat>A4 (21x29,7 cm)</PresentationFormat>
  <Paragraphs>472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agenzianew2</vt:lpstr>
      <vt:lpstr>Presentazione standard di PowerPoint</vt:lpstr>
      <vt:lpstr>Obiettivi</vt:lpstr>
      <vt:lpstr>Metodologia: modalità e tempi</vt:lpstr>
      <vt:lpstr>Metodologia: scala impiegata</vt:lpstr>
      <vt:lpstr>Metodologia: indice di soddisfazione</vt:lpstr>
      <vt:lpstr>Metodologia: scala equivalenza indici</vt:lpstr>
      <vt:lpstr>Metodologia: i contenuti dell’intervista</vt:lpstr>
      <vt:lpstr>Profilo utenti: sesso, età, titolo di studio</vt:lpstr>
      <vt:lpstr>Profilo utenti:tipologia di utenti</vt:lpstr>
      <vt:lpstr>Profilo utente: frequenza di visita in ufficio </vt:lpstr>
      <vt:lpstr>Profilo utenti: servizi richiesti</vt:lpstr>
      <vt:lpstr>Presentazione standard di PowerPoint</vt:lpstr>
      <vt:lpstr>Soddisfazione complessiva</vt:lpstr>
      <vt:lpstr>Valutazione di dettaglio</vt:lpstr>
      <vt:lpstr>Valutazione di dettaglio:  analisi per tipologia di utente</vt:lpstr>
      <vt:lpstr>Caratteristiche del servizio</vt:lpstr>
      <vt:lpstr>Presentazione standard di PowerPoint</vt:lpstr>
      <vt:lpstr>Integrazione servizi fiscali e catastali/ pubblicità immobiliare </vt:lpstr>
      <vt:lpstr>Differenze notate nell’organizzazione dell’ufficio dagli utenti abituali </vt:lpstr>
      <vt:lpstr>Differenze notate nell’organizzazione dell’ufficio dagli utenti abituali </vt:lpstr>
      <vt:lpstr>Suggerimenti per migliorare l'organizzazione del servizio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Gigliarelli Silvia</dc:creator>
  <cp:lastModifiedBy>SANTAMARIA GRAZIA</cp:lastModifiedBy>
  <cp:revision>2654</cp:revision>
  <cp:lastPrinted>2016-12-30T12:31:03Z</cp:lastPrinted>
  <dcterms:created xsi:type="dcterms:W3CDTF">2000-01-26T10:54:37Z</dcterms:created>
  <dcterms:modified xsi:type="dcterms:W3CDTF">2016-12-30T15:17:02Z</dcterms:modified>
</cp:coreProperties>
</file>