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4" r:id="rId1"/>
  </p:sldMasterIdLst>
  <p:notesMasterIdLst>
    <p:notesMasterId r:id="rId16"/>
  </p:notesMasterIdLst>
  <p:handoutMasterIdLst>
    <p:handoutMasterId r:id="rId17"/>
  </p:handoutMasterIdLst>
  <p:sldIdLst>
    <p:sldId id="562" r:id="rId2"/>
    <p:sldId id="772" r:id="rId3"/>
    <p:sldId id="774" r:id="rId4"/>
    <p:sldId id="775" r:id="rId5"/>
    <p:sldId id="776" r:id="rId6"/>
    <p:sldId id="777" r:id="rId7"/>
    <p:sldId id="778" r:id="rId8"/>
    <p:sldId id="769" r:id="rId9"/>
    <p:sldId id="767" r:id="rId10"/>
    <p:sldId id="761" r:id="rId11"/>
    <p:sldId id="768" r:id="rId12"/>
    <p:sldId id="765" r:id="rId13"/>
    <p:sldId id="770" r:id="rId14"/>
    <p:sldId id="764" r:id="rId15"/>
  </p:sldIdLst>
  <p:sldSz cx="9906000" cy="6858000" type="A4"/>
  <p:notesSz cx="6794500" cy="99314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600F"/>
    <a:srgbClr val="FF9900"/>
    <a:srgbClr val="FF0000"/>
    <a:srgbClr val="009900"/>
    <a:srgbClr val="FFCC00"/>
    <a:srgbClr val="FFFF99"/>
    <a:srgbClr val="FF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95" autoAdjust="0"/>
    <p:restoredTop sz="96386" autoAdjust="0"/>
  </p:normalViewPr>
  <p:slideViewPr>
    <p:cSldViewPr>
      <p:cViewPr varScale="1">
        <p:scale>
          <a:sx n="88" d="100"/>
          <a:sy n="88" d="100"/>
        </p:scale>
        <p:origin x="-678" y="-108"/>
      </p:cViewPr>
      <p:guideLst>
        <p:guide orient="horz" pos="2112"/>
        <p:guide pos="31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99" d="100"/>
        <a:sy n="99" d="100"/>
      </p:scale>
      <p:origin x="0" y="6120"/>
    </p:cViewPr>
  </p:sorterViewPr>
  <p:notesViewPr>
    <p:cSldViewPr>
      <p:cViewPr>
        <p:scale>
          <a:sx n="75" d="100"/>
          <a:sy n="75" d="100"/>
        </p:scale>
        <p:origin x="-2346" y="144"/>
      </p:cViewPr>
      <p:guideLst>
        <p:guide orient="horz" pos="312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352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6976" y="11118"/>
            <a:ext cx="2910115" cy="4558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147" tIns="0" rIns="19147" bIns="0" numCol="1" anchor="t" anchorCtr="0" compatLnSpc="1">
            <a:prstTxWarp prst="textNoShape">
              <a:avLst/>
            </a:prstTxWarp>
          </a:bodyPr>
          <a:lstStyle>
            <a:lvl1pPr defTabSz="771776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11" y="11118"/>
            <a:ext cx="2910115" cy="4558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147" tIns="0" rIns="19147" bIns="0" numCol="1" anchor="t" anchorCtr="0" compatLnSpc="1">
            <a:prstTxWarp prst="textNoShape">
              <a:avLst/>
            </a:prstTxWarp>
          </a:bodyPr>
          <a:lstStyle>
            <a:lvl1pPr algn="r" defTabSz="771776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8350" y="782638"/>
            <a:ext cx="5257800" cy="3641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9544" y="4737785"/>
            <a:ext cx="5055413" cy="44233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548" tIns="47869" rIns="9254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6976" y="9464451"/>
            <a:ext cx="2910115" cy="4558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147" tIns="0" rIns="19147" bIns="0" numCol="1" anchor="b" anchorCtr="0" compatLnSpc="1">
            <a:prstTxWarp prst="textNoShape">
              <a:avLst/>
            </a:prstTxWarp>
          </a:bodyPr>
          <a:lstStyle>
            <a:lvl1pPr defTabSz="771776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11" y="9464451"/>
            <a:ext cx="2910115" cy="4558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147" tIns="0" rIns="19147" bIns="0" numCol="1" anchor="b" anchorCtr="0" compatLnSpc="1">
            <a:prstTxWarp prst="textNoShape">
              <a:avLst/>
            </a:prstTxWarp>
          </a:bodyPr>
          <a:lstStyle>
            <a:lvl1pPr algn="r" defTabSz="771776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E212ACF1-4106-48E0-97BB-5C388B7178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301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683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8788" algn="l" defTabSz="7683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7575" algn="l" defTabSz="7683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7950" algn="l" defTabSz="7683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35150" algn="l" defTabSz="7683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538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6175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3375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163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9363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6563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3763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0963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BB8B75B-6617-4C67-98BA-1ABAB84982D3}" type="slidenum">
              <a:rPr lang="it-IT" altLang="it-IT" sz="1000" smtClean="0"/>
              <a:pPr>
                <a:spcBef>
                  <a:spcPct val="0"/>
                </a:spcBef>
              </a:pPr>
              <a:t>1</a:t>
            </a:fld>
            <a:endParaRPr lang="it-IT" altLang="it-IT" sz="10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 sz="8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057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5105" indent="-286579" defTabSz="77057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6315" indent="-229263" defTabSz="770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4841" indent="-229263" defTabSz="770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3366" indent="-229263" defTabSz="770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1892" indent="-229263" defTabSz="770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0418" indent="-229263" defTabSz="770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8944" indent="-229263" defTabSz="770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7470" indent="-229263" defTabSz="770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D3CC65-D21F-4599-920E-B52504F62DA5}" type="slidenum">
              <a:rPr lang="it-IT" altLang="it-IT" smtClean="0">
                <a:latin typeface="Times New Roman" pitchFamily="18" charset="0"/>
              </a:rPr>
              <a:pPr/>
              <a:t>7</a:t>
            </a:fld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/>
          </a:p>
        </p:txBody>
      </p:sp>
      <p:sp>
        <p:nvSpPr>
          <p:cNvPr id="133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9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538" indent="-285750" defTabSz="769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6175" indent="-228600" defTabSz="769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3375" indent="-228600" defTabSz="769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163" indent="-228600" defTabSz="769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9363" indent="-228600" defTabSz="769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6563" indent="-228600" defTabSz="769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3763" indent="-228600" defTabSz="769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0963" indent="-228600" defTabSz="769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3C27D8A-1166-4F5B-93F6-6599F8C423A7}" type="slidenum">
              <a:rPr lang="it-IT" altLang="it-IT" sz="1000" smtClean="0"/>
              <a:pPr>
                <a:spcBef>
                  <a:spcPct val="0"/>
                </a:spcBef>
              </a:pPr>
              <a:t>8</a:t>
            </a:fld>
            <a:endParaRPr lang="it-IT" altLang="it-IT" sz="10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9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538" indent="-285750" defTabSz="769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6175" indent="-228600" defTabSz="769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3375" indent="-228600" defTabSz="769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163" indent="-228600" defTabSz="769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9363" indent="-228600" defTabSz="769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6563" indent="-228600" defTabSz="769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3763" indent="-228600" defTabSz="769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0963" indent="-228600" defTabSz="769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20CC35A-D2AB-42BA-97BC-1C04AEF9BE91}" type="slidenum">
              <a:rPr lang="it-IT" altLang="it-IT" sz="1000" smtClean="0"/>
              <a:pPr>
                <a:spcBef>
                  <a:spcPct val="0"/>
                </a:spcBef>
              </a:pPr>
              <a:t>9</a:t>
            </a:fld>
            <a:endParaRPr lang="it-IT" altLang="it-IT" sz="10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9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538" indent="-285750" defTabSz="769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6175" indent="-228600" defTabSz="769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3375" indent="-228600" defTabSz="769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163" indent="-228600" defTabSz="769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9363" indent="-228600" defTabSz="769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6563" indent="-228600" defTabSz="769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3763" indent="-228600" defTabSz="769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0963" indent="-228600" defTabSz="769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08D2F52-80C1-4BAA-BB1C-3BBFD97459AF}" type="slidenum">
              <a:rPr lang="it-IT" altLang="it-IT" sz="1000" smtClean="0"/>
              <a:pPr>
                <a:spcBef>
                  <a:spcPct val="0"/>
                </a:spcBef>
              </a:pPr>
              <a:t>12</a:t>
            </a:fld>
            <a:endParaRPr lang="it-IT" altLang="it-IT" sz="10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9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538" indent="-285750" defTabSz="769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6175" indent="-228600" defTabSz="769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3375" indent="-228600" defTabSz="769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163" indent="-228600" defTabSz="769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9363" indent="-228600" defTabSz="769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6563" indent="-228600" defTabSz="769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3763" indent="-228600" defTabSz="769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0963" indent="-228600" defTabSz="769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EA85910-CD39-450A-B54F-DC45921BE5EC}" type="slidenum">
              <a:rPr lang="it-IT" altLang="it-IT" sz="1000" smtClean="0"/>
              <a:pPr>
                <a:spcBef>
                  <a:spcPct val="0"/>
                </a:spcBef>
              </a:pPr>
              <a:t>13</a:t>
            </a:fld>
            <a:endParaRPr lang="it-IT" altLang="it-IT" sz="10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9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538" indent="-285750" defTabSz="769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6175" indent="-228600" defTabSz="769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3375" indent="-228600" defTabSz="769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163" indent="-228600" defTabSz="769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9363" indent="-228600" defTabSz="769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6563" indent="-228600" defTabSz="769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3763" indent="-228600" defTabSz="769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0963" indent="-228600" defTabSz="769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EA85910-CD39-450A-B54F-DC45921BE5EC}" type="slidenum">
              <a:rPr lang="it-IT" altLang="it-IT" sz="1000" smtClean="0"/>
              <a:pPr>
                <a:spcBef>
                  <a:spcPct val="0"/>
                </a:spcBef>
              </a:pPr>
              <a:t>14</a:t>
            </a:fld>
            <a:endParaRPr lang="it-IT" altLang="it-IT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 userDrawn="1"/>
        </p:nvSpPr>
        <p:spPr bwMode="auto">
          <a:xfrm>
            <a:off x="273050" y="6381750"/>
            <a:ext cx="3959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sz="1200" b="1" dirty="0" smtClean="0">
                <a:solidFill>
                  <a:srgbClr val="E3600F"/>
                </a:solidFill>
                <a:latin typeface="Verdana" pitchFamily="34" charset="0"/>
              </a:rPr>
              <a:t>Direzione Centrale Gestione Tributi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5C46-A7DC-42DD-88B0-E1BA17DB57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66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AF509-C833-428D-9248-F39EAD5BFC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37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397D3-F1D6-4C37-B86E-85AD3CC8D9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23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 userDrawn="1"/>
        </p:nvSpPr>
        <p:spPr bwMode="auto">
          <a:xfrm>
            <a:off x="273050" y="6381750"/>
            <a:ext cx="3959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sz="1200" b="1" dirty="0" smtClean="0">
                <a:solidFill>
                  <a:srgbClr val="E3600F"/>
                </a:solidFill>
                <a:latin typeface="Verdana" pitchFamily="34" charset="0"/>
              </a:rPr>
              <a:t>Direzione Centrale Gestione Tributi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A8E81-3D11-4AE9-B5E3-0D87BF9BC0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44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40EFA-6EE2-4C4F-8130-F427E73F35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03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00946-8AC5-45DD-B582-EAE8266074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6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F3ED4-BEC3-45EB-8884-2E01BD7983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26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6A67A-F716-41E5-B16D-9452D49534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90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6C69E-5E9F-4E02-B10B-1E92E34534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16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DB11F-4BDA-455D-A49C-238BBE88AD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48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57215-386F-4EA1-964C-242E243C9C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43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165850"/>
            <a:ext cx="15605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350838" y="6308725"/>
            <a:ext cx="3898900" cy="0"/>
          </a:xfrm>
          <a:prstGeom prst="line">
            <a:avLst/>
          </a:prstGeom>
          <a:noFill/>
          <a:ln w="25400">
            <a:solidFill>
              <a:srgbClr val="E360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5654675" y="6597650"/>
            <a:ext cx="3898900" cy="0"/>
          </a:xfrm>
          <a:prstGeom prst="line">
            <a:avLst/>
          </a:prstGeom>
          <a:noFill/>
          <a:ln w="25400">
            <a:solidFill>
              <a:srgbClr val="073C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19613" y="6599238"/>
            <a:ext cx="865187" cy="358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73C62"/>
                </a:solidFill>
                <a:latin typeface="+mn-lt"/>
              </a:defRPr>
            </a:lvl1pPr>
          </a:lstStyle>
          <a:p>
            <a:pPr>
              <a:defRPr/>
            </a:pPr>
            <a:fld id="{BE2A2A23-2F04-420F-8C73-E05C5C6B9D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237288"/>
            <a:ext cx="9906000" cy="620712"/>
          </a:xfrm>
          <a:prstGeom prst="rect">
            <a:avLst/>
          </a:prstGeom>
          <a:solidFill>
            <a:srgbClr val="1E3D5C">
              <a:alpha val="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mtClean="0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333375"/>
            <a:ext cx="9906000" cy="620713"/>
          </a:xfrm>
          <a:prstGeom prst="rect">
            <a:avLst/>
          </a:prstGeom>
          <a:solidFill>
            <a:srgbClr val="1E3D5C">
              <a:alpha val="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2" r:id="rId1"/>
    <p:sldLayoutId id="2147484763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  <p:sldLayoutId id="2147484760" r:id="rId10"/>
    <p:sldLayoutId id="214748476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9pPr>
    </p:titleStyle>
    <p:bodyStyle>
      <a:lvl1pPr marL="342900" indent="11113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073C62"/>
          </a:solidFill>
          <a:latin typeface="+mn-lt"/>
          <a:ea typeface="+mn-ea"/>
          <a:cs typeface="+mn-cs"/>
        </a:defRPr>
      </a:lvl1pPr>
      <a:lvl2pPr marL="8191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73C62"/>
          </a:solidFill>
          <a:latin typeface="+mn-lt"/>
        </a:defRPr>
      </a:lvl2pPr>
      <a:lvl3pPr marL="122713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73C62"/>
          </a:solidFill>
          <a:latin typeface="+mn-lt"/>
        </a:defRPr>
      </a:lvl3pPr>
      <a:lvl4pPr marL="16351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73C6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132012" y="3429000"/>
            <a:ext cx="7643564" cy="1752600"/>
          </a:xfrm>
        </p:spPr>
        <p:txBody>
          <a:bodyPr/>
          <a:lstStyle/>
          <a:p>
            <a:pPr>
              <a:defRPr/>
            </a:pPr>
            <a:r>
              <a:rPr lang="it-IT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Customer Satisfaction</a:t>
            </a:r>
            <a:r>
              <a:rPr lang="it-IT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2015</a:t>
            </a:r>
            <a:endParaRPr lang="it-IT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it-IT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RLI web</a:t>
            </a:r>
          </a:p>
          <a:p>
            <a:pPr>
              <a:defRPr/>
            </a:pPr>
            <a:endParaRPr lang="it-IT" sz="4400" dirty="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8437" name="Rectangle 1029"/>
          <p:cNvSpPr>
            <a:spLocks noChangeArrowheads="1"/>
          </p:cNvSpPr>
          <p:nvPr/>
        </p:nvSpPr>
        <p:spPr bwMode="auto">
          <a:xfrm>
            <a:off x="228600" y="1676400"/>
            <a:ext cx="693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75" tIns="43638" rIns="87275" bIns="43638"/>
          <a:lstStyle/>
          <a:p>
            <a:pPr defTabSz="873125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r>
              <a:rPr lang="it-IT" sz="1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defTabSz="873125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endParaRPr lang="it-IT" sz="1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AutoShape 1033" descr="image001"/>
          <p:cNvSpPr>
            <a:spLocks noChangeAspect="1" noChangeArrowheads="1"/>
          </p:cNvSpPr>
          <p:nvPr/>
        </p:nvSpPr>
        <p:spPr bwMode="auto">
          <a:xfrm>
            <a:off x="4519613" y="2971800"/>
            <a:ext cx="8683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3200">
                <a:solidFill>
                  <a:srgbClr val="073C6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73C6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1" name="AutoShape 1035" descr="image001"/>
          <p:cNvSpPr>
            <a:spLocks noChangeAspect="1" noChangeArrowheads="1"/>
          </p:cNvSpPr>
          <p:nvPr/>
        </p:nvSpPr>
        <p:spPr bwMode="auto">
          <a:xfrm>
            <a:off x="4519613" y="2971800"/>
            <a:ext cx="8683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3200">
                <a:solidFill>
                  <a:srgbClr val="073C6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73C6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2" name="AutoShape 1038" descr="image001"/>
          <p:cNvSpPr>
            <a:spLocks noChangeAspect="1" noChangeArrowheads="1"/>
          </p:cNvSpPr>
          <p:nvPr/>
        </p:nvSpPr>
        <p:spPr bwMode="auto">
          <a:xfrm>
            <a:off x="4519613" y="2971800"/>
            <a:ext cx="8683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3200">
                <a:solidFill>
                  <a:srgbClr val="073C6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73C6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103" name="Picture 1039" descr="AGENZIA ENTR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252538"/>
            <a:ext cx="41417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298450"/>
            <a:ext cx="9906000" cy="8191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600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600F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600F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600F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600F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600F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600F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600F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600F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it-IT" sz="2800" kern="0" dirty="0" smtClean="0"/>
              <a:t>Risultati per Dimensione indagata 1/2</a:t>
            </a:r>
          </a:p>
        </p:txBody>
      </p:sp>
      <p:sp>
        <p:nvSpPr>
          <p:cNvPr id="7171" name="CasellaDiTesto 3"/>
          <p:cNvSpPr txBox="1">
            <a:spLocks noChangeArrowheads="1"/>
          </p:cNvSpPr>
          <p:nvPr/>
        </p:nvSpPr>
        <p:spPr bwMode="auto">
          <a:xfrm>
            <a:off x="273050" y="6381750"/>
            <a:ext cx="3959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rgbClr val="073C6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73C6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200" b="1" dirty="0">
                <a:solidFill>
                  <a:srgbClr val="E3600F"/>
                </a:solidFill>
              </a:rPr>
              <a:t>Direzione Centrale </a:t>
            </a:r>
            <a:r>
              <a:rPr lang="it-IT" altLang="it-IT" sz="1200" b="1" dirty="0" smtClean="0">
                <a:solidFill>
                  <a:srgbClr val="E3600F"/>
                </a:solidFill>
              </a:rPr>
              <a:t>Gestione Tributi</a:t>
            </a:r>
            <a:endParaRPr lang="it-IT" altLang="it-IT" sz="1200" b="1" dirty="0">
              <a:solidFill>
                <a:srgbClr val="E3600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673725" y="6289675"/>
            <a:ext cx="4103688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i="1" dirty="0" smtClean="0">
                <a:solidFill>
                  <a:schemeClr val="accent6"/>
                </a:solidFill>
                <a:latin typeface="+mn-lt"/>
              </a:rPr>
              <a:t>Customer satisfaction </a:t>
            </a:r>
            <a:r>
              <a:rPr lang="it-IT" sz="1400" b="1" dirty="0" smtClean="0">
                <a:solidFill>
                  <a:schemeClr val="accent6"/>
                </a:solidFill>
                <a:latin typeface="+mn-lt"/>
              </a:rPr>
              <a:t>2015 </a:t>
            </a:r>
            <a:r>
              <a:rPr lang="it-IT" sz="1400" b="1" dirty="0">
                <a:solidFill>
                  <a:schemeClr val="accent6"/>
                </a:solidFill>
                <a:latin typeface="+mn-lt"/>
              </a:rPr>
              <a:t>– RLI web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4"/>
          <a:stretch/>
        </p:blipFill>
        <p:spPr bwMode="auto">
          <a:xfrm>
            <a:off x="200472" y="4600625"/>
            <a:ext cx="9448676" cy="120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4"/>
          <a:stretch/>
        </p:blipFill>
        <p:spPr bwMode="auto">
          <a:xfrm>
            <a:off x="200472" y="2749668"/>
            <a:ext cx="9410005" cy="154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213117"/>
            <a:ext cx="9504363" cy="113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4519613" y="6599238"/>
            <a:ext cx="865187" cy="358775"/>
          </a:xfrm>
        </p:spPr>
        <p:txBody>
          <a:bodyPr/>
          <a:lstStyle/>
          <a:p>
            <a:pPr>
              <a:defRPr/>
            </a:pPr>
            <a:fld id="{135AA6C5-4F5B-4774-B8BD-E770858FF556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298450"/>
            <a:ext cx="9906000" cy="8191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600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600F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600F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600F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600F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600F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600F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600F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600F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it-IT" sz="2800" kern="0" dirty="0" smtClean="0"/>
              <a:t>Risultati per Dimensione indagata 2/2</a:t>
            </a:r>
          </a:p>
        </p:txBody>
      </p:sp>
      <p:sp>
        <p:nvSpPr>
          <p:cNvPr id="8195" name="CasellaDiTesto 3"/>
          <p:cNvSpPr txBox="1">
            <a:spLocks noChangeArrowheads="1"/>
          </p:cNvSpPr>
          <p:nvPr/>
        </p:nvSpPr>
        <p:spPr bwMode="auto">
          <a:xfrm>
            <a:off x="273050" y="6381750"/>
            <a:ext cx="3959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rgbClr val="073C6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73C6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200" b="1" dirty="0">
                <a:solidFill>
                  <a:srgbClr val="E3600F"/>
                </a:solidFill>
              </a:rPr>
              <a:t>Direzione </a:t>
            </a:r>
            <a:r>
              <a:rPr lang="it-IT" altLang="it-IT" sz="1200" b="1" dirty="0" smtClean="0">
                <a:solidFill>
                  <a:srgbClr val="E3600F"/>
                </a:solidFill>
              </a:rPr>
              <a:t>Centrale Gestione Tributi</a:t>
            </a:r>
            <a:endParaRPr lang="it-IT" altLang="it-IT" sz="1200" b="1" dirty="0">
              <a:solidFill>
                <a:srgbClr val="E3600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45163" y="6289675"/>
            <a:ext cx="4160837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i="1" dirty="0" smtClean="0">
                <a:solidFill>
                  <a:schemeClr val="accent6"/>
                </a:solidFill>
                <a:latin typeface="+mn-lt"/>
              </a:rPr>
              <a:t>Customer </a:t>
            </a:r>
            <a:r>
              <a:rPr lang="it-IT" sz="1400" b="1" i="1" dirty="0">
                <a:solidFill>
                  <a:schemeClr val="accent6"/>
                </a:solidFill>
                <a:latin typeface="+mn-lt"/>
              </a:rPr>
              <a:t>satisfaction </a:t>
            </a:r>
            <a:r>
              <a:rPr lang="it-IT" sz="1400" b="1" dirty="0" smtClean="0">
                <a:solidFill>
                  <a:schemeClr val="accent6"/>
                </a:solidFill>
                <a:latin typeface="+mn-lt"/>
              </a:rPr>
              <a:t>2015 </a:t>
            </a:r>
            <a:r>
              <a:rPr lang="it-IT" sz="1400" b="1" dirty="0">
                <a:solidFill>
                  <a:schemeClr val="accent6"/>
                </a:solidFill>
                <a:latin typeface="+mn-lt"/>
              </a:rPr>
              <a:t>– RLI web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9"/>
          <a:stretch/>
        </p:blipFill>
        <p:spPr bwMode="auto">
          <a:xfrm>
            <a:off x="273050" y="1556792"/>
            <a:ext cx="9456015" cy="293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4519613" y="6599238"/>
            <a:ext cx="865187" cy="358775"/>
          </a:xfrm>
        </p:spPr>
        <p:txBody>
          <a:bodyPr/>
          <a:lstStyle/>
          <a:p>
            <a:pPr>
              <a:defRPr/>
            </a:pPr>
            <a:fld id="{135AA6C5-4F5B-4774-B8BD-E770858FF556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61578"/>
            <a:ext cx="9906000" cy="819150"/>
          </a:xfrm>
        </p:spPr>
        <p:txBody>
          <a:bodyPr/>
          <a:lstStyle/>
          <a:p>
            <a:pPr eaLnBrk="1" hangingPunct="1"/>
            <a:r>
              <a:rPr lang="it-IT" altLang="it-IT" sz="2800" dirty="0" smtClean="0"/>
              <a:t>Priorità di intervento</a:t>
            </a:r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636E8-DA39-4BC7-95BE-631B204C0B4C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673725" y="6289675"/>
            <a:ext cx="4103688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i="1" dirty="0" smtClean="0">
                <a:solidFill>
                  <a:schemeClr val="accent6"/>
                </a:solidFill>
                <a:latin typeface="+mn-lt"/>
              </a:rPr>
              <a:t>Customer </a:t>
            </a:r>
            <a:r>
              <a:rPr lang="it-IT" sz="1400" b="1" i="1" dirty="0">
                <a:solidFill>
                  <a:schemeClr val="accent6"/>
                </a:solidFill>
                <a:latin typeface="+mn-lt"/>
              </a:rPr>
              <a:t>satisfaction </a:t>
            </a:r>
            <a:r>
              <a:rPr lang="it-IT" sz="1400" b="1" dirty="0" smtClean="0">
                <a:solidFill>
                  <a:schemeClr val="accent6"/>
                </a:solidFill>
                <a:latin typeface="+mn-lt"/>
              </a:rPr>
              <a:t>2015 </a:t>
            </a:r>
            <a:r>
              <a:rPr lang="it-IT" sz="1400" b="1" dirty="0">
                <a:solidFill>
                  <a:schemeClr val="accent6"/>
                </a:solidFill>
                <a:latin typeface="+mn-lt"/>
              </a:rPr>
              <a:t>– RLI web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7790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ctrTitle" idx="4294967295"/>
          </p:nvPr>
        </p:nvSpPr>
        <p:spPr>
          <a:xfrm>
            <a:off x="0" y="115888"/>
            <a:ext cx="9906000" cy="990600"/>
          </a:xfrm>
        </p:spPr>
        <p:txBody>
          <a:bodyPr/>
          <a:lstStyle/>
          <a:p>
            <a:r>
              <a:rPr lang="it-IT" altLang="it-IT" dirty="0" smtClean="0"/>
              <a:t>RLI web: confronto 2014 -2015</a:t>
            </a:r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7E55F-CB55-4C32-895B-D6D22E3F46DE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  <p:sp>
        <p:nvSpPr>
          <p:cNvPr id="10245" name="CasellaDiTesto 5"/>
          <p:cNvSpPr txBox="1">
            <a:spLocks noChangeArrowheads="1"/>
          </p:cNvSpPr>
          <p:nvPr/>
        </p:nvSpPr>
        <p:spPr bwMode="auto">
          <a:xfrm>
            <a:off x="273050" y="6381750"/>
            <a:ext cx="3959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rgbClr val="073C6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73C6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200" b="1" dirty="0">
                <a:solidFill>
                  <a:srgbClr val="E3600F"/>
                </a:solidFill>
              </a:rPr>
              <a:t>Direzione </a:t>
            </a:r>
            <a:r>
              <a:rPr lang="it-IT" altLang="it-IT" sz="1200" b="1" dirty="0" smtClean="0">
                <a:solidFill>
                  <a:srgbClr val="E3600F"/>
                </a:solidFill>
              </a:rPr>
              <a:t>Centrale Gestione Tributi</a:t>
            </a:r>
            <a:endParaRPr lang="it-IT" altLang="it-IT" sz="1200" dirty="0">
              <a:solidFill>
                <a:srgbClr val="E3600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600700" y="6289675"/>
            <a:ext cx="417671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i="1" dirty="0" smtClean="0">
                <a:solidFill>
                  <a:schemeClr val="accent6"/>
                </a:solidFill>
                <a:latin typeface="+mn-lt"/>
              </a:rPr>
              <a:t>Customer satisfaction </a:t>
            </a:r>
            <a:r>
              <a:rPr lang="it-IT" sz="1400" b="1" dirty="0" smtClean="0">
                <a:solidFill>
                  <a:schemeClr val="accent6"/>
                </a:solidFill>
                <a:latin typeface="+mn-lt"/>
              </a:rPr>
              <a:t>2015 </a:t>
            </a:r>
            <a:r>
              <a:rPr lang="it-IT" sz="1400" b="1" dirty="0">
                <a:solidFill>
                  <a:schemeClr val="accent6"/>
                </a:solidFill>
                <a:latin typeface="+mn-lt"/>
              </a:rPr>
              <a:t>– RLI web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874431"/>
            <a:ext cx="9779000" cy="54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6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ctrTitle" idx="4294967295"/>
          </p:nvPr>
        </p:nvSpPr>
        <p:spPr>
          <a:xfrm>
            <a:off x="0" y="115888"/>
            <a:ext cx="9906000" cy="990600"/>
          </a:xfrm>
        </p:spPr>
        <p:txBody>
          <a:bodyPr/>
          <a:lstStyle/>
          <a:p>
            <a:r>
              <a:rPr lang="it-IT" altLang="it-IT" dirty="0" smtClean="0"/>
              <a:t>RLI web: considerazioni conclusive</a:t>
            </a:r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7E55F-CB55-4C32-895B-D6D22E3F46DE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73050" y="1341343"/>
            <a:ext cx="93604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accent6"/>
                </a:solidFill>
                <a:latin typeface="+mn-lt"/>
              </a:rPr>
              <a:t>L’analisi </a:t>
            </a:r>
            <a:r>
              <a:rPr lang="it-IT" sz="2400" dirty="0" smtClean="0">
                <a:solidFill>
                  <a:schemeClr val="accent6"/>
                </a:solidFill>
                <a:latin typeface="+mn-lt"/>
              </a:rPr>
              <a:t>di dettaglio dei </a:t>
            </a:r>
            <a:r>
              <a:rPr lang="it-IT" sz="2400" dirty="0">
                <a:solidFill>
                  <a:schemeClr val="accent6"/>
                </a:solidFill>
                <a:latin typeface="+mn-lt"/>
              </a:rPr>
              <a:t>dati mostra come la distribuzione percentuale sia spostata verso </a:t>
            </a:r>
            <a:r>
              <a:rPr lang="it-IT" sz="2400" dirty="0" smtClean="0">
                <a:solidFill>
                  <a:schemeClr val="accent6"/>
                </a:solidFill>
                <a:latin typeface="+mn-lt"/>
              </a:rPr>
              <a:t>la fascia alta </a:t>
            </a:r>
            <a:r>
              <a:rPr lang="it-IT" sz="2400" dirty="0">
                <a:solidFill>
                  <a:schemeClr val="accent6"/>
                </a:solidFill>
                <a:latin typeface="+mn-lt"/>
              </a:rPr>
              <a:t>di voto (5-6). </a:t>
            </a:r>
            <a:endParaRPr lang="it-IT" sz="2400" dirty="0" smtClean="0">
              <a:solidFill>
                <a:schemeClr val="accent6"/>
              </a:solidFill>
              <a:latin typeface="+mn-lt"/>
            </a:endParaRPr>
          </a:p>
          <a:p>
            <a:pPr>
              <a:defRPr/>
            </a:pPr>
            <a:endParaRPr lang="it-IT" sz="800" dirty="0">
              <a:solidFill>
                <a:schemeClr val="accent6"/>
              </a:solidFill>
              <a:latin typeface="+mn-lt"/>
            </a:endParaRPr>
          </a:p>
          <a:p>
            <a:pPr>
              <a:defRPr/>
            </a:pPr>
            <a:r>
              <a:rPr lang="it-IT" sz="2400" dirty="0" smtClean="0">
                <a:solidFill>
                  <a:schemeClr val="accent6"/>
                </a:solidFill>
                <a:latin typeface="+mn-lt"/>
              </a:rPr>
              <a:t>Il confronto con i risultati ottenuti nel 2014 evidenzia un trend in crescita positivo per tutti gli item, sia dei valori percentuali che medi.</a:t>
            </a:r>
          </a:p>
          <a:p>
            <a:pPr>
              <a:defRPr/>
            </a:pPr>
            <a:endParaRPr lang="it-IT" sz="800" dirty="0" smtClean="0">
              <a:solidFill>
                <a:schemeClr val="accent6"/>
              </a:solidFill>
              <a:latin typeface="+mn-lt"/>
            </a:endParaRPr>
          </a:p>
          <a:p>
            <a:pPr>
              <a:defRPr/>
            </a:pPr>
            <a:r>
              <a:rPr lang="it-IT" sz="2400" dirty="0">
                <a:solidFill>
                  <a:schemeClr val="accent6"/>
                </a:solidFill>
                <a:latin typeface="+mn-lt"/>
              </a:rPr>
              <a:t>Gli aspetti da monitorare e migliorare sono principalmente legati agli elementi informativi del servizio (chiarezza e la completezza delle istruzioni fornite all’utente per l’utilizzo del servizio) e alla loro accessibilità (facilità di localizzare le informazioni sul sito). </a:t>
            </a:r>
          </a:p>
        </p:txBody>
      </p:sp>
      <p:sp>
        <p:nvSpPr>
          <p:cNvPr id="10245" name="CasellaDiTesto 5"/>
          <p:cNvSpPr txBox="1">
            <a:spLocks noChangeArrowheads="1"/>
          </p:cNvSpPr>
          <p:nvPr/>
        </p:nvSpPr>
        <p:spPr bwMode="auto">
          <a:xfrm>
            <a:off x="273050" y="6381750"/>
            <a:ext cx="3959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rgbClr val="073C6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73C6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200" b="1" dirty="0">
                <a:solidFill>
                  <a:srgbClr val="E3600F"/>
                </a:solidFill>
              </a:rPr>
              <a:t>Direzione </a:t>
            </a:r>
            <a:r>
              <a:rPr lang="it-IT" altLang="it-IT" sz="1200" b="1" dirty="0" smtClean="0">
                <a:solidFill>
                  <a:srgbClr val="E3600F"/>
                </a:solidFill>
              </a:rPr>
              <a:t>Centrale Gestione Tributi</a:t>
            </a:r>
            <a:endParaRPr lang="it-IT" altLang="it-IT" sz="1200" dirty="0">
              <a:solidFill>
                <a:srgbClr val="E3600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600700" y="6289675"/>
            <a:ext cx="417671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i="1" dirty="0">
                <a:solidFill>
                  <a:schemeClr val="accent6"/>
                </a:solidFill>
                <a:latin typeface="+mn-lt"/>
              </a:rPr>
              <a:t>Customer </a:t>
            </a:r>
            <a:r>
              <a:rPr lang="it-IT" sz="1400" b="1" i="1" dirty="0" smtClean="0">
                <a:solidFill>
                  <a:schemeClr val="accent6"/>
                </a:solidFill>
                <a:latin typeface="+mn-lt"/>
              </a:rPr>
              <a:t>satisfaction </a:t>
            </a:r>
            <a:r>
              <a:rPr lang="it-IT" sz="1400" b="1" dirty="0" smtClean="0">
                <a:solidFill>
                  <a:schemeClr val="accent6"/>
                </a:solidFill>
                <a:latin typeface="+mn-lt"/>
              </a:rPr>
              <a:t>2015 </a:t>
            </a:r>
            <a:r>
              <a:rPr lang="it-IT" sz="1400" b="1" dirty="0">
                <a:solidFill>
                  <a:schemeClr val="accent6"/>
                </a:solidFill>
                <a:latin typeface="+mn-lt"/>
              </a:rPr>
              <a:t>– RLI web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0" y="12700"/>
            <a:ext cx="9906000" cy="1143000"/>
          </a:xfrm>
        </p:spPr>
        <p:txBody>
          <a:bodyPr/>
          <a:lstStyle/>
          <a:p>
            <a:r>
              <a:rPr lang="it-IT" altLang="it-IT" dirty="0"/>
              <a:t>Obiettivo, </a:t>
            </a:r>
            <a:r>
              <a:rPr lang="it-IT" altLang="it-IT" dirty="0" smtClean="0"/>
              <a:t>modalità </a:t>
            </a:r>
            <a:r>
              <a:rPr lang="it-IT" altLang="it-IT" dirty="0"/>
              <a:t>e tempi</a:t>
            </a:r>
            <a:endParaRPr lang="it-IT" altLang="it-IT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28464" y="980728"/>
            <a:ext cx="9577064" cy="4819781"/>
          </a:xfrm>
        </p:spPr>
        <p:txBody>
          <a:bodyPr wrap="square">
            <a:spAutoFit/>
          </a:bodyPr>
          <a:lstStyle/>
          <a:p>
            <a:pPr marL="0" indent="0">
              <a:defRPr/>
            </a:pPr>
            <a:r>
              <a:rPr kumimoji="1" lang="it-IT" sz="2400" dirty="0" smtClean="0">
                <a:solidFill>
                  <a:schemeClr val="accent6"/>
                </a:solidFill>
              </a:rPr>
              <a:t>L’Agenzia delle entrate</a:t>
            </a:r>
            <a:r>
              <a:rPr lang="it-IT" sz="2400" dirty="0" smtClean="0">
                <a:solidFill>
                  <a:schemeClr val="accent6"/>
                </a:solidFill>
              </a:rPr>
              <a:t>, </a:t>
            </a:r>
            <a:r>
              <a:rPr lang="it-IT" sz="2400" dirty="0">
                <a:solidFill>
                  <a:schemeClr val="accent6"/>
                </a:solidFill>
              </a:rPr>
              <a:t>nell’ambito delle iniziative volte a migliorare il livello qualitativo dei servizi resi ai cittadini, </a:t>
            </a:r>
            <a:r>
              <a:rPr lang="it-IT" sz="2400" dirty="0" smtClean="0">
                <a:solidFill>
                  <a:schemeClr val="accent6"/>
                </a:solidFill>
              </a:rPr>
              <a:t>ha realizzato in collaborazione con l’Università degli Studi di Roma Tre una indagine di </a:t>
            </a:r>
            <a:r>
              <a:rPr lang="it-IT" sz="2400" i="1" dirty="0" smtClean="0">
                <a:solidFill>
                  <a:schemeClr val="accent6"/>
                </a:solidFill>
              </a:rPr>
              <a:t>customer satisfaction  </a:t>
            </a:r>
            <a:r>
              <a:rPr lang="it-IT" sz="2400" dirty="0" smtClean="0">
                <a:solidFill>
                  <a:schemeClr val="accent6"/>
                </a:solidFill>
              </a:rPr>
              <a:t>per conoscere </a:t>
            </a:r>
            <a:r>
              <a:rPr lang="it-IT" sz="2400" dirty="0">
                <a:solidFill>
                  <a:schemeClr val="accent6"/>
                </a:solidFill>
              </a:rPr>
              <a:t>il livello di gradimento </a:t>
            </a:r>
            <a:r>
              <a:rPr lang="it-IT" sz="2400" dirty="0" smtClean="0">
                <a:solidFill>
                  <a:schemeClr val="accent6"/>
                </a:solidFill>
              </a:rPr>
              <a:t>del servizio RLI web</a:t>
            </a:r>
            <a:r>
              <a:rPr lang="it-IT" sz="2400" dirty="0" smtClean="0">
                <a:solidFill>
                  <a:schemeClr val="accent6"/>
                </a:solidFill>
              </a:rPr>
              <a:t>.</a:t>
            </a:r>
          </a:p>
          <a:p>
            <a:pPr marL="0" indent="0">
              <a:defRPr/>
            </a:pPr>
            <a:endParaRPr lang="it-IT" sz="800" dirty="0" smtClean="0">
              <a:solidFill>
                <a:schemeClr val="accent6"/>
              </a:solidFill>
            </a:endParaRPr>
          </a:p>
          <a:p>
            <a:pPr marL="0">
              <a:defRPr/>
            </a:pPr>
            <a:r>
              <a:rPr lang="it-IT" sz="2400" dirty="0">
                <a:solidFill>
                  <a:schemeClr val="accent6"/>
                </a:solidFill>
              </a:rPr>
              <a:t>Il metodo utilizzato è il modello CS in Profondità progettato dall’Università degli Studi Roma Tre e approvato dal Dipartimento della Funzione Pubblica.  </a:t>
            </a:r>
            <a:endParaRPr lang="it-IT" sz="2400" dirty="0" smtClean="0">
              <a:solidFill>
                <a:schemeClr val="accent6"/>
              </a:solidFill>
            </a:endParaRPr>
          </a:p>
          <a:p>
            <a:pPr marL="0">
              <a:defRPr/>
            </a:pPr>
            <a:endParaRPr lang="it-IT" sz="800" dirty="0">
              <a:solidFill>
                <a:schemeClr val="accent6"/>
              </a:solidFill>
            </a:endParaRPr>
          </a:p>
          <a:p>
            <a:pPr marL="0">
              <a:defRPr/>
            </a:pPr>
            <a:r>
              <a:rPr lang="it-IT" sz="2400" dirty="0">
                <a:solidFill>
                  <a:schemeClr val="accent6"/>
                </a:solidFill>
              </a:rPr>
              <a:t>L’indagine si è svolta mediante la somministrazione di un questionario web, garantendo l’anonimato dei contribuenti.</a:t>
            </a:r>
          </a:p>
          <a:p>
            <a:pPr marL="0">
              <a:defRPr/>
            </a:pPr>
            <a:endParaRPr lang="it-IT" sz="800" dirty="0" smtClean="0">
              <a:solidFill>
                <a:schemeClr val="accent6"/>
              </a:solidFill>
            </a:endParaRPr>
          </a:p>
          <a:p>
            <a:pPr marL="0">
              <a:defRPr/>
            </a:pPr>
            <a:r>
              <a:rPr lang="it-IT" sz="2400" dirty="0" smtClean="0">
                <a:solidFill>
                  <a:schemeClr val="accent6"/>
                </a:solidFill>
              </a:rPr>
              <a:t>Periodo </a:t>
            </a:r>
            <a:r>
              <a:rPr lang="it-IT" sz="2400" dirty="0">
                <a:solidFill>
                  <a:schemeClr val="accent6"/>
                </a:solidFill>
              </a:rPr>
              <a:t>di </a:t>
            </a:r>
            <a:r>
              <a:rPr lang="it-IT" sz="2400" dirty="0" smtClean="0">
                <a:solidFill>
                  <a:schemeClr val="accent6"/>
                </a:solidFill>
              </a:rPr>
              <a:t>rilevazione: dal </a:t>
            </a:r>
            <a:r>
              <a:rPr lang="it-IT" sz="2400" dirty="0">
                <a:solidFill>
                  <a:schemeClr val="accent6"/>
                </a:solidFill>
              </a:rPr>
              <a:t>1° al 31 </a:t>
            </a:r>
            <a:r>
              <a:rPr lang="it-IT" sz="2400" dirty="0" smtClean="0">
                <a:solidFill>
                  <a:schemeClr val="accent6"/>
                </a:solidFill>
              </a:rPr>
              <a:t>dicembre 2015</a:t>
            </a:r>
            <a:endParaRPr kumimoji="1"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745089" y="6289675"/>
            <a:ext cx="4160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b="1" i="1" dirty="0">
                <a:solidFill>
                  <a:schemeClr val="accent6"/>
                </a:solidFill>
                <a:latin typeface="+mn-lt"/>
              </a:rPr>
              <a:t>Customer </a:t>
            </a:r>
            <a:r>
              <a:rPr lang="it-IT" sz="1400" b="1" i="1" dirty="0" smtClean="0">
                <a:solidFill>
                  <a:schemeClr val="accent6"/>
                </a:solidFill>
                <a:latin typeface="+mn-lt"/>
              </a:rPr>
              <a:t>satisfaction </a:t>
            </a:r>
            <a:r>
              <a:rPr lang="it-IT" sz="1400" b="1" dirty="0" smtClean="0">
                <a:solidFill>
                  <a:schemeClr val="accent6"/>
                </a:solidFill>
                <a:latin typeface="+mn-lt"/>
              </a:rPr>
              <a:t>2015 – RLI web</a:t>
            </a:r>
            <a:endParaRPr lang="it-IT" sz="14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4519613" y="6599238"/>
            <a:ext cx="865187" cy="35877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6855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>
          <a:xfrm>
            <a:off x="0" y="12700"/>
            <a:ext cx="9906000" cy="1143000"/>
          </a:xfrm>
        </p:spPr>
        <p:txBody>
          <a:bodyPr/>
          <a:lstStyle/>
          <a:p>
            <a:r>
              <a:rPr lang="it-IT" altLang="it-IT" dirty="0" smtClean="0"/>
              <a:t>Struttura del questionario web</a:t>
            </a:r>
          </a:p>
        </p:txBody>
      </p:sp>
      <p:sp>
        <p:nvSpPr>
          <p:cNvPr id="7171" name="Segnaposto contenuto 3"/>
          <p:cNvSpPr>
            <a:spLocks noGrp="1"/>
          </p:cNvSpPr>
          <p:nvPr>
            <p:ph idx="1"/>
          </p:nvPr>
        </p:nvSpPr>
        <p:spPr>
          <a:xfrm>
            <a:off x="200472" y="1124744"/>
            <a:ext cx="9505056" cy="4968552"/>
          </a:xfrm>
        </p:spPr>
        <p:txBody>
          <a:bodyPr/>
          <a:lstStyle/>
          <a:p>
            <a:pPr marL="0">
              <a:defRPr/>
            </a:pPr>
            <a:r>
              <a:rPr lang="it-IT" sz="2400" dirty="0" smtClean="0">
                <a:solidFill>
                  <a:schemeClr val="accent6"/>
                </a:solidFill>
              </a:rPr>
              <a:t>Il questionario è strutturato in 4 sezioni:</a:t>
            </a:r>
          </a:p>
          <a:p>
            <a:pPr marL="0" indent="0">
              <a:tabLst>
                <a:tab pos="361950" algn="l"/>
              </a:tabLst>
              <a:defRPr/>
            </a:pPr>
            <a:r>
              <a:rPr lang="it-IT" sz="2400" dirty="0" smtClean="0">
                <a:solidFill>
                  <a:schemeClr val="accent6"/>
                </a:solidFill>
              </a:rPr>
              <a:t>1.	</a:t>
            </a:r>
            <a:r>
              <a:rPr lang="it-IT" sz="2400" u="sng" dirty="0" smtClean="0">
                <a:solidFill>
                  <a:schemeClr val="accent6"/>
                </a:solidFill>
              </a:rPr>
              <a:t>Profilazione</a:t>
            </a:r>
            <a:r>
              <a:rPr lang="it-IT" sz="2400" dirty="0" smtClean="0">
                <a:solidFill>
                  <a:schemeClr val="accent6"/>
                </a:solidFill>
              </a:rPr>
              <a:t>: indaga gli aspetti socio-demografici dell’intervistato (età, sesso, etc.);</a:t>
            </a:r>
          </a:p>
          <a:p>
            <a:pPr marL="0" indent="0">
              <a:tabLst>
                <a:tab pos="361950" algn="l"/>
              </a:tabLst>
              <a:defRPr/>
            </a:pPr>
            <a:r>
              <a:rPr lang="it-IT" sz="2400" dirty="0" smtClean="0">
                <a:solidFill>
                  <a:schemeClr val="accent6"/>
                </a:solidFill>
              </a:rPr>
              <a:t>2.	</a:t>
            </a:r>
            <a:r>
              <a:rPr lang="it-IT" sz="2400" u="sng" dirty="0" smtClean="0">
                <a:solidFill>
                  <a:schemeClr val="accent6"/>
                </a:solidFill>
              </a:rPr>
              <a:t>Soddisfazione</a:t>
            </a:r>
            <a:r>
              <a:rPr lang="it-IT" sz="2400" dirty="0" smtClean="0">
                <a:solidFill>
                  <a:schemeClr val="accent6"/>
                </a:solidFill>
              </a:rPr>
              <a:t>: indaga la soddisfazione </a:t>
            </a:r>
            <a:r>
              <a:rPr lang="it-IT" sz="2400" i="1" dirty="0" smtClean="0">
                <a:solidFill>
                  <a:schemeClr val="accent6"/>
                </a:solidFill>
              </a:rPr>
              <a:t>overall</a:t>
            </a:r>
            <a:r>
              <a:rPr lang="it-IT" sz="2400" dirty="0" smtClean="0">
                <a:solidFill>
                  <a:schemeClr val="accent6"/>
                </a:solidFill>
              </a:rPr>
              <a:t> iniziale (giudizio istintivo) e finale (giudizio ragionato) e propone una serie di domande (item) relative ai vari aspetti di soddisfazione raggruppati in dimensioni semanticamente omogenee;</a:t>
            </a:r>
          </a:p>
          <a:p>
            <a:pPr marL="0" indent="0">
              <a:tabLst>
                <a:tab pos="361950" algn="l"/>
              </a:tabLst>
              <a:defRPr/>
            </a:pPr>
            <a:r>
              <a:rPr lang="it-IT" sz="2400" dirty="0" smtClean="0">
                <a:solidFill>
                  <a:schemeClr val="accent6"/>
                </a:solidFill>
              </a:rPr>
              <a:t>3.	</a:t>
            </a:r>
            <a:r>
              <a:rPr lang="it-IT" sz="2400" u="sng" dirty="0" smtClean="0">
                <a:solidFill>
                  <a:schemeClr val="accent6"/>
                </a:solidFill>
              </a:rPr>
              <a:t>Importanza</a:t>
            </a:r>
            <a:r>
              <a:rPr lang="it-IT" sz="2400" dirty="0" smtClean="0">
                <a:solidFill>
                  <a:schemeClr val="accent6"/>
                </a:solidFill>
              </a:rPr>
              <a:t>: indaga il giudizio di importanza rispetto alle dimensioni in cui sono raggruppati gli item del questionario;</a:t>
            </a:r>
          </a:p>
          <a:p>
            <a:pPr marL="0" indent="0">
              <a:tabLst>
                <a:tab pos="361950" algn="l"/>
              </a:tabLst>
              <a:defRPr/>
            </a:pPr>
            <a:r>
              <a:rPr lang="it-IT" sz="2400" dirty="0" smtClean="0">
                <a:solidFill>
                  <a:schemeClr val="accent6"/>
                </a:solidFill>
              </a:rPr>
              <a:t>4.	</a:t>
            </a:r>
            <a:r>
              <a:rPr lang="it-IT" sz="2400" u="sng" dirty="0" smtClean="0">
                <a:solidFill>
                  <a:schemeClr val="accent6"/>
                </a:solidFill>
              </a:rPr>
              <a:t>Suggerimenti</a:t>
            </a:r>
            <a:r>
              <a:rPr lang="it-IT" sz="2400" dirty="0" smtClean="0">
                <a:solidFill>
                  <a:schemeClr val="accent6"/>
                </a:solidFill>
              </a:rPr>
              <a:t>: una domanda aperta con uno spazio libero in cui l’intervistato può esprimere i propri commenti</a:t>
            </a:r>
          </a:p>
          <a:p>
            <a:pPr marL="0">
              <a:defRPr/>
            </a:pPr>
            <a:endParaRPr lang="it-IT" sz="2400" dirty="0" smtClean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6237312"/>
            <a:ext cx="417671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4519613" y="6599238"/>
            <a:ext cx="865187" cy="358775"/>
          </a:xfrm>
        </p:spPr>
        <p:txBody>
          <a:bodyPr/>
          <a:lstStyle/>
          <a:p>
            <a:pPr>
              <a:defRPr/>
            </a:pPr>
            <a:r>
              <a:rPr lang="it-IT" dirty="0"/>
              <a:t>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8507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>
          <a:xfrm>
            <a:off x="0" y="12700"/>
            <a:ext cx="9906000" cy="1143000"/>
          </a:xfrm>
        </p:spPr>
        <p:txBody>
          <a:bodyPr/>
          <a:lstStyle/>
          <a:p>
            <a:r>
              <a:rPr lang="it-IT" altLang="it-IT" dirty="0" smtClean="0"/>
              <a:t>Questionario web: le domande aperte</a:t>
            </a:r>
          </a:p>
        </p:txBody>
      </p:sp>
      <p:sp>
        <p:nvSpPr>
          <p:cNvPr id="7171" name="Segnaposto contenuto 3"/>
          <p:cNvSpPr>
            <a:spLocks noGrp="1"/>
          </p:cNvSpPr>
          <p:nvPr>
            <p:ph idx="1"/>
          </p:nvPr>
        </p:nvSpPr>
        <p:spPr>
          <a:xfrm>
            <a:off x="200472" y="980728"/>
            <a:ext cx="9577064" cy="5184576"/>
          </a:xfrm>
        </p:spPr>
        <p:txBody>
          <a:bodyPr/>
          <a:lstStyle/>
          <a:p>
            <a:pPr marL="0">
              <a:defRPr/>
            </a:pPr>
            <a:r>
              <a:rPr lang="it-IT" sz="2400" dirty="0">
                <a:solidFill>
                  <a:schemeClr val="accent6"/>
                </a:solidFill>
              </a:rPr>
              <a:t>P</a:t>
            </a:r>
            <a:r>
              <a:rPr lang="it-IT" sz="2400" dirty="0" smtClean="0">
                <a:solidFill>
                  <a:schemeClr val="accent6"/>
                </a:solidFill>
              </a:rPr>
              <a:t>er </a:t>
            </a:r>
            <a:r>
              <a:rPr lang="it-IT" sz="2400" dirty="0">
                <a:solidFill>
                  <a:schemeClr val="accent6"/>
                </a:solidFill>
              </a:rPr>
              <a:t>acquisire maggiori elementi di dettaglio </a:t>
            </a:r>
            <a:r>
              <a:rPr lang="it-IT" sz="2400" dirty="0" smtClean="0">
                <a:solidFill>
                  <a:schemeClr val="accent6"/>
                </a:solidFill>
              </a:rPr>
              <a:t>sulle </a:t>
            </a:r>
            <a:r>
              <a:rPr lang="it-IT" sz="2400" dirty="0">
                <a:solidFill>
                  <a:schemeClr val="accent6"/>
                </a:solidFill>
              </a:rPr>
              <a:t>criticità/difficoltà riscontrate dagli intervistati </a:t>
            </a:r>
            <a:r>
              <a:rPr lang="it-IT" sz="2400" dirty="0" smtClean="0">
                <a:solidFill>
                  <a:schemeClr val="accent6"/>
                </a:solidFill>
              </a:rPr>
              <a:t>nell’uti</a:t>
            </a:r>
            <a:r>
              <a:rPr lang="it-IT" sz="2400" dirty="0">
                <a:solidFill>
                  <a:schemeClr val="accent6"/>
                </a:solidFill>
              </a:rPr>
              <a:t>lizzo del servizio </a:t>
            </a:r>
            <a:r>
              <a:rPr lang="it-IT" sz="2400" dirty="0" smtClean="0">
                <a:solidFill>
                  <a:schemeClr val="accent6"/>
                </a:solidFill>
              </a:rPr>
              <a:t>web sono state inserite alcune </a:t>
            </a:r>
            <a:r>
              <a:rPr lang="it-IT" sz="2400" dirty="0">
                <a:solidFill>
                  <a:schemeClr val="accent6"/>
                </a:solidFill>
              </a:rPr>
              <a:t>domande </a:t>
            </a:r>
            <a:r>
              <a:rPr lang="it-IT" sz="2400" dirty="0" smtClean="0">
                <a:solidFill>
                  <a:schemeClr val="accent6"/>
                </a:solidFill>
              </a:rPr>
              <a:t>aperte </a:t>
            </a:r>
            <a:r>
              <a:rPr lang="it-IT" sz="2400" dirty="0">
                <a:solidFill>
                  <a:schemeClr val="accent6"/>
                </a:solidFill>
              </a:rPr>
              <a:t>nel </a:t>
            </a:r>
            <a:r>
              <a:rPr lang="it-IT" sz="2400" dirty="0" smtClean="0">
                <a:solidFill>
                  <a:schemeClr val="accent6"/>
                </a:solidFill>
              </a:rPr>
              <a:t>questionario. </a:t>
            </a:r>
          </a:p>
          <a:p>
            <a:pPr marL="0">
              <a:defRPr/>
            </a:pPr>
            <a:endParaRPr lang="it-IT" sz="800" dirty="0" smtClean="0">
              <a:solidFill>
                <a:schemeClr val="accent6"/>
              </a:solidFill>
            </a:endParaRPr>
          </a:p>
          <a:p>
            <a:pPr marL="0">
              <a:defRPr/>
            </a:pPr>
            <a:r>
              <a:rPr lang="it-IT" sz="2400" dirty="0" smtClean="0">
                <a:solidFill>
                  <a:schemeClr val="accent6"/>
                </a:solidFill>
              </a:rPr>
              <a:t>Le </a:t>
            </a:r>
            <a:r>
              <a:rPr lang="it-IT" sz="2400" dirty="0" smtClean="0">
                <a:solidFill>
                  <a:schemeClr val="accent6"/>
                </a:solidFill>
              </a:rPr>
              <a:t>risposte sono state analizzate, codificate mediante un sistema di classificazione omogeneo idoneo a effettuare una analisi statistica di tipo descrittivo e raggruppate in macro-categorie.  </a:t>
            </a:r>
          </a:p>
          <a:p>
            <a:pPr marL="0">
              <a:defRPr/>
            </a:pPr>
            <a:endParaRPr lang="it-IT" sz="800" dirty="0" smtClean="0">
              <a:solidFill>
                <a:schemeClr val="accent6"/>
              </a:solidFill>
            </a:endParaRPr>
          </a:p>
          <a:p>
            <a:pPr marL="0">
              <a:defRPr/>
            </a:pPr>
            <a:r>
              <a:rPr lang="it-IT" sz="2400" dirty="0" smtClean="0">
                <a:solidFill>
                  <a:schemeClr val="accent6"/>
                </a:solidFill>
              </a:rPr>
              <a:t>Per </a:t>
            </a:r>
            <a:r>
              <a:rPr lang="it-IT" sz="2400" dirty="0" smtClean="0">
                <a:solidFill>
                  <a:schemeClr val="accent6"/>
                </a:solidFill>
              </a:rPr>
              <a:t>ogni domanda aperta è stata predisposta la tabella di distribuzione delle frequenze delle macro-categorie e con il diagramma di Pareto sono state individuate le aree con priorità di intervento.</a:t>
            </a:r>
            <a:endParaRPr lang="it-IT" sz="2400" dirty="0">
              <a:solidFill>
                <a:schemeClr val="accent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26" y="6237312"/>
            <a:ext cx="417671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4519613" y="6599238"/>
            <a:ext cx="865187" cy="358775"/>
          </a:xfrm>
        </p:spPr>
        <p:txBody>
          <a:bodyPr/>
          <a:lstStyle/>
          <a:p>
            <a:pPr>
              <a:defRPr/>
            </a:pPr>
            <a:r>
              <a:rPr lang="it-IT" dirty="0"/>
              <a:t>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687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0" y="12700"/>
            <a:ext cx="9906000" cy="1143000"/>
          </a:xfrm>
        </p:spPr>
        <p:txBody>
          <a:bodyPr/>
          <a:lstStyle/>
          <a:p>
            <a:r>
              <a:rPr lang="it-IT" altLang="it-IT" dirty="0" smtClean="0"/>
              <a:t>Dimensioni del servizio </a:t>
            </a:r>
          </a:p>
        </p:txBody>
      </p:sp>
      <p:sp>
        <p:nvSpPr>
          <p:cNvPr id="7171" name="Segnaposto contenuto 3"/>
          <p:cNvSpPr>
            <a:spLocks noGrp="1"/>
          </p:cNvSpPr>
          <p:nvPr>
            <p:ph idx="1"/>
          </p:nvPr>
        </p:nvSpPr>
        <p:spPr>
          <a:xfrm>
            <a:off x="344488" y="1196752"/>
            <a:ext cx="9289032" cy="4752528"/>
          </a:xfrm>
        </p:spPr>
        <p:txBody>
          <a:bodyPr/>
          <a:lstStyle/>
          <a:p>
            <a:pPr marL="0">
              <a:defRPr/>
            </a:pPr>
            <a:r>
              <a:rPr lang="it-IT" sz="2400" dirty="0" smtClean="0">
                <a:solidFill>
                  <a:schemeClr val="accent6"/>
                </a:solidFill>
              </a:rPr>
              <a:t>Le dimensioni omogenee a cui si riferiscono gli item del questionario sono quattro:</a:t>
            </a:r>
          </a:p>
          <a:p>
            <a:pPr marL="0">
              <a:defRPr/>
            </a:pPr>
            <a:endParaRPr lang="it-IT" sz="800" dirty="0" smtClean="0">
              <a:solidFill>
                <a:schemeClr val="accent6"/>
              </a:solidFill>
            </a:endParaRPr>
          </a:p>
          <a:p>
            <a:pPr marL="0">
              <a:defRPr/>
            </a:pPr>
            <a:r>
              <a:rPr lang="it-IT" sz="2400" dirty="0" smtClean="0">
                <a:solidFill>
                  <a:schemeClr val="accent6"/>
                </a:solidFill>
              </a:rPr>
              <a:t>1) ACCESSIBILITA’</a:t>
            </a:r>
          </a:p>
          <a:p>
            <a:pPr marL="0">
              <a:defRPr/>
            </a:pPr>
            <a:r>
              <a:rPr lang="it-IT" sz="2400" dirty="0" smtClean="0">
                <a:solidFill>
                  <a:schemeClr val="accent6"/>
                </a:solidFill>
              </a:rPr>
              <a:t>2) ADEGUATEZZA DELLE INFORMAZIONI</a:t>
            </a:r>
          </a:p>
          <a:p>
            <a:pPr marL="0">
              <a:defRPr/>
            </a:pPr>
            <a:r>
              <a:rPr lang="it-IT" sz="2400" dirty="0" smtClean="0">
                <a:solidFill>
                  <a:schemeClr val="accent6"/>
                </a:solidFill>
              </a:rPr>
              <a:t>3) CAPACITÀ DI RISPOSTA</a:t>
            </a:r>
          </a:p>
          <a:p>
            <a:pPr marL="0">
              <a:defRPr/>
            </a:pPr>
            <a:r>
              <a:rPr lang="it-IT" sz="2400" dirty="0" smtClean="0">
                <a:solidFill>
                  <a:schemeClr val="accent6"/>
                </a:solidFill>
              </a:rPr>
              <a:t>4) DESIGN DEL SITO</a:t>
            </a:r>
          </a:p>
          <a:p>
            <a:pPr marL="0">
              <a:defRPr/>
            </a:pPr>
            <a:endParaRPr lang="it-IT" sz="2400" dirty="0" smtClean="0">
              <a:solidFill>
                <a:schemeClr val="accent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32" y="6237312"/>
            <a:ext cx="417671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4519613" y="6599238"/>
            <a:ext cx="865187" cy="35877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7014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0" y="12700"/>
            <a:ext cx="9906000" cy="1143000"/>
          </a:xfrm>
        </p:spPr>
        <p:txBody>
          <a:bodyPr/>
          <a:lstStyle/>
          <a:p>
            <a:r>
              <a:rPr lang="it-IT" altLang="it-IT" dirty="0" smtClean="0"/>
              <a:t>Scala di valutazione Likert</a:t>
            </a:r>
          </a:p>
        </p:txBody>
      </p:sp>
      <p:sp>
        <p:nvSpPr>
          <p:cNvPr id="7171" name="Segnaposto contenuto 3"/>
          <p:cNvSpPr>
            <a:spLocks noGrp="1"/>
          </p:cNvSpPr>
          <p:nvPr>
            <p:ph idx="1"/>
          </p:nvPr>
        </p:nvSpPr>
        <p:spPr>
          <a:xfrm>
            <a:off x="272480" y="980728"/>
            <a:ext cx="9433048" cy="5007769"/>
          </a:xfrm>
        </p:spPr>
        <p:txBody>
          <a:bodyPr/>
          <a:lstStyle/>
          <a:p>
            <a:pPr marL="0">
              <a:defRPr/>
            </a:pPr>
            <a:r>
              <a:rPr lang="it-IT" sz="2400" dirty="0" smtClean="0">
                <a:solidFill>
                  <a:schemeClr val="accent6"/>
                </a:solidFill>
              </a:rPr>
              <a:t>E’ stata utilizzata la scala Likert da 1 a 6, dove </a:t>
            </a:r>
            <a:endParaRPr lang="it-IT" sz="2400" dirty="0" smtClean="0">
              <a:solidFill>
                <a:schemeClr val="accent6"/>
              </a:solidFill>
            </a:endParaRPr>
          </a:p>
          <a:p>
            <a:pPr marL="0">
              <a:defRPr/>
            </a:pPr>
            <a:r>
              <a:rPr lang="it-IT" sz="2400" dirty="0" smtClean="0">
                <a:solidFill>
                  <a:schemeClr val="accent6"/>
                </a:solidFill>
              </a:rPr>
              <a:t>1 </a:t>
            </a:r>
            <a:r>
              <a:rPr lang="it-IT" sz="2400" dirty="0" smtClean="0">
                <a:solidFill>
                  <a:schemeClr val="accent6"/>
                </a:solidFill>
              </a:rPr>
              <a:t>= completamente in disaccordo e 6 = completamente d’accordo</a:t>
            </a:r>
            <a:r>
              <a:rPr lang="it-IT" sz="2400" dirty="0" smtClean="0">
                <a:solidFill>
                  <a:schemeClr val="accent6"/>
                </a:solidFill>
              </a:rPr>
              <a:t>.</a:t>
            </a:r>
          </a:p>
          <a:p>
            <a:pPr marL="0">
              <a:defRPr/>
            </a:pPr>
            <a:endParaRPr lang="it-IT" sz="800" dirty="0">
              <a:solidFill>
                <a:schemeClr val="accent6"/>
              </a:solidFill>
            </a:endParaRPr>
          </a:p>
          <a:p>
            <a:pPr marL="0">
              <a:defRPr/>
            </a:pPr>
            <a:r>
              <a:rPr lang="it-IT" sz="2400" dirty="0" smtClean="0">
                <a:solidFill>
                  <a:schemeClr val="accent6"/>
                </a:solidFill>
              </a:rPr>
              <a:t>I punteggi della scala sono stati accorpati in tre classi: 1-2, </a:t>
            </a:r>
          </a:p>
          <a:p>
            <a:pPr marL="0">
              <a:defRPr/>
            </a:pPr>
            <a:r>
              <a:rPr lang="it-IT" sz="2400" dirty="0" smtClean="0">
                <a:solidFill>
                  <a:schemeClr val="accent6"/>
                </a:solidFill>
              </a:rPr>
              <a:t>3-4 e 5-6. Ad ogni classe accorpata è stato attribuito un emoticon che consente di visualizzare in modo immediato il grado di soddisfazione/insoddisfazione dell’utente.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3973230"/>
            <a:ext cx="7201297" cy="226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737" y="6225877"/>
            <a:ext cx="417671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4519613" y="6599238"/>
            <a:ext cx="865187" cy="358775"/>
          </a:xfrm>
        </p:spPr>
        <p:txBody>
          <a:bodyPr/>
          <a:lstStyle/>
          <a:p>
            <a:pPr>
              <a:defRPr/>
            </a:pPr>
            <a:r>
              <a:rPr lang="it-IT" dirty="0"/>
              <a:t>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309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ctrTitle" idx="4294967295"/>
          </p:nvPr>
        </p:nvSpPr>
        <p:spPr>
          <a:xfrm>
            <a:off x="330200" y="115888"/>
            <a:ext cx="8832850" cy="990600"/>
          </a:xfrm>
        </p:spPr>
        <p:txBody>
          <a:bodyPr/>
          <a:lstStyle/>
          <a:p>
            <a:r>
              <a:rPr lang="it-IT" altLang="it-IT" smtClean="0"/>
              <a:t>Intervistati</a:t>
            </a:r>
          </a:p>
        </p:txBody>
      </p:sp>
      <p:graphicFrame>
        <p:nvGraphicFramePr>
          <p:cNvPr id="2" name="Segnaposto contenuto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49556645"/>
              </p:ext>
            </p:extLst>
          </p:nvPr>
        </p:nvGraphicFramePr>
        <p:xfrm>
          <a:off x="273051" y="1196753"/>
          <a:ext cx="9432477" cy="366613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27621"/>
                <a:gridCol w="2664296"/>
                <a:gridCol w="2376264"/>
                <a:gridCol w="2664296"/>
              </a:tblGrid>
              <a:tr h="2016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Servizio web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282" marR="7428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</a:rPr>
                        <a:t>Periodo della</a:t>
                      </a:r>
                      <a:r>
                        <a:rPr lang="it-IT" sz="2000" baseline="0" dirty="0" smtClean="0">
                          <a:effectLst/>
                        </a:rPr>
                        <a:t> rilevazione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282" marR="7428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Numero di utenti che hanno compilato il questionario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282" marR="7428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</a:rPr>
                        <a:t>Soddisfazione finale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</a:rPr>
                        <a:t>(Scala da 1 a 6)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282" marR="74282" marT="0" marB="0" anchor="ctr">
                    <a:solidFill>
                      <a:srgbClr val="FF9900"/>
                    </a:solidFill>
                  </a:tcPr>
                </a:tc>
              </a:tr>
              <a:tr h="824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</a:rPr>
                        <a:t>RLI web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282" marR="74282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Dicembre 2014</a:t>
                      </a:r>
                      <a:endParaRPr lang="it-IT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282" marR="74282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dirty="0" smtClean="0">
                          <a:solidFill>
                            <a:schemeClr val="bg1"/>
                          </a:solidFill>
                          <a:effectLst/>
                        </a:rPr>
                        <a:t>5.158</a:t>
                      </a:r>
                      <a:endParaRPr lang="it-IT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282" marR="74282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4,585</a:t>
                      </a:r>
                      <a:endParaRPr lang="it-IT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282" marR="74282" marT="0" marB="0" anchor="ctr">
                    <a:solidFill>
                      <a:srgbClr val="002060"/>
                    </a:solidFill>
                  </a:tcPr>
                </a:tc>
              </a:tr>
              <a:tr h="824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</a:rPr>
                        <a:t>RLI web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282" marR="74282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Dicembre 2015</a:t>
                      </a:r>
                      <a:endParaRPr lang="it-IT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282" marR="74282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dirty="0" smtClean="0">
                          <a:solidFill>
                            <a:schemeClr val="bg1"/>
                          </a:solidFill>
                          <a:effectLst/>
                        </a:rPr>
                        <a:t>5.367</a:t>
                      </a:r>
                      <a:endParaRPr lang="it-IT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282" marR="74282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4,811</a:t>
                      </a:r>
                      <a:endParaRPr lang="it-IT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282" marR="74282" marT="0" marB="0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4520952" y="6608787"/>
            <a:ext cx="576510" cy="229349"/>
          </a:xfrm>
        </p:spPr>
        <p:txBody>
          <a:bodyPr/>
          <a:lstStyle/>
          <a:p>
            <a:pPr>
              <a:defRPr/>
            </a:pPr>
            <a:fld id="{731AB394-093B-4F1E-8483-EADA839FBB34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10277" name="CasellaDiTesto 6"/>
          <p:cNvSpPr txBox="1">
            <a:spLocks noChangeArrowheads="1"/>
          </p:cNvSpPr>
          <p:nvPr/>
        </p:nvSpPr>
        <p:spPr bwMode="auto">
          <a:xfrm>
            <a:off x="273050" y="6381750"/>
            <a:ext cx="3959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200" b="1" dirty="0">
                <a:solidFill>
                  <a:srgbClr val="E3600F"/>
                </a:solidFill>
                <a:latin typeface="Verdana" pitchFamily="34" charset="0"/>
              </a:rPr>
              <a:t>Direzione Centrale </a:t>
            </a:r>
            <a:r>
              <a:rPr lang="it-IT" altLang="it-IT" sz="1200" b="1" dirty="0" smtClean="0">
                <a:solidFill>
                  <a:srgbClr val="E3600F"/>
                </a:solidFill>
                <a:latin typeface="Verdana" pitchFamily="34" charset="0"/>
              </a:rPr>
              <a:t>Gestione Tributi</a:t>
            </a:r>
            <a:endParaRPr lang="it-IT" altLang="it-IT" sz="1200" b="1" dirty="0">
              <a:solidFill>
                <a:srgbClr val="E3600F"/>
              </a:solidFill>
              <a:latin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824" y="6237312"/>
            <a:ext cx="417671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5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906000" cy="819150"/>
          </a:xfrm>
        </p:spPr>
        <p:txBody>
          <a:bodyPr/>
          <a:lstStyle/>
          <a:p>
            <a:pPr eaLnBrk="1" hangingPunct="1"/>
            <a:r>
              <a:rPr lang="it-IT" altLang="it-IT" sz="2800" dirty="0" smtClean="0"/>
              <a:t>Campione indagine RLI web</a:t>
            </a:r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F6041-C262-42EA-A4D5-46D66D6D4362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224704" y="1052736"/>
            <a:ext cx="95050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chemeClr val="accent6"/>
                </a:solidFill>
                <a:latin typeface="+mn-lt"/>
              </a:rPr>
              <a:t>Il campione risulta composto per la maggior parte da uomini (</a:t>
            </a:r>
            <a:r>
              <a:rPr lang="it-IT" sz="2200" dirty="0" smtClean="0">
                <a:solidFill>
                  <a:schemeClr val="accent6"/>
                </a:solidFill>
                <a:latin typeface="+mn-lt"/>
              </a:rPr>
              <a:t>57,52</a:t>
            </a:r>
            <a:r>
              <a:rPr lang="it-IT" sz="2200" dirty="0" smtClean="0">
                <a:solidFill>
                  <a:schemeClr val="accent6"/>
                </a:solidFill>
                <a:latin typeface="+mn-lt"/>
              </a:rPr>
              <a:t>%).</a:t>
            </a:r>
          </a:p>
          <a:p>
            <a:pPr>
              <a:defRPr/>
            </a:pPr>
            <a:endParaRPr lang="it-IT" sz="800" dirty="0">
              <a:solidFill>
                <a:schemeClr val="accent6"/>
              </a:solidFill>
              <a:latin typeface="+mn-lt"/>
            </a:endParaRPr>
          </a:p>
          <a:p>
            <a:pPr>
              <a:defRPr/>
            </a:pPr>
            <a:r>
              <a:rPr lang="it-IT" sz="2200" dirty="0">
                <a:solidFill>
                  <a:schemeClr val="accent6"/>
                </a:solidFill>
                <a:latin typeface="+mn-lt"/>
              </a:rPr>
              <a:t>Le fasce di età che si presentano con maggiore frequenza sono: </a:t>
            </a:r>
            <a:endParaRPr lang="it-IT" sz="2200" dirty="0" smtClean="0">
              <a:solidFill>
                <a:schemeClr val="accent6"/>
              </a:solidFill>
              <a:latin typeface="+mn-lt"/>
            </a:endParaRPr>
          </a:p>
          <a:p>
            <a:pPr>
              <a:defRPr/>
            </a:pPr>
            <a:r>
              <a:rPr lang="it-IT" sz="2200" dirty="0" smtClean="0">
                <a:solidFill>
                  <a:schemeClr val="accent6"/>
                </a:solidFill>
                <a:latin typeface="+mn-lt"/>
              </a:rPr>
              <a:t>46-55 </a:t>
            </a:r>
            <a:r>
              <a:rPr lang="it-IT" sz="2200" dirty="0">
                <a:solidFill>
                  <a:schemeClr val="accent6"/>
                </a:solidFill>
                <a:latin typeface="+mn-lt"/>
              </a:rPr>
              <a:t>(</a:t>
            </a:r>
            <a:r>
              <a:rPr lang="it-IT" sz="2200" dirty="0" smtClean="0">
                <a:solidFill>
                  <a:schemeClr val="accent6"/>
                </a:solidFill>
                <a:latin typeface="+mn-lt"/>
              </a:rPr>
              <a:t>33%) </a:t>
            </a:r>
            <a:r>
              <a:rPr lang="it-IT" sz="2200" dirty="0">
                <a:solidFill>
                  <a:schemeClr val="accent6"/>
                </a:solidFill>
                <a:latin typeface="+mn-lt"/>
              </a:rPr>
              <a:t>e 36-45 (</a:t>
            </a:r>
            <a:r>
              <a:rPr lang="it-IT" sz="2200" dirty="0" smtClean="0">
                <a:solidFill>
                  <a:schemeClr val="accent6"/>
                </a:solidFill>
                <a:latin typeface="+mn-lt"/>
              </a:rPr>
              <a:t>25%).</a:t>
            </a:r>
            <a:endParaRPr lang="it-IT" sz="2200" dirty="0">
              <a:solidFill>
                <a:schemeClr val="accent6"/>
              </a:solidFill>
              <a:latin typeface="+mn-lt"/>
            </a:endParaRPr>
          </a:p>
          <a:p>
            <a:pPr>
              <a:defRPr/>
            </a:pPr>
            <a:r>
              <a:rPr lang="it-IT" sz="2200" dirty="0">
                <a:solidFill>
                  <a:schemeClr val="accent6"/>
                </a:solidFill>
                <a:latin typeface="+mn-lt"/>
              </a:rPr>
              <a:t>Per quanto riguarda il titolo di studio, </a:t>
            </a:r>
            <a:r>
              <a:rPr lang="it-IT" sz="2200" dirty="0" smtClean="0">
                <a:solidFill>
                  <a:schemeClr val="accent6"/>
                </a:solidFill>
                <a:latin typeface="+mn-lt"/>
              </a:rPr>
              <a:t>quello più </a:t>
            </a:r>
            <a:r>
              <a:rPr lang="it-IT" sz="2200" dirty="0">
                <a:solidFill>
                  <a:schemeClr val="accent6"/>
                </a:solidFill>
                <a:latin typeface="+mn-lt"/>
              </a:rPr>
              <a:t>frequente è il diploma (</a:t>
            </a:r>
            <a:r>
              <a:rPr lang="it-IT" sz="2200" dirty="0" smtClean="0">
                <a:solidFill>
                  <a:schemeClr val="accent6"/>
                </a:solidFill>
                <a:latin typeface="+mn-lt"/>
              </a:rPr>
              <a:t>51%) </a:t>
            </a:r>
            <a:r>
              <a:rPr lang="it-IT" sz="2200" dirty="0">
                <a:solidFill>
                  <a:schemeClr val="accent6"/>
                </a:solidFill>
                <a:latin typeface="+mn-lt"/>
              </a:rPr>
              <a:t>seguito dalla laurea (</a:t>
            </a:r>
            <a:r>
              <a:rPr lang="it-IT" sz="2200" dirty="0" smtClean="0">
                <a:solidFill>
                  <a:schemeClr val="accent6"/>
                </a:solidFill>
                <a:latin typeface="+mn-lt"/>
              </a:rPr>
              <a:t>42%). </a:t>
            </a:r>
            <a:endParaRPr lang="it-IT" sz="2200" dirty="0">
              <a:solidFill>
                <a:schemeClr val="accent6"/>
              </a:solidFill>
              <a:latin typeface="+mn-lt"/>
            </a:endParaRPr>
          </a:p>
          <a:p>
            <a:pPr>
              <a:defRPr/>
            </a:pPr>
            <a:r>
              <a:rPr lang="it-IT" sz="2200" dirty="0">
                <a:solidFill>
                  <a:schemeClr val="accent6"/>
                </a:solidFill>
                <a:latin typeface="+mn-lt"/>
              </a:rPr>
              <a:t>Il </a:t>
            </a:r>
            <a:r>
              <a:rPr lang="it-IT" sz="2200" dirty="0" smtClean="0">
                <a:solidFill>
                  <a:schemeClr val="accent6"/>
                </a:solidFill>
                <a:latin typeface="+mn-lt"/>
              </a:rPr>
              <a:t>99,48% </a:t>
            </a:r>
            <a:r>
              <a:rPr lang="it-IT" sz="2200" dirty="0">
                <a:solidFill>
                  <a:schemeClr val="accent6"/>
                </a:solidFill>
                <a:latin typeface="+mn-lt"/>
              </a:rPr>
              <a:t>dei rispondenti </a:t>
            </a:r>
            <a:r>
              <a:rPr lang="it-IT" sz="2200" dirty="0" smtClean="0">
                <a:solidFill>
                  <a:schemeClr val="accent6"/>
                </a:solidFill>
                <a:latin typeface="+mn-lt"/>
              </a:rPr>
              <a:t>è di </a:t>
            </a:r>
            <a:r>
              <a:rPr lang="it-IT" sz="2200" dirty="0">
                <a:solidFill>
                  <a:schemeClr val="accent6"/>
                </a:solidFill>
                <a:latin typeface="+mn-lt"/>
              </a:rPr>
              <a:t>nazionalità italiana. </a:t>
            </a:r>
          </a:p>
          <a:p>
            <a:pPr>
              <a:defRPr/>
            </a:pPr>
            <a:endParaRPr lang="it-IT" sz="800" dirty="0">
              <a:solidFill>
                <a:schemeClr val="accent6"/>
              </a:solidFill>
              <a:latin typeface="+mn-lt"/>
            </a:endParaRPr>
          </a:p>
          <a:p>
            <a:pPr>
              <a:defRPr/>
            </a:pPr>
            <a:r>
              <a:rPr lang="it-IT" sz="2200" dirty="0">
                <a:solidFill>
                  <a:schemeClr val="accent6"/>
                </a:solidFill>
                <a:latin typeface="+mn-lt"/>
              </a:rPr>
              <a:t>La maggioranza del campione (</a:t>
            </a:r>
            <a:r>
              <a:rPr lang="it-IT" sz="2200" dirty="0" smtClean="0">
                <a:solidFill>
                  <a:schemeClr val="accent6"/>
                </a:solidFill>
                <a:latin typeface="+mn-lt"/>
              </a:rPr>
              <a:t>60,18%) </a:t>
            </a:r>
            <a:r>
              <a:rPr lang="it-IT" sz="2200" dirty="0">
                <a:solidFill>
                  <a:schemeClr val="accent6"/>
                </a:solidFill>
                <a:latin typeface="+mn-lt"/>
              </a:rPr>
              <a:t>dichiara di aver utilizzato il servizio per effettuare la prima registrazione di un contratto mentre </a:t>
            </a:r>
            <a:r>
              <a:rPr lang="it-IT" sz="2200" dirty="0">
                <a:solidFill>
                  <a:schemeClr val="accent6"/>
                </a:solidFill>
              </a:rPr>
              <a:t>il 18,87% per una </a:t>
            </a:r>
            <a:r>
              <a:rPr lang="it-IT" sz="2200" dirty="0" smtClean="0">
                <a:solidFill>
                  <a:schemeClr val="accent6"/>
                </a:solidFill>
              </a:rPr>
              <a:t>proroga, </a:t>
            </a:r>
            <a:r>
              <a:rPr lang="it-IT" sz="2200" dirty="0" smtClean="0">
                <a:solidFill>
                  <a:schemeClr val="accent6"/>
                </a:solidFill>
                <a:latin typeface="+mn-lt"/>
              </a:rPr>
              <a:t>il 18,24% </a:t>
            </a:r>
            <a:r>
              <a:rPr lang="it-IT" sz="2200" dirty="0">
                <a:solidFill>
                  <a:schemeClr val="accent6"/>
                </a:solidFill>
                <a:latin typeface="+mn-lt"/>
              </a:rPr>
              <a:t>per una </a:t>
            </a:r>
            <a:r>
              <a:rPr lang="it-IT" sz="2200" dirty="0" smtClean="0">
                <a:solidFill>
                  <a:schemeClr val="accent6"/>
                </a:solidFill>
                <a:latin typeface="+mn-lt"/>
              </a:rPr>
              <a:t>risoluzione e </a:t>
            </a:r>
            <a:r>
              <a:rPr lang="it-IT" sz="2200" dirty="0">
                <a:solidFill>
                  <a:schemeClr val="accent6"/>
                </a:solidFill>
                <a:latin typeface="+mn-lt"/>
              </a:rPr>
              <a:t>il </a:t>
            </a:r>
            <a:r>
              <a:rPr lang="it-IT" sz="2200" dirty="0" smtClean="0">
                <a:solidFill>
                  <a:schemeClr val="accent6"/>
                </a:solidFill>
                <a:latin typeface="+mn-lt"/>
              </a:rPr>
              <a:t>2,7% </a:t>
            </a:r>
            <a:r>
              <a:rPr lang="it-IT" sz="2200" dirty="0">
                <a:solidFill>
                  <a:schemeClr val="accent6"/>
                </a:solidFill>
                <a:latin typeface="+mn-lt"/>
              </a:rPr>
              <a:t>per una cessione.</a:t>
            </a:r>
          </a:p>
          <a:p>
            <a:pPr>
              <a:defRPr/>
            </a:pPr>
            <a:endParaRPr lang="it-IT" sz="800" dirty="0">
              <a:solidFill>
                <a:schemeClr val="accent6"/>
              </a:solidFill>
              <a:latin typeface="+mn-lt"/>
            </a:endParaRPr>
          </a:p>
          <a:p>
            <a:pPr>
              <a:defRPr/>
            </a:pPr>
            <a:r>
              <a:rPr lang="it-IT" sz="2200" dirty="0">
                <a:solidFill>
                  <a:schemeClr val="accent6"/>
                </a:solidFill>
                <a:latin typeface="+mn-lt"/>
              </a:rPr>
              <a:t>La categoria di utenti è costituita prevalentemente da contribuenti (</a:t>
            </a:r>
            <a:r>
              <a:rPr lang="it-IT" sz="2200" dirty="0" smtClean="0">
                <a:solidFill>
                  <a:schemeClr val="accent6"/>
                </a:solidFill>
                <a:latin typeface="+mn-lt"/>
              </a:rPr>
              <a:t>45,99%) </a:t>
            </a:r>
            <a:r>
              <a:rPr lang="it-IT" sz="2200" dirty="0">
                <a:solidFill>
                  <a:schemeClr val="accent6"/>
                </a:solidFill>
                <a:latin typeface="+mn-lt"/>
              </a:rPr>
              <a:t>seguiti da intermediari (</a:t>
            </a:r>
            <a:r>
              <a:rPr lang="it-IT" sz="2200" dirty="0" smtClean="0">
                <a:solidFill>
                  <a:schemeClr val="accent6"/>
                </a:solidFill>
                <a:latin typeface="+mn-lt"/>
              </a:rPr>
              <a:t>43,72%) </a:t>
            </a:r>
            <a:r>
              <a:rPr lang="it-IT" sz="2200" dirty="0">
                <a:solidFill>
                  <a:schemeClr val="accent6"/>
                </a:solidFill>
                <a:latin typeface="+mn-lt"/>
              </a:rPr>
              <a:t>e delegati </a:t>
            </a:r>
            <a:r>
              <a:rPr lang="it-IT" sz="2200" dirty="0" smtClean="0">
                <a:solidFill>
                  <a:schemeClr val="accent6"/>
                </a:solidFill>
                <a:latin typeface="+mn-lt"/>
              </a:rPr>
              <a:t>(10,24%).</a:t>
            </a:r>
            <a:endParaRPr lang="it-IT" sz="24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600700" y="6289675"/>
            <a:ext cx="4160838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i="1" dirty="0">
                <a:solidFill>
                  <a:schemeClr val="accent6"/>
                </a:solidFill>
                <a:latin typeface="+mn-lt"/>
              </a:rPr>
              <a:t>Customer </a:t>
            </a:r>
            <a:r>
              <a:rPr lang="it-IT" sz="1400" b="1" i="1" dirty="0" smtClean="0">
                <a:solidFill>
                  <a:schemeClr val="accent6"/>
                </a:solidFill>
                <a:latin typeface="+mn-lt"/>
              </a:rPr>
              <a:t>satisfaction </a:t>
            </a:r>
            <a:r>
              <a:rPr lang="it-IT" sz="1400" b="1" dirty="0" smtClean="0">
                <a:solidFill>
                  <a:schemeClr val="accent6"/>
                </a:solidFill>
                <a:latin typeface="+mn-lt"/>
              </a:rPr>
              <a:t>2015 </a:t>
            </a:r>
            <a:r>
              <a:rPr lang="it-IT" sz="1400" b="1" dirty="0">
                <a:solidFill>
                  <a:schemeClr val="accent6"/>
                </a:solidFill>
                <a:latin typeface="+mn-lt"/>
              </a:rPr>
              <a:t>– RLI web</a:t>
            </a:r>
          </a:p>
        </p:txBody>
      </p:sp>
    </p:spTree>
    <p:extLst>
      <p:ext uri="{BB962C8B-B14F-4D97-AF65-F5344CB8AC3E}">
        <p14:creationId xmlns:p14="http://schemas.microsoft.com/office/powerpoint/2010/main" val="2454266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ctrTitle" idx="4294967295"/>
          </p:nvPr>
        </p:nvSpPr>
        <p:spPr>
          <a:xfrm>
            <a:off x="0" y="115888"/>
            <a:ext cx="9906000" cy="990600"/>
          </a:xfrm>
        </p:spPr>
        <p:txBody>
          <a:bodyPr/>
          <a:lstStyle/>
          <a:p>
            <a:r>
              <a:rPr lang="it-IT" altLang="it-IT" sz="2800" smtClean="0"/>
              <a:t>Risultati Soddisfazione </a:t>
            </a:r>
            <a:r>
              <a:rPr lang="it-IT" altLang="it-IT" sz="2800" i="1" smtClean="0"/>
              <a:t>overall</a:t>
            </a:r>
            <a:r>
              <a:rPr lang="it-IT" altLang="it-IT" sz="2800" smtClean="0"/>
              <a:t> iniziale </a:t>
            </a:r>
            <a:br>
              <a:rPr lang="it-IT" altLang="it-IT" sz="2800" smtClean="0"/>
            </a:br>
            <a:r>
              <a:rPr lang="it-IT" altLang="it-IT" sz="2800" smtClean="0"/>
              <a:t>(giudizio istintivo) e finale (giudizio ragionato)</a:t>
            </a:r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5AA6C5-4F5B-4774-B8BD-E770858FF556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273049" y="1412875"/>
            <a:ext cx="92884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accent6"/>
                </a:solidFill>
                <a:latin typeface="+mn-lt"/>
              </a:rPr>
              <a:t>La distribuzione dei giudizi di soddisfazione </a:t>
            </a:r>
            <a:r>
              <a:rPr lang="it-IT" sz="2400" i="1" dirty="0">
                <a:solidFill>
                  <a:schemeClr val="accent6"/>
                </a:solidFill>
                <a:latin typeface="+mn-lt"/>
              </a:rPr>
              <a:t>overall </a:t>
            </a:r>
            <a:r>
              <a:rPr lang="it-IT" sz="2400" dirty="0">
                <a:solidFill>
                  <a:schemeClr val="accent6"/>
                </a:solidFill>
                <a:latin typeface="+mn-lt"/>
              </a:rPr>
              <a:t>sia iniziale che finale è concentrata principalmente nella fascia alta della scala (5-6), rispettivamente con </a:t>
            </a:r>
            <a:r>
              <a:rPr lang="it-IT" sz="2400" dirty="0" smtClean="0">
                <a:solidFill>
                  <a:schemeClr val="accent6"/>
                </a:solidFill>
                <a:latin typeface="+mn-lt"/>
              </a:rPr>
              <a:t>il 70,43</a:t>
            </a:r>
            <a:r>
              <a:rPr lang="it-IT" sz="2400" dirty="0" smtClean="0">
                <a:solidFill>
                  <a:schemeClr val="accent6"/>
                </a:solidFill>
                <a:latin typeface="+mn-lt"/>
              </a:rPr>
              <a:t>% </a:t>
            </a:r>
            <a:r>
              <a:rPr lang="it-IT" sz="2400" dirty="0">
                <a:solidFill>
                  <a:schemeClr val="accent6"/>
                </a:solidFill>
                <a:latin typeface="+mn-lt"/>
              </a:rPr>
              <a:t>e il </a:t>
            </a:r>
            <a:r>
              <a:rPr lang="it-IT" sz="2400" dirty="0" smtClean="0">
                <a:solidFill>
                  <a:schemeClr val="accent6"/>
                </a:solidFill>
                <a:latin typeface="+mn-lt"/>
              </a:rPr>
              <a:t>69,78%. </a:t>
            </a:r>
            <a:r>
              <a:rPr lang="it-IT" sz="2400" dirty="0">
                <a:solidFill>
                  <a:schemeClr val="accent6"/>
                </a:solidFill>
                <a:latin typeface="+mn-lt"/>
              </a:rPr>
              <a:t>Anche il giudizio medio è sostanzialmente equivalente in entrambi i casi anche se lievemente maggiore nel caso del giudizio istintivo posto a monte del questionario:</a:t>
            </a:r>
          </a:p>
          <a:p>
            <a:pPr>
              <a:defRPr/>
            </a:pPr>
            <a:endParaRPr lang="it-IT" sz="2400" dirty="0">
              <a:solidFill>
                <a:schemeClr val="accent6"/>
              </a:solidFill>
              <a:latin typeface="+mn-lt"/>
            </a:endParaRPr>
          </a:p>
          <a:p>
            <a:pPr>
              <a:defRPr/>
            </a:pPr>
            <a:r>
              <a:rPr lang="it-IT" sz="2100" b="1" dirty="0">
                <a:solidFill>
                  <a:schemeClr val="accent6"/>
                </a:solidFill>
                <a:latin typeface="+mn-lt"/>
              </a:rPr>
              <a:t>MEDIA DEGLI ITEM DI SODDISFAZIONE COMPLESSIVA</a:t>
            </a:r>
          </a:p>
          <a:p>
            <a:pPr>
              <a:defRPr/>
            </a:pPr>
            <a:r>
              <a:rPr lang="it-IT" sz="2400" b="1" dirty="0">
                <a:solidFill>
                  <a:schemeClr val="accent6"/>
                </a:solidFill>
                <a:latin typeface="+mn-lt"/>
              </a:rPr>
              <a:t>Soddisfazione iniziale 	</a:t>
            </a:r>
            <a:r>
              <a:rPr lang="it-IT" sz="2400" b="1" dirty="0" smtClean="0">
                <a:solidFill>
                  <a:schemeClr val="accent6"/>
                </a:solidFill>
                <a:latin typeface="+mn-lt"/>
              </a:rPr>
              <a:t>4,842</a:t>
            </a:r>
            <a:endParaRPr lang="it-IT" sz="2400" b="1" dirty="0">
              <a:solidFill>
                <a:schemeClr val="accent6"/>
              </a:solidFill>
              <a:latin typeface="+mn-lt"/>
            </a:endParaRPr>
          </a:p>
          <a:p>
            <a:pPr>
              <a:defRPr/>
            </a:pPr>
            <a:r>
              <a:rPr lang="it-IT" sz="2400" b="1" dirty="0">
                <a:solidFill>
                  <a:schemeClr val="accent6"/>
                </a:solidFill>
                <a:latin typeface="+mn-lt"/>
              </a:rPr>
              <a:t>Soddisfazione finale		</a:t>
            </a:r>
            <a:r>
              <a:rPr lang="it-IT" sz="2400" b="1" dirty="0" smtClean="0">
                <a:solidFill>
                  <a:schemeClr val="accent6"/>
                </a:solidFill>
                <a:latin typeface="+mn-lt"/>
              </a:rPr>
              <a:t>4,811</a:t>
            </a:r>
            <a:endParaRPr lang="it-IT" sz="2400" b="1" dirty="0">
              <a:solidFill>
                <a:schemeClr val="accent6"/>
              </a:solidFill>
              <a:latin typeface="+mn-lt"/>
            </a:endParaRPr>
          </a:p>
          <a:p>
            <a:pPr>
              <a:defRPr/>
            </a:pPr>
            <a:endParaRPr lang="it-IT" sz="2400" dirty="0">
              <a:solidFill>
                <a:schemeClr val="accent6"/>
              </a:solidFill>
              <a:latin typeface="+mn-lt"/>
            </a:endParaRPr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</p:txBody>
      </p:sp>
      <p:sp>
        <p:nvSpPr>
          <p:cNvPr id="6149" name="CasellaDiTesto 5"/>
          <p:cNvSpPr txBox="1">
            <a:spLocks noChangeArrowheads="1"/>
          </p:cNvSpPr>
          <p:nvPr/>
        </p:nvSpPr>
        <p:spPr bwMode="auto">
          <a:xfrm>
            <a:off x="273050" y="6381750"/>
            <a:ext cx="3959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rgbClr val="073C6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73C6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200" b="1" dirty="0">
                <a:solidFill>
                  <a:srgbClr val="E3600F"/>
                </a:solidFill>
              </a:rPr>
              <a:t>Direzione Centrale </a:t>
            </a:r>
            <a:r>
              <a:rPr lang="it-IT" altLang="it-IT" sz="1200" b="1" dirty="0" smtClean="0">
                <a:solidFill>
                  <a:srgbClr val="E3600F"/>
                </a:solidFill>
              </a:rPr>
              <a:t>Gestione Tributi</a:t>
            </a:r>
            <a:endParaRPr lang="it-IT" altLang="it-IT" sz="1200" b="1" dirty="0">
              <a:solidFill>
                <a:srgbClr val="E3600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600700" y="6289675"/>
            <a:ext cx="40894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i="1" dirty="0" smtClean="0">
                <a:solidFill>
                  <a:schemeClr val="accent6"/>
                </a:solidFill>
                <a:latin typeface="+mn-lt"/>
              </a:rPr>
              <a:t>Customer </a:t>
            </a:r>
            <a:r>
              <a:rPr lang="it-IT" sz="1400" b="1" i="1" dirty="0">
                <a:solidFill>
                  <a:schemeClr val="accent6"/>
                </a:solidFill>
                <a:latin typeface="+mn-lt"/>
              </a:rPr>
              <a:t>satisfaction </a:t>
            </a:r>
            <a:r>
              <a:rPr lang="it-IT" sz="1400" b="1" dirty="0" smtClean="0">
                <a:solidFill>
                  <a:schemeClr val="accent6"/>
                </a:solidFill>
                <a:latin typeface="+mn-lt"/>
              </a:rPr>
              <a:t>2015 </a:t>
            </a:r>
            <a:r>
              <a:rPr lang="it-IT" sz="1400" b="1" dirty="0">
                <a:solidFill>
                  <a:schemeClr val="accent6"/>
                </a:solidFill>
                <a:latin typeface="+mn-lt"/>
              </a:rPr>
              <a:t>– RLI web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enzianew2">
  <a:themeElements>
    <a:clrScheme name="agenzianew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genzianew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0962" tIns="39688" rIns="80962" bIns="3968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0962" tIns="39688" rIns="80962" bIns="3968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genzianew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zianew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zianew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zianew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zianew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zianew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enzianew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enzianew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enzianew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enzianew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enzianew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enzianew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genzianew2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18293</TotalTime>
  <Words>759</Words>
  <Application>Microsoft Office PowerPoint</Application>
  <PresentationFormat>A4 (21x29,7 cm)</PresentationFormat>
  <Paragraphs>112</Paragraphs>
  <Slides>14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agenzianew2</vt:lpstr>
      <vt:lpstr>Presentazione standard di PowerPoint</vt:lpstr>
      <vt:lpstr>Obiettivo, modalità e tempi</vt:lpstr>
      <vt:lpstr>Struttura del questionario web</vt:lpstr>
      <vt:lpstr>Questionario web: le domande aperte</vt:lpstr>
      <vt:lpstr>Dimensioni del servizio </vt:lpstr>
      <vt:lpstr>Scala di valutazione Likert</vt:lpstr>
      <vt:lpstr>Intervistati</vt:lpstr>
      <vt:lpstr>Campione indagine RLI web</vt:lpstr>
      <vt:lpstr>Risultati Soddisfazione overall iniziale  (giudizio istintivo) e finale (giudizio ragionato)</vt:lpstr>
      <vt:lpstr>Presentazione standard di PowerPoint</vt:lpstr>
      <vt:lpstr>Presentazione standard di PowerPoint</vt:lpstr>
      <vt:lpstr>Priorità di intervento</vt:lpstr>
      <vt:lpstr>RLI web: confronto 2014 -2015</vt:lpstr>
      <vt:lpstr>RLI web: considerazioni conclusive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cp:lastModifiedBy>PEZZALI ELENA</cp:lastModifiedBy>
  <cp:revision>1821</cp:revision>
  <cp:lastPrinted>2016-04-06T10:52:10Z</cp:lastPrinted>
  <dcterms:created xsi:type="dcterms:W3CDTF">2000-01-26T10:54:37Z</dcterms:created>
  <dcterms:modified xsi:type="dcterms:W3CDTF">2016-04-06T12:27:22Z</dcterms:modified>
</cp:coreProperties>
</file>