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notesSlides/notesSlide15.xml" ContentType="application/vnd.openxmlformats-officedocument.presentationml.notesSlide+xml"/>
  <Override PartName="/ppt/charts/chart7.xml" ContentType="application/vnd.openxmlformats-officedocument.drawingml.chart+xml"/>
  <Override PartName="/ppt/notesSlides/notesSlide16.xml" ContentType="application/vnd.openxmlformats-officedocument.presentationml.notesSlide+xml"/>
  <Override PartName="/ppt/charts/chart8.xml" ContentType="application/vnd.openxmlformats-officedocument.drawingml.chart+xml"/>
  <Override PartName="/ppt/notesSlides/notesSlide17.xml" ContentType="application/vnd.openxmlformats-officedocument.presentationml.notesSlide+xml"/>
  <Override PartName="/ppt/charts/chart9.xml" ContentType="application/vnd.openxmlformats-officedocument.drawingml.chart+xml"/>
  <Override PartName="/ppt/notesSlides/notesSlide18.xml" ContentType="application/vnd.openxmlformats-officedocument.presentationml.notesSlide+xml"/>
  <Override PartName="/ppt/charts/chart10.xml" ContentType="application/vnd.openxmlformats-officedocument.drawingml.chart+xml"/>
  <Override PartName="/ppt/notesSlides/notesSlide19.xml" ContentType="application/vnd.openxmlformats-officedocument.presentationml.notesSlide+xml"/>
  <Override PartName="/ppt/charts/chart11.xml" ContentType="application/vnd.openxmlformats-officedocument.drawingml.chart+xml"/>
  <Override PartName="/ppt/notesSlides/notesSlide20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1.xml" ContentType="application/vnd.openxmlformats-officedocument.presentationml.notesSlide+xml"/>
  <Override PartName="/ppt/charts/chart1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4" r:id="rId1"/>
  </p:sldMasterIdLst>
  <p:notesMasterIdLst>
    <p:notesMasterId r:id="rId23"/>
  </p:notesMasterIdLst>
  <p:handoutMasterIdLst>
    <p:handoutMasterId r:id="rId24"/>
  </p:handoutMasterIdLst>
  <p:sldIdLst>
    <p:sldId id="562" r:id="rId2"/>
    <p:sldId id="1484" r:id="rId3"/>
    <p:sldId id="1392" r:id="rId4"/>
    <p:sldId id="1402" r:id="rId5"/>
    <p:sldId id="1453" r:id="rId6"/>
    <p:sldId id="1394" r:id="rId7"/>
    <p:sldId id="1408" r:id="rId8"/>
    <p:sldId id="1501" r:id="rId9"/>
    <p:sldId id="1500" r:id="rId10"/>
    <p:sldId id="1417" r:id="rId11"/>
    <p:sldId id="1466" r:id="rId12"/>
    <p:sldId id="1487" r:id="rId13"/>
    <p:sldId id="1489" r:id="rId14"/>
    <p:sldId id="1492" r:id="rId15"/>
    <p:sldId id="1493" r:id="rId16"/>
    <p:sldId id="1495" r:id="rId17"/>
    <p:sldId id="1494" r:id="rId18"/>
    <p:sldId id="1497" r:id="rId19"/>
    <p:sldId id="1498" r:id="rId20"/>
    <p:sldId id="1413" r:id="rId21"/>
    <p:sldId id="1473" r:id="rId22"/>
  </p:sldIdLst>
  <p:sldSz cx="9906000" cy="6858000" type="A4"/>
  <p:notesSz cx="6805613" cy="99393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600F"/>
    <a:srgbClr val="B3CCEB"/>
    <a:srgbClr val="0F407B"/>
    <a:srgbClr val="009900"/>
    <a:srgbClr val="FF3300"/>
    <a:srgbClr val="336699"/>
    <a:srgbClr val="99CC00"/>
    <a:srgbClr val="003300"/>
    <a:srgbClr val="FFCC66"/>
    <a:srgbClr val="0B2F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4C1A8A3-306A-4EB7-A6B1-4F7E0EB9C5D6}" styleName="Stile medio 3 - Color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3969" autoAdjust="0"/>
    <p:restoredTop sz="87537" autoAdjust="0"/>
  </p:normalViewPr>
  <p:slideViewPr>
    <p:cSldViewPr snapToGrid="0">
      <p:cViewPr>
        <p:scale>
          <a:sx n="100" d="100"/>
          <a:sy n="100" d="100"/>
        </p:scale>
        <p:origin x="-120" y="732"/>
      </p:cViewPr>
      <p:guideLst>
        <p:guide orient="horz" pos="300"/>
        <p:guide pos="257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40" d="100"/>
        <a:sy n="140" d="100"/>
      </p:scale>
      <p:origin x="0" y="8100"/>
    </p:cViewPr>
  </p:sorterViewPr>
  <p:notesViewPr>
    <p:cSldViewPr snapToGrid="0">
      <p:cViewPr>
        <p:scale>
          <a:sx n="100" d="100"/>
          <a:sy n="100" d="100"/>
        </p:scale>
        <p:origin x="-2052" y="1362"/>
      </p:cViewPr>
      <p:guideLst>
        <p:guide orient="horz" pos="3131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868005276409041E-2"/>
          <c:y val="0.12212150911037396"/>
          <c:w val="0.79234486465510245"/>
          <c:h val="0.8128586388382226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rgbClr val="003300"/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Foglio1!$A$2:$A$13</c:f>
              <c:strCache>
                <c:ptCount val="12"/>
                <c:pt idx="0">
                  <c:v>Utilità delle notizie trasmesse nel tempo di attesa </c:v>
                </c:pt>
                <c:pt idx="1">
                  <c:v>Uniformità delle risposte fornite nelle diverse chiamate </c:v>
                </c:pt>
                <c:pt idx="2">
                  <c:v>Tempo impiegato per trovare la linea libera (sempre prima del successivo – devono ruotare in blocco)</c:v>
                </c:pt>
                <c:pt idx="3">
                  <c:v>Tempo di attesa in linea per parlare con l'operatore (sempre dopo il precedente – devono ruotare in blocco)</c:v>
                </c:pt>
                <c:pt idx="4">
                  <c:v>Facilità di reperire informazioni sui servizi erogati dal call center dell’Agenzia delle entrate</c:v>
                </c:pt>
                <c:pt idx="5">
                  <c:v>Capacità di risolvere il problema al primo contatto</c:v>
                </c:pt>
                <c:pt idx="6">
                  <c:v>Chiarezza delle istruzioni vocali per la scelta del servizio</c:v>
                </c:pt>
                <c:pt idx="7">
                  <c:v>Adeguatezza degli orari del servizio </c:v>
                </c:pt>
                <c:pt idx="8">
                  <c:v>Competenza degli operatori</c:v>
                </c:pt>
                <c:pt idx="9">
                  <c:v>Correttezza delle risposte fornite</c:v>
                </c:pt>
                <c:pt idx="10">
                  <c:v>Chiarezza e Completezza delle risposte ricevute</c:v>
                </c:pt>
                <c:pt idx="11">
                  <c:v>Disponibilità e Cortesia degli operatori</c:v>
                </c:pt>
              </c:strCache>
            </c:strRef>
          </c:cat>
          <c:val>
            <c:numRef>
              <c:f>Foglio1!$B$2:$B$13</c:f>
              <c:numCache>
                <c:formatCode>General</c:formatCode>
                <c:ptCount val="12"/>
                <c:pt idx="0">
                  <c:v>22.8</c:v>
                </c:pt>
                <c:pt idx="1">
                  <c:v>16.8</c:v>
                </c:pt>
                <c:pt idx="2">
                  <c:v>25.9</c:v>
                </c:pt>
                <c:pt idx="3">
                  <c:v>24.4</c:v>
                </c:pt>
                <c:pt idx="4">
                  <c:v>32.6</c:v>
                </c:pt>
                <c:pt idx="5">
                  <c:v>44</c:v>
                </c:pt>
                <c:pt idx="6">
                  <c:v>42.9</c:v>
                </c:pt>
                <c:pt idx="7">
                  <c:v>50.3</c:v>
                </c:pt>
                <c:pt idx="8">
                  <c:v>50</c:v>
                </c:pt>
                <c:pt idx="9">
                  <c:v>53.4</c:v>
                </c:pt>
                <c:pt idx="10">
                  <c:v>51.5</c:v>
                </c:pt>
                <c:pt idx="11">
                  <c:v>71.7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009900"/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Foglio1!$A$2:$A$13</c:f>
              <c:strCache>
                <c:ptCount val="12"/>
                <c:pt idx="0">
                  <c:v>Utilità delle notizie trasmesse nel tempo di attesa </c:v>
                </c:pt>
                <c:pt idx="1">
                  <c:v>Uniformità delle risposte fornite nelle diverse chiamate </c:v>
                </c:pt>
                <c:pt idx="2">
                  <c:v>Tempo impiegato per trovare la linea libera (sempre prima del successivo – devono ruotare in blocco)</c:v>
                </c:pt>
                <c:pt idx="3">
                  <c:v>Tempo di attesa in linea per parlare con l'operatore (sempre dopo il precedente – devono ruotare in blocco)</c:v>
                </c:pt>
                <c:pt idx="4">
                  <c:v>Facilità di reperire informazioni sui servizi erogati dal call center dell’Agenzia delle entrate</c:v>
                </c:pt>
                <c:pt idx="5">
                  <c:v>Capacità di risolvere il problema al primo contatto</c:v>
                </c:pt>
                <c:pt idx="6">
                  <c:v>Chiarezza delle istruzioni vocali per la scelta del servizio</c:v>
                </c:pt>
                <c:pt idx="7">
                  <c:v>Adeguatezza degli orari del servizio </c:v>
                </c:pt>
                <c:pt idx="8">
                  <c:v>Competenza degli operatori</c:v>
                </c:pt>
                <c:pt idx="9">
                  <c:v>Correttezza delle risposte fornite</c:v>
                </c:pt>
                <c:pt idx="10">
                  <c:v>Chiarezza e Completezza delle risposte ricevute</c:v>
                </c:pt>
                <c:pt idx="11">
                  <c:v>Disponibilità e Cortesia degli operatori</c:v>
                </c:pt>
              </c:strCache>
            </c:strRef>
          </c:cat>
          <c:val>
            <c:numRef>
              <c:f>Foglio1!$C$2:$C$13</c:f>
              <c:numCache>
                <c:formatCode>General</c:formatCode>
                <c:ptCount val="12"/>
                <c:pt idx="0">
                  <c:v>21</c:v>
                </c:pt>
                <c:pt idx="1">
                  <c:v>32</c:v>
                </c:pt>
                <c:pt idx="2">
                  <c:v>26.4</c:v>
                </c:pt>
                <c:pt idx="3">
                  <c:v>29.5</c:v>
                </c:pt>
                <c:pt idx="4">
                  <c:v>32.200000000000003</c:v>
                </c:pt>
                <c:pt idx="5">
                  <c:v>25.6</c:v>
                </c:pt>
                <c:pt idx="6">
                  <c:v>27.7</c:v>
                </c:pt>
                <c:pt idx="7">
                  <c:v>26.8</c:v>
                </c:pt>
                <c:pt idx="8">
                  <c:v>28</c:v>
                </c:pt>
                <c:pt idx="9">
                  <c:v>24.6</c:v>
                </c:pt>
                <c:pt idx="10">
                  <c:v>27.4</c:v>
                </c:pt>
                <c:pt idx="11">
                  <c:v>18.399999999999999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strRef>
              <c:f>Foglio1!$A$2:$A$13</c:f>
              <c:strCache>
                <c:ptCount val="12"/>
                <c:pt idx="0">
                  <c:v>Utilità delle notizie trasmesse nel tempo di attesa </c:v>
                </c:pt>
                <c:pt idx="1">
                  <c:v>Uniformità delle risposte fornite nelle diverse chiamate </c:v>
                </c:pt>
                <c:pt idx="2">
                  <c:v>Tempo impiegato per trovare la linea libera (sempre prima del successivo – devono ruotare in blocco)</c:v>
                </c:pt>
                <c:pt idx="3">
                  <c:v>Tempo di attesa in linea per parlare con l'operatore (sempre dopo il precedente – devono ruotare in blocco)</c:v>
                </c:pt>
                <c:pt idx="4">
                  <c:v>Facilità di reperire informazioni sui servizi erogati dal call center dell’Agenzia delle entrate</c:v>
                </c:pt>
                <c:pt idx="5">
                  <c:v>Capacità di risolvere il problema al primo contatto</c:v>
                </c:pt>
                <c:pt idx="6">
                  <c:v>Chiarezza delle istruzioni vocali per la scelta del servizio</c:v>
                </c:pt>
                <c:pt idx="7">
                  <c:v>Adeguatezza degli orari del servizio </c:v>
                </c:pt>
                <c:pt idx="8">
                  <c:v>Competenza degli operatori</c:v>
                </c:pt>
                <c:pt idx="9">
                  <c:v>Correttezza delle risposte fornite</c:v>
                </c:pt>
                <c:pt idx="10">
                  <c:v>Chiarezza e Completezza delle risposte ricevute</c:v>
                </c:pt>
                <c:pt idx="11">
                  <c:v>Disponibilità e Cortesia degli operatori</c:v>
                </c:pt>
              </c:strCache>
            </c:strRef>
          </c:cat>
          <c:val>
            <c:numRef>
              <c:f>Foglio1!$D$2:$D$13</c:f>
              <c:numCache>
                <c:formatCode>General</c:formatCode>
                <c:ptCount val="12"/>
                <c:pt idx="0">
                  <c:v>15.9</c:v>
                </c:pt>
                <c:pt idx="1">
                  <c:v>22.8</c:v>
                </c:pt>
                <c:pt idx="2">
                  <c:v>21.6</c:v>
                </c:pt>
                <c:pt idx="3">
                  <c:v>21.4</c:v>
                </c:pt>
                <c:pt idx="4">
                  <c:v>17.100000000000001</c:v>
                </c:pt>
                <c:pt idx="5">
                  <c:v>11.9</c:v>
                </c:pt>
                <c:pt idx="6">
                  <c:v>15.1</c:v>
                </c:pt>
                <c:pt idx="7">
                  <c:v>10.8</c:v>
                </c:pt>
                <c:pt idx="8">
                  <c:v>10.4</c:v>
                </c:pt>
                <c:pt idx="9">
                  <c:v>9.3000000000000007</c:v>
                </c:pt>
                <c:pt idx="10">
                  <c:v>9.6</c:v>
                </c:pt>
                <c:pt idx="11">
                  <c:v>5.3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Foglio1!$A$2:$A$13</c:f>
              <c:strCache>
                <c:ptCount val="12"/>
                <c:pt idx="0">
                  <c:v>Utilità delle notizie trasmesse nel tempo di attesa </c:v>
                </c:pt>
                <c:pt idx="1">
                  <c:v>Uniformità delle risposte fornite nelle diverse chiamate </c:v>
                </c:pt>
                <c:pt idx="2">
                  <c:v>Tempo impiegato per trovare la linea libera (sempre prima del successivo – devono ruotare in blocco)</c:v>
                </c:pt>
                <c:pt idx="3">
                  <c:v>Tempo di attesa in linea per parlare con l'operatore (sempre dopo il precedente – devono ruotare in blocco)</c:v>
                </c:pt>
                <c:pt idx="4">
                  <c:v>Facilità di reperire informazioni sui servizi erogati dal call center dell’Agenzia delle entrate</c:v>
                </c:pt>
                <c:pt idx="5">
                  <c:v>Capacità di risolvere il problema al primo contatto</c:v>
                </c:pt>
                <c:pt idx="6">
                  <c:v>Chiarezza delle istruzioni vocali per la scelta del servizio</c:v>
                </c:pt>
                <c:pt idx="7">
                  <c:v>Adeguatezza degli orari del servizio </c:v>
                </c:pt>
                <c:pt idx="8">
                  <c:v>Competenza degli operatori</c:v>
                </c:pt>
                <c:pt idx="9">
                  <c:v>Correttezza delle risposte fornite</c:v>
                </c:pt>
                <c:pt idx="10">
                  <c:v>Chiarezza e Completezza delle risposte ricevute</c:v>
                </c:pt>
                <c:pt idx="11">
                  <c:v>Disponibilità e Cortesia degli operatori</c:v>
                </c:pt>
              </c:strCache>
            </c:strRef>
          </c:cat>
          <c:val>
            <c:numRef>
              <c:f>Foglio1!$E$2:$E$13</c:f>
              <c:numCache>
                <c:formatCode>General</c:formatCode>
                <c:ptCount val="12"/>
                <c:pt idx="0">
                  <c:v>12.8</c:v>
                </c:pt>
                <c:pt idx="1">
                  <c:v>12.5</c:v>
                </c:pt>
                <c:pt idx="2">
                  <c:v>11.7</c:v>
                </c:pt>
                <c:pt idx="3">
                  <c:v>12.1</c:v>
                </c:pt>
                <c:pt idx="4">
                  <c:v>8.2000000000000011</c:v>
                </c:pt>
                <c:pt idx="5">
                  <c:v>6.3</c:v>
                </c:pt>
                <c:pt idx="6">
                  <c:v>7.2</c:v>
                </c:pt>
                <c:pt idx="7">
                  <c:v>4.7</c:v>
                </c:pt>
                <c:pt idx="8">
                  <c:v>4.9000000000000004</c:v>
                </c:pt>
                <c:pt idx="9">
                  <c:v>4.2</c:v>
                </c:pt>
                <c:pt idx="10">
                  <c:v>4.9000000000000004</c:v>
                </c:pt>
                <c:pt idx="11">
                  <c:v>1.7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cat>
            <c:strRef>
              <c:f>Foglio1!$A$2:$A$13</c:f>
              <c:strCache>
                <c:ptCount val="12"/>
                <c:pt idx="0">
                  <c:v>Utilità delle notizie trasmesse nel tempo di attesa </c:v>
                </c:pt>
                <c:pt idx="1">
                  <c:v>Uniformità delle risposte fornite nelle diverse chiamate </c:v>
                </c:pt>
                <c:pt idx="2">
                  <c:v>Tempo impiegato per trovare la linea libera (sempre prima del successivo – devono ruotare in blocco)</c:v>
                </c:pt>
                <c:pt idx="3">
                  <c:v>Tempo di attesa in linea per parlare con l'operatore (sempre dopo il precedente – devono ruotare in blocco)</c:v>
                </c:pt>
                <c:pt idx="4">
                  <c:v>Facilità di reperire informazioni sui servizi erogati dal call center dell’Agenzia delle entrate</c:v>
                </c:pt>
                <c:pt idx="5">
                  <c:v>Capacità di risolvere il problema al primo contatto</c:v>
                </c:pt>
                <c:pt idx="6">
                  <c:v>Chiarezza delle istruzioni vocali per la scelta del servizio</c:v>
                </c:pt>
                <c:pt idx="7">
                  <c:v>Adeguatezza degli orari del servizio </c:v>
                </c:pt>
                <c:pt idx="8">
                  <c:v>Competenza degli operatori</c:v>
                </c:pt>
                <c:pt idx="9">
                  <c:v>Correttezza delle risposte fornite</c:v>
                </c:pt>
                <c:pt idx="10">
                  <c:v>Chiarezza e Completezza delle risposte ricevute</c:v>
                </c:pt>
                <c:pt idx="11">
                  <c:v>Disponibilità e Cortesia degli operatori</c:v>
                </c:pt>
              </c:strCache>
            </c:strRef>
          </c:cat>
          <c:val>
            <c:numRef>
              <c:f>Foglio1!$F$2:$F$13</c:f>
              <c:numCache>
                <c:formatCode>General</c:formatCode>
                <c:ptCount val="12"/>
                <c:pt idx="0">
                  <c:v>8.1</c:v>
                </c:pt>
                <c:pt idx="1">
                  <c:v>6.9</c:v>
                </c:pt>
                <c:pt idx="2">
                  <c:v>7</c:v>
                </c:pt>
                <c:pt idx="3">
                  <c:v>6.2</c:v>
                </c:pt>
                <c:pt idx="4">
                  <c:v>3.9</c:v>
                </c:pt>
                <c:pt idx="5">
                  <c:v>4</c:v>
                </c:pt>
                <c:pt idx="6">
                  <c:v>3.3</c:v>
                </c:pt>
                <c:pt idx="7">
                  <c:v>1.8</c:v>
                </c:pt>
                <c:pt idx="8">
                  <c:v>2.7</c:v>
                </c:pt>
                <c:pt idx="9">
                  <c:v>2.2999999999999998</c:v>
                </c:pt>
                <c:pt idx="10">
                  <c:v>3</c:v>
                </c:pt>
                <c:pt idx="11">
                  <c:v>1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Foglio1!$A$2:$A$13</c:f>
              <c:strCache>
                <c:ptCount val="12"/>
                <c:pt idx="0">
                  <c:v>Utilità delle notizie trasmesse nel tempo di attesa </c:v>
                </c:pt>
                <c:pt idx="1">
                  <c:v>Uniformità delle risposte fornite nelle diverse chiamate </c:v>
                </c:pt>
                <c:pt idx="2">
                  <c:v>Tempo impiegato per trovare la linea libera (sempre prima del successivo – devono ruotare in blocco)</c:v>
                </c:pt>
                <c:pt idx="3">
                  <c:v>Tempo di attesa in linea per parlare con l'operatore (sempre dopo il precedente – devono ruotare in blocco)</c:v>
                </c:pt>
                <c:pt idx="4">
                  <c:v>Facilità di reperire informazioni sui servizi erogati dal call center dell’Agenzia delle entrate</c:v>
                </c:pt>
                <c:pt idx="5">
                  <c:v>Capacità di risolvere il problema al primo contatto</c:v>
                </c:pt>
                <c:pt idx="6">
                  <c:v>Chiarezza delle istruzioni vocali per la scelta del servizio</c:v>
                </c:pt>
                <c:pt idx="7">
                  <c:v>Adeguatezza degli orari del servizio </c:v>
                </c:pt>
                <c:pt idx="8">
                  <c:v>Competenza degli operatori</c:v>
                </c:pt>
                <c:pt idx="9">
                  <c:v>Correttezza delle risposte fornite</c:v>
                </c:pt>
                <c:pt idx="10">
                  <c:v>Chiarezza e Completezza delle risposte ricevute</c:v>
                </c:pt>
                <c:pt idx="11">
                  <c:v>Disponibilità e Cortesia degli operatori</c:v>
                </c:pt>
              </c:strCache>
            </c:strRef>
          </c:cat>
          <c:val>
            <c:numRef>
              <c:f>Foglio1!$G$2:$G$13</c:f>
              <c:numCache>
                <c:formatCode>General</c:formatCode>
                <c:ptCount val="12"/>
                <c:pt idx="0">
                  <c:v>10.1</c:v>
                </c:pt>
                <c:pt idx="1">
                  <c:v>7.3</c:v>
                </c:pt>
                <c:pt idx="2">
                  <c:v>7.1</c:v>
                </c:pt>
                <c:pt idx="3">
                  <c:v>6.2</c:v>
                </c:pt>
                <c:pt idx="4">
                  <c:v>3</c:v>
                </c:pt>
                <c:pt idx="5">
                  <c:v>7.2</c:v>
                </c:pt>
                <c:pt idx="6">
                  <c:v>2.8</c:v>
                </c:pt>
                <c:pt idx="7">
                  <c:v>1.2</c:v>
                </c:pt>
                <c:pt idx="8">
                  <c:v>3.4</c:v>
                </c:pt>
                <c:pt idx="9">
                  <c:v>3.6</c:v>
                </c:pt>
                <c:pt idx="10">
                  <c:v>3.4</c:v>
                </c:pt>
                <c:pt idx="11">
                  <c:v>1.6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non risponde</c:v>
                </c:pt>
              </c:strCache>
            </c:strRef>
          </c:tx>
          <c:invertIfNegative val="0"/>
          <c:cat>
            <c:strRef>
              <c:f>Foglio1!$A$2:$A$13</c:f>
              <c:strCache>
                <c:ptCount val="12"/>
                <c:pt idx="0">
                  <c:v>Utilità delle notizie trasmesse nel tempo di attesa </c:v>
                </c:pt>
                <c:pt idx="1">
                  <c:v>Uniformità delle risposte fornite nelle diverse chiamate </c:v>
                </c:pt>
                <c:pt idx="2">
                  <c:v>Tempo impiegato per trovare la linea libera (sempre prima del successivo – devono ruotare in blocco)</c:v>
                </c:pt>
                <c:pt idx="3">
                  <c:v>Tempo di attesa in linea per parlare con l'operatore (sempre dopo il precedente – devono ruotare in blocco)</c:v>
                </c:pt>
                <c:pt idx="4">
                  <c:v>Facilità di reperire informazioni sui servizi erogati dal call center dell’Agenzia delle entrate</c:v>
                </c:pt>
                <c:pt idx="5">
                  <c:v>Capacità di risolvere il problema al primo contatto</c:v>
                </c:pt>
                <c:pt idx="6">
                  <c:v>Chiarezza delle istruzioni vocali per la scelta del servizio</c:v>
                </c:pt>
                <c:pt idx="7">
                  <c:v>Adeguatezza degli orari del servizio </c:v>
                </c:pt>
                <c:pt idx="8">
                  <c:v>Competenza degli operatori</c:v>
                </c:pt>
                <c:pt idx="9">
                  <c:v>Correttezza delle risposte fornite</c:v>
                </c:pt>
                <c:pt idx="10">
                  <c:v>Chiarezza e Completezza delle risposte ricevute</c:v>
                </c:pt>
                <c:pt idx="11">
                  <c:v>Disponibilità e Cortesia degli operatori</c:v>
                </c:pt>
              </c:strCache>
            </c:strRef>
          </c:cat>
          <c:val>
            <c:numRef>
              <c:f>Foglio1!$H$2:$H$13</c:f>
              <c:numCache>
                <c:formatCode>General</c:formatCode>
                <c:ptCount val="12"/>
                <c:pt idx="0">
                  <c:v>9.2000000000000011</c:v>
                </c:pt>
                <c:pt idx="1">
                  <c:v>1.7</c:v>
                </c:pt>
                <c:pt idx="2">
                  <c:v>0.2</c:v>
                </c:pt>
                <c:pt idx="3">
                  <c:v>0.4</c:v>
                </c:pt>
                <c:pt idx="4">
                  <c:v>3.2</c:v>
                </c:pt>
                <c:pt idx="5">
                  <c:v>1</c:v>
                </c:pt>
                <c:pt idx="6">
                  <c:v>0.9</c:v>
                </c:pt>
                <c:pt idx="7">
                  <c:v>4.4000000000000004</c:v>
                </c:pt>
                <c:pt idx="8">
                  <c:v>0.70000000000000062</c:v>
                </c:pt>
                <c:pt idx="9">
                  <c:v>2.6</c:v>
                </c:pt>
                <c:pt idx="10">
                  <c:v>0.1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93085056"/>
        <c:axId val="93095040"/>
      </c:barChart>
      <c:catAx>
        <c:axId val="93085056"/>
        <c:scaling>
          <c:orientation val="minMax"/>
        </c:scaling>
        <c:delete val="1"/>
        <c:axPos val="l"/>
        <c:majorTickMark val="out"/>
        <c:minorTickMark val="none"/>
        <c:tickLblPos val="none"/>
        <c:crossAx val="93095040"/>
        <c:crosses val="autoZero"/>
        <c:auto val="1"/>
        <c:lblAlgn val="ctr"/>
        <c:lblOffset val="100"/>
        <c:noMultiLvlLbl val="0"/>
      </c:catAx>
      <c:valAx>
        <c:axId val="93095040"/>
        <c:scaling>
          <c:orientation val="minMax"/>
        </c:scaling>
        <c:delete val="0"/>
        <c:axPos val="b"/>
        <c:min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93085056"/>
        <c:crosses val="autoZero"/>
        <c:crossBetween val="between"/>
        <c:majorUnit val="0.2"/>
        <c:minorUnit val="0.1"/>
      </c:valAx>
    </c:plotArea>
    <c:legend>
      <c:legendPos val="t"/>
      <c:layout>
        <c:manualLayout>
          <c:xMode val="edge"/>
          <c:yMode val="edge"/>
          <c:x val="0.33655696752648562"/>
          <c:y val="6.7397696134863336E-2"/>
          <c:w val="0.5011230369828189"/>
          <c:h val="4.5015332042248626E-2"/>
        </c:manualLayout>
      </c:layout>
      <c:overlay val="0"/>
      <c:txPr>
        <a:bodyPr/>
        <a:lstStyle/>
        <a:p>
          <a:pPr>
            <a:defRPr sz="10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800360892388452"/>
          <c:y val="0.10647783392420275"/>
          <c:w val="0.47463369422572177"/>
          <c:h val="0.84852066929133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Foglio1!$A$2:$A$5</c:f>
              <c:numCache>
                <c:formatCode>General</c:formatCode>
                <c:ptCount val="4"/>
              </c:numCache>
            </c:numRef>
          </c:cat>
          <c:val>
            <c:numRef>
              <c:f>Foglio1!$B$2:$B$5</c:f>
              <c:numCache>
                <c:formatCode>General</c:formatCode>
                <c:ptCount val="4"/>
                <c:pt idx="0">
                  <c:v>50.7</c:v>
                </c:pt>
                <c:pt idx="1">
                  <c:v>35.200000000000003</c:v>
                </c:pt>
                <c:pt idx="2">
                  <c:v>13.6</c:v>
                </c:pt>
                <c:pt idx="3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73992192"/>
        <c:axId val="173871104"/>
      </c:barChart>
      <c:catAx>
        <c:axId val="17399219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73871104"/>
        <c:crosses val="autoZero"/>
        <c:auto val="1"/>
        <c:lblAlgn val="ctr"/>
        <c:lblOffset val="100"/>
        <c:noMultiLvlLbl val="0"/>
      </c:catAx>
      <c:valAx>
        <c:axId val="173871104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73992192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800360892388452"/>
          <c:y val="0.10647783392420275"/>
          <c:w val="0.47463369422572177"/>
          <c:h val="0.84852066929133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Foglio1!$A$2:$A$7</c:f>
              <c:numCache>
                <c:formatCode>General</c:formatCode>
                <c:ptCount val="6"/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85.3</c:v>
                </c:pt>
                <c:pt idx="1">
                  <c:v>83.3</c:v>
                </c:pt>
                <c:pt idx="2">
                  <c:v>79</c:v>
                </c:pt>
                <c:pt idx="3">
                  <c:v>76.7</c:v>
                </c:pt>
                <c:pt idx="4">
                  <c:v>76.599999999999994</c:v>
                </c:pt>
                <c:pt idx="5">
                  <c:v>74.400000000000006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74093824"/>
        <c:axId val="174095360"/>
      </c:barChart>
      <c:catAx>
        <c:axId val="17409382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74095360"/>
        <c:crosses val="autoZero"/>
        <c:auto val="1"/>
        <c:lblAlgn val="ctr"/>
        <c:lblOffset val="100"/>
        <c:noMultiLvlLbl val="0"/>
      </c:catAx>
      <c:valAx>
        <c:axId val="174095360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74093824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574343155559277E-2"/>
          <c:y val="2.7849957119071265E-2"/>
          <c:w val="0.67616554374002213"/>
          <c:h val="0.8819643515969504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Sheet1!$C$1:$C$2</c:f>
              <c:strCache>
                <c:ptCount val="1"/>
                <c:pt idx="0">
                  <c:v>Importanza rilevanza</c:v>
                </c:pt>
              </c:strCache>
            </c:strRef>
          </c:tx>
          <c:spPr>
            <a:ln w="25490">
              <a:noFill/>
            </a:ln>
          </c:spPr>
          <c:marker>
            <c:symbol val="circle"/>
            <c:size val="7"/>
            <c:spPr>
              <a:solidFill>
                <a:srgbClr val="F2750E"/>
              </a:solidFill>
              <a:ln w="8497">
                <a:noFill/>
              </a:ln>
            </c:spPr>
          </c:marker>
          <c:xVal>
            <c:numRef>
              <c:f>Sheet1!$B$3:$B$10</c:f>
              <c:numCache>
                <c:formatCode>General</c:formatCode>
                <c:ptCount val="8"/>
                <c:pt idx="0">
                  <c:v>75.8</c:v>
                </c:pt>
                <c:pt idx="1">
                  <c:v>81.8</c:v>
                </c:pt>
                <c:pt idx="2">
                  <c:v>83</c:v>
                </c:pt>
                <c:pt idx="3">
                  <c:v>81.600000000000009</c:v>
                </c:pt>
                <c:pt idx="4">
                  <c:v>74.8</c:v>
                </c:pt>
                <c:pt idx="5">
                  <c:v>90.600000000000009</c:v>
                </c:pt>
                <c:pt idx="6">
                  <c:v>67</c:v>
                </c:pt>
                <c:pt idx="7">
                  <c:v>78.400000000000006</c:v>
                </c:pt>
              </c:numCache>
            </c:numRef>
          </c:xVal>
          <c:yVal>
            <c:numRef>
              <c:f>Sheet1!$C$3:$C$10</c:f>
              <c:numCache>
                <c:formatCode>General</c:formatCode>
                <c:ptCount val="8"/>
                <c:pt idx="0">
                  <c:v>24.784455958549227</c:v>
                </c:pt>
                <c:pt idx="1">
                  <c:v>19.827979274611401</c:v>
                </c:pt>
                <c:pt idx="2">
                  <c:v>16.961658031088081</c:v>
                </c:pt>
                <c:pt idx="3">
                  <c:v>10.872538860103665</c:v>
                </c:pt>
                <c:pt idx="4">
                  <c:v>9.6031088082901519</c:v>
                </c:pt>
                <c:pt idx="5">
                  <c:v>11.294300518134715</c:v>
                </c:pt>
                <c:pt idx="6">
                  <c:v>3.8300518134715027</c:v>
                </c:pt>
                <c:pt idx="7">
                  <c:v>2.8269430051813473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2937088"/>
        <c:axId val="162959744"/>
      </c:scatterChart>
      <c:valAx>
        <c:axId val="162937088"/>
        <c:scaling>
          <c:orientation val="minMax"/>
          <c:max val="100"/>
          <c:min val="60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22657">
            <a:solidFill>
              <a:schemeClr val="tx1"/>
            </a:solidFill>
            <a:prstDash val="solid"/>
          </a:ln>
        </c:spPr>
        <c:crossAx val="162959744"/>
        <c:crossesAt val="12.5"/>
        <c:crossBetween val="midCat"/>
        <c:majorUnit val="10"/>
        <c:minorUnit val="1"/>
      </c:valAx>
      <c:valAx>
        <c:axId val="162959744"/>
        <c:scaling>
          <c:orientation val="minMax"/>
          <c:max val="25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2657">
            <a:solidFill>
              <a:schemeClr val="tx1"/>
            </a:solidFill>
            <a:prstDash val="solid"/>
          </a:ln>
        </c:spPr>
        <c:crossAx val="162937088"/>
        <c:crossesAt val="79"/>
        <c:crossBetween val="midCat"/>
        <c:majorUnit val="10"/>
        <c:minorUnit val="10"/>
      </c:valAx>
      <c:spPr>
        <a:ln w="22657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73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it-IT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spPr>
            <a:solidFill>
              <a:srgbClr val="B3CCEB"/>
            </a:solidFill>
          </c:spPr>
          <c:explosion val="25"/>
          <c:dPt>
            <c:idx val="0"/>
            <c:bubble3D val="0"/>
            <c:explosion val="0"/>
            <c:spPr>
              <a:solidFill>
                <a:srgbClr val="FFCC66"/>
              </a:solidFill>
            </c:spPr>
          </c:dPt>
          <c:dPt>
            <c:idx val="1"/>
            <c:bubble3D val="0"/>
            <c:explosion val="7"/>
          </c:dPt>
          <c:dLbls>
            <c:numFmt formatCode="#,##0" sourceLinked="0"/>
            <c:txPr>
              <a:bodyPr/>
              <a:lstStyle/>
              <a:p>
                <a:pPr>
                  <a:defRPr>
                    <a:solidFill>
                      <a:srgbClr val="0F407B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Foglio1!$A$2:$A$3</c:f>
              <c:strCache>
                <c:ptCount val="2"/>
                <c:pt idx="0">
                  <c:v>% professionista</c:v>
                </c:pt>
                <c:pt idx="1">
                  <c:v>% cittadino privato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37.4</c:v>
                </c:pt>
                <c:pt idx="1">
                  <c:v>62.6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014854633555414"/>
          <c:y val="0.41445310308501643"/>
          <c:w val="0.39254376135675462"/>
          <c:h val="0.23743971551788984"/>
        </c:manualLayout>
      </c:layout>
      <c:overlay val="0"/>
      <c:txPr>
        <a:bodyPr/>
        <a:lstStyle/>
        <a:p>
          <a:pPr>
            <a:defRPr>
              <a:solidFill>
                <a:srgbClr val="0F407B"/>
              </a:solidFill>
            </a:defRPr>
          </a:pPr>
          <a:endParaRPr lang="it-IT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spPr>
            <a:solidFill>
              <a:srgbClr val="B3CCEB"/>
            </a:solidFill>
          </c:spPr>
          <c:explosion val="25"/>
          <c:dPt>
            <c:idx val="0"/>
            <c:bubble3D val="0"/>
            <c:explosion val="0"/>
            <c:spPr>
              <a:solidFill>
                <a:srgbClr val="FFCC66"/>
              </a:solidFill>
            </c:spPr>
          </c:dPt>
          <c:dPt>
            <c:idx val="1"/>
            <c:bubble3D val="0"/>
            <c:explosion val="7"/>
          </c:dPt>
          <c:dLbls>
            <c:numFmt formatCode="#,##0" sourceLinked="0"/>
            <c:txPr>
              <a:bodyPr/>
              <a:lstStyle/>
              <a:p>
                <a:pPr>
                  <a:defRPr>
                    <a:solidFill>
                      <a:srgbClr val="0F407B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Foglio1!$A$2:$A$3</c:f>
              <c:strCache>
                <c:ptCount val="2"/>
                <c:pt idx="0">
                  <c:v>% professionista</c:v>
                </c:pt>
                <c:pt idx="1">
                  <c:v>% cittadino privato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78</c:v>
                </c:pt>
                <c:pt idx="1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476393095093858"/>
          <c:y val="0.41445310308501648"/>
          <c:w val="0.41369760751059964"/>
          <c:h val="0.29513201884221546"/>
        </c:manualLayout>
      </c:layout>
      <c:overlay val="0"/>
      <c:txPr>
        <a:bodyPr/>
        <a:lstStyle/>
        <a:p>
          <a:pPr>
            <a:defRPr>
              <a:solidFill>
                <a:srgbClr val="0F407B"/>
              </a:solidFill>
            </a:defRPr>
          </a:pPr>
          <a:endParaRPr lang="it-IT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800360892388452"/>
          <c:y val="0.10647783392420275"/>
          <c:w val="0.47463369422572177"/>
          <c:h val="0.84852066929133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dLbls>
            <c:dLbl>
              <c:idx val="6"/>
              <c:delete val="1"/>
            </c:dLbl>
            <c:dLbl>
              <c:idx val="10"/>
              <c:layout>
                <c:manualLayout>
                  <c:x val="-4.16666666666666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Foglio1!$A$2:$A$8</c:f>
              <c:strCache>
                <c:ptCount val="6"/>
                <c:pt idx="0">
                  <c:v>6 Totalmente soddisfatto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 Per niente soddisfatto</c:v>
                </c:pt>
              </c:strCache>
            </c:strRef>
          </c:cat>
          <c:val>
            <c:numRef>
              <c:f>Foglio1!$B$2:$B$8</c:f>
              <c:numCache>
                <c:formatCode>0.00</c:formatCode>
                <c:ptCount val="7"/>
                <c:pt idx="0">
                  <c:v>48.3</c:v>
                </c:pt>
                <c:pt idx="1">
                  <c:v>29.7</c:v>
                </c:pt>
                <c:pt idx="2">
                  <c:v>10.1</c:v>
                </c:pt>
                <c:pt idx="3">
                  <c:v>5.6</c:v>
                </c:pt>
                <c:pt idx="4">
                  <c:v>2.4</c:v>
                </c:pt>
                <c:pt idx="5">
                  <c:v>3.7</c:v>
                </c:pt>
                <c:pt idx="6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65262848"/>
        <c:axId val="165264384"/>
      </c:barChart>
      <c:catAx>
        <c:axId val="165262848"/>
        <c:scaling>
          <c:orientation val="maxMin"/>
        </c:scaling>
        <c:delete val="0"/>
        <c:axPos val="l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65264384"/>
        <c:crosses val="autoZero"/>
        <c:auto val="1"/>
        <c:lblAlgn val="ctr"/>
        <c:lblOffset val="100"/>
        <c:noMultiLvlLbl val="0"/>
      </c:catAx>
      <c:valAx>
        <c:axId val="165264384"/>
        <c:scaling>
          <c:orientation val="minMax"/>
          <c:max val="100"/>
          <c:min val="0"/>
        </c:scaling>
        <c:delete val="1"/>
        <c:axPos val="t"/>
        <c:numFmt formatCode="0.00" sourceLinked="1"/>
        <c:majorTickMark val="out"/>
        <c:minorTickMark val="none"/>
        <c:tickLblPos val="none"/>
        <c:crossAx val="165262848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800360892388452"/>
          <c:y val="0.10647783392420275"/>
          <c:w val="0.47463369422572177"/>
          <c:h val="0.84852066929133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6"/>
              <c:layout>
                <c:manualLayout>
                  <c:x val="-4.1666666666666683E-3"/>
                  <c:y val="-5.31332510813871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16666666666666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Foglio1!$A$2:$A$10</c:f>
              <c:strCache>
                <c:ptCount val="9"/>
                <c:pt idx="3">
                  <c:v>6 Migliore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  <c:pt idx="8">
                  <c:v>1 Peggiore</c:v>
                </c:pt>
              </c:strCache>
            </c:strRef>
          </c:cat>
          <c:val>
            <c:numRef>
              <c:f>Foglio1!$B$2:$B$10</c:f>
              <c:numCache>
                <c:formatCode>General</c:formatCode>
                <c:ptCount val="9"/>
                <c:pt idx="0">
                  <c:v>13.4</c:v>
                </c:pt>
                <c:pt idx="1">
                  <c:v>86.6</c:v>
                </c:pt>
                <c:pt idx="3">
                  <c:v>50.692840646651312</c:v>
                </c:pt>
                <c:pt idx="4">
                  <c:v>28.86836027713618</c:v>
                </c:pt>
                <c:pt idx="5">
                  <c:v>10.739030023094688</c:v>
                </c:pt>
                <c:pt idx="6">
                  <c:v>5.3117782909930824</c:v>
                </c:pt>
                <c:pt idx="7">
                  <c:v>1.8475750577367207</c:v>
                </c:pt>
                <c:pt idx="8">
                  <c:v>2.44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65534720"/>
        <c:axId val="165536512"/>
      </c:barChart>
      <c:catAx>
        <c:axId val="165534720"/>
        <c:scaling>
          <c:orientation val="maxMin"/>
        </c:scaling>
        <c:delete val="0"/>
        <c:axPos val="l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65536512"/>
        <c:crosses val="autoZero"/>
        <c:auto val="1"/>
        <c:lblAlgn val="ctr"/>
        <c:lblOffset val="100"/>
        <c:noMultiLvlLbl val="0"/>
      </c:catAx>
      <c:valAx>
        <c:axId val="165536512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65534720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867936242378528E-2"/>
          <c:y val="0.10785730718767295"/>
          <c:w val="0.79234486465510279"/>
          <c:h val="0.812858638838222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Foglio1!$A$2:$A$13</c:f>
              <c:strCache>
                <c:ptCount val="12"/>
                <c:pt idx="1">
                  <c:v>Tempo impiegato per trovare la linea libera (sempre prima del successivo – devono ruotare in blocco)</c:v>
                </c:pt>
                <c:pt idx="3">
                  <c:v>Adeguatezza degli orari del servizio </c:v>
                </c:pt>
                <c:pt idx="4">
                  <c:v>Chiarezza delle istruzioni vocali per la scelta del servizio</c:v>
                </c:pt>
                <c:pt idx="5">
                  <c:v>Tempo di attesa in linea per parlare con l'operatore (sempre dopo il precedente – devono ruotare in blocco)</c:v>
                </c:pt>
                <c:pt idx="6">
                  <c:v>Facilità di reperire informazioni sui servizi erogati dal call center dell’Agenzia delle entrate</c:v>
                </c:pt>
                <c:pt idx="7">
                  <c:v>Competenza degli operatori</c:v>
                </c:pt>
                <c:pt idx="8">
                  <c:v>Disponibilità e Cortesia degli operatori</c:v>
                </c:pt>
                <c:pt idx="9">
                  <c:v>Correttezza delle risposte fornite</c:v>
                </c:pt>
                <c:pt idx="10">
                  <c:v>Chiarezza e Completezza delle risposte ricevute</c:v>
                </c:pt>
                <c:pt idx="11">
                  <c:v>Capacità di risolvere il problema al primo contatto</c:v>
                </c:pt>
              </c:strCache>
            </c:strRef>
          </c:cat>
          <c:val>
            <c:numRef>
              <c:f>Foglio1!$B$2:$B$13</c:f>
              <c:numCache>
                <c:formatCode>General</c:formatCode>
                <c:ptCount val="12"/>
                <c:pt idx="4">
                  <c:v>2.8269430051813473</c:v>
                </c:pt>
                <c:pt idx="5">
                  <c:v>3.8300518134715027</c:v>
                </c:pt>
                <c:pt idx="6">
                  <c:v>9.6031088082901519</c:v>
                </c:pt>
                <c:pt idx="7">
                  <c:v>10.872538860103676</c:v>
                </c:pt>
                <c:pt idx="8">
                  <c:v>11.294300518134715</c:v>
                </c:pt>
                <c:pt idx="9">
                  <c:v>16.961658031088081</c:v>
                </c:pt>
                <c:pt idx="10">
                  <c:v>19.827979274611401</c:v>
                </c:pt>
                <c:pt idx="11">
                  <c:v>24.784455958549227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66077952"/>
        <c:axId val="166079488"/>
      </c:barChart>
      <c:catAx>
        <c:axId val="166077952"/>
        <c:scaling>
          <c:orientation val="minMax"/>
        </c:scaling>
        <c:delete val="1"/>
        <c:axPos val="l"/>
        <c:majorTickMark val="out"/>
        <c:minorTickMark val="none"/>
        <c:tickLblPos val="none"/>
        <c:crossAx val="166079488"/>
        <c:crosses val="autoZero"/>
        <c:auto val="1"/>
        <c:lblAlgn val="ctr"/>
        <c:lblOffset val="100"/>
        <c:noMultiLvlLbl val="0"/>
      </c:catAx>
      <c:valAx>
        <c:axId val="166079488"/>
        <c:scaling>
          <c:orientation val="minMax"/>
          <c:max val="40"/>
          <c:min val="0"/>
        </c:scaling>
        <c:delete val="1"/>
        <c:axPos val="b"/>
        <c:numFmt formatCode="General" sourceLinked="1"/>
        <c:majorTickMark val="out"/>
        <c:minorTickMark val="none"/>
        <c:tickLblPos val="none"/>
        <c:crossAx val="166077952"/>
        <c:crosses val="autoZero"/>
        <c:crossBetween val="between"/>
        <c:majorUnit val="0.2"/>
        <c:min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800360892388452"/>
          <c:y val="0.10647783392420275"/>
          <c:w val="0.47463369422572177"/>
          <c:h val="0.84852066929133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dLbl>
              <c:idx val="3"/>
              <c:delete val="1"/>
            </c:dLbl>
            <c:dLbl>
              <c:idx val="6"/>
              <c:layout>
                <c:manualLayout>
                  <c:x val="-4.1666666666666683E-3"/>
                  <c:y val="-5.31332510813871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16666666666666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Foglio1!$A$2:$A$5</c:f>
              <c:numCache>
                <c:formatCode>General</c:formatCode>
                <c:ptCount val="4"/>
              </c:numCache>
            </c:numRef>
          </c:cat>
          <c:val>
            <c:numRef>
              <c:f>Foglio1!$B$2:$B$5</c:f>
              <c:numCache>
                <c:formatCode>General</c:formatCode>
                <c:ptCount val="4"/>
                <c:pt idx="0">
                  <c:v>23</c:v>
                </c:pt>
                <c:pt idx="1">
                  <c:v>43</c:v>
                </c:pt>
                <c:pt idx="2">
                  <c:v>34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65768576"/>
        <c:axId val="165770368"/>
      </c:barChart>
      <c:catAx>
        <c:axId val="16576857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65770368"/>
        <c:crosses val="autoZero"/>
        <c:auto val="1"/>
        <c:lblAlgn val="ctr"/>
        <c:lblOffset val="100"/>
        <c:noMultiLvlLbl val="0"/>
      </c:catAx>
      <c:valAx>
        <c:axId val="165770368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65768576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800360892388452"/>
          <c:y val="0.10647783392420275"/>
          <c:w val="0.47463369422572177"/>
          <c:h val="0.84852066929133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dLbl>
              <c:idx val="6"/>
              <c:layout>
                <c:manualLayout>
                  <c:x val="-4.1666666666666683E-3"/>
                  <c:y val="-5.31332510813871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16666666666666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Foglio1!$A$2:$A$10</c:f>
              <c:strCache>
                <c:ptCount val="9"/>
                <c:pt idx="3">
                  <c:v>6 MOLTISSIMO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  <c:pt idx="8">
                  <c:v>1 PER NIENTE</c:v>
                </c:pt>
              </c:strCache>
            </c:strRef>
          </c:cat>
          <c:val>
            <c:numRef>
              <c:f>Foglio1!$B$2:$B$10</c:f>
              <c:numCache>
                <c:formatCode>General</c:formatCode>
                <c:ptCount val="9"/>
                <c:pt idx="0">
                  <c:v>77</c:v>
                </c:pt>
                <c:pt idx="3">
                  <c:v>43.3</c:v>
                </c:pt>
                <c:pt idx="4">
                  <c:v>21.2</c:v>
                </c:pt>
                <c:pt idx="5">
                  <c:v>13</c:v>
                </c:pt>
                <c:pt idx="6">
                  <c:v>9.2000000000000011</c:v>
                </c:pt>
                <c:pt idx="7">
                  <c:v>5.9</c:v>
                </c:pt>
                <c:pt idx="8">
                  <c:v>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66146432"/>
        <c:axId val="166147968"/>
      </c:barChart>
      <c:catAx>
        <c:axId val="16614643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66147968"/>
        <c:crosses val="autoZero"/>
        <c:auto val="1"/>
        <c:lblAlgn val="ctr"/>
        <c:lblOffset val="100"/>
        <c:noMultiLvlLbl val="0"/>
      </c:catAx>
      <c:valAx>
        <c:axId val="166147968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66146432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800360892388452"/>
          <c:y val="0.10647783392420275"/>
          <c:w val="0.47463369422572177"/>
          <c:h val="0.84852066929133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dLbls>
            <c:dLbl>
              <c:idx val="6"/>
              <c:layout>
                <c:manualLayout>
                  <c:x val="-4.1666666666666683E-3"/>
                  <c:y val="-5.31332510813871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16666666666666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Foglio1!$A$2:$A$10</c:f>
              <c:strCache>
                <c:ptCount val="9"/>
                <c:pt idx="3">
                  <c:v>6 OTTIMO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  <c:pt idx="8">
                  <c:v>1 PESSIMO</c:v>
                </c:pt>
              </c:strCache>
            </c:strRef>
          </c:cat>
          <c:val>
            <c:numRef>
              <c:f>Foglio1!$B$2:$B$10</c:f>
              <c:numCache>
                <c:formatCode>General</c:formatCode>
                <c:ptCount val="9"/>
                <c:pt idx="0">
                  <c:v>23</c:v>
                </c:pt>
                <c:pt idx="3">
                  <c:v>48.2</c:v>
                </c:pt>
                <c:pt idx="4">
                  <c:v>20.7</c:v>
                </c:pt>
                <c:pt idx="5">
                  <c:v>10.4</c:v>
                </c:pt>
                <c:pt idx="6">
                  <c:v>6.9</c:v>
                </c:pt>
                <c:pt idx="7">
                  <c:v>4.7</c:v>
                </c:pt>
                <c:pt idx="8">
                  <c:v>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92769280"/>
        <c:axId val="92771072"/>
      </c:barChart>
      <c:catAx>
        <c:axId val="9276928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92771072"/>
        <c:crosses val="autoZero"/>
        <c:auto val="1"/>
        <c:lblAlgn val="ctr"/>
        <c:lblOffset val="100"/>
        <c:noMultiLvlLbl val="0"/>
      </c:catAx>
      <c:valAx>
        <c:axId val="92771072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92769280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0.49525</cdr:x>
      <cdr:y>0.53863</cdr:y>
    </cdr:from>
    <cdr:to>
      <cdr:x>0.49775</cdr:x>
      <cdr:y>0.57712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65294" y="2190716"/>
          <a:ext cx="18531" cy="1565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wrap="none" lIns="18288" tIns="0" rIns="0" bIns="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it-IT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2222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7033" y="11121"/>
            <a:ext cx="2914647" cy="4559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108" tIns="0" rIns="19108" bIns="0" numCol="1" anchor="t" anchorCtr="0" compatLnSpc="1">
            <a:prstTxWarp prst="textNoShape">
              <a:avLst/>
            </a:prstTxWarp>
          </a:bodyPr>
          <a:lstStyle>
            <a:lvl1pPr defTabSz="770194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3935" y="11121"/>
            <a:ext cx="2914648" cy="4559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108" tIns="0" rIns="19108" bIns="0" numCol="1" anchor="t" anchorCtr="0" compatLnSpc="1">
            <a:prstTxWarp prst="textNoShape">
              <a:avLst/>
            </a:prstTxWarp>
          </a:bodyPr>
          <a:lstStyle>
            <a:lvl1pPr algn="r" defTabSz="770194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8350" y="782638"/>
            <a:ext cx="5268913" cy="3648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1374" y="4742476"/>
            <a:ext cx="5062867" cy="44231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358" tIns="47771" rIns="92358" bIns="477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7033" y="9472240"/>
            <a:ext cx="2914647" cy="45597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108" tIns="0" rIns="19108" bIns="0" numCol="1" anchor="b" anchorCtr="0" compatLnSpc="1">
            <a:prstTxWarp prst="textNoShape">
              <a:avLst/>
            </a:prstTxWarp>
          </a:bodyPr>
          <a:lstStyle>
            <a:lvl1pPr defTabSz="770194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3935" y="9472240"/>
            <a:ext cx="2914648" cy="45597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108" tIns="0" rIns="19108" bIns="0" numCol="1" anchor="b" anchorCtr="0" compatLnSpc="1">
            <a:prstTxWarp prst="textNoShape">
              <a:avLst/>
            </a:prstTxWarp>
          </a:bodyPr>
          <a:lstStyle>
            <a:lvl1pPr algn="r" defTabSz="770194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2D7F49CC-3722-463E-98F1-5D6A27E6C44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5888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8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8788" algn="l" defTabSz="768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7575" algn="l" defTabSz="768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7950" algn="l" defTabSz="768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35150" algn="l" defTabSz="768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5497"/>
            <a:fld id="{3E858DBB-5B3C-4CDC-A91A-1838151B1CFF}" type="slidenum">
              <a:rPr lang="it-IT" smtClean="0"/>
              <a:pPr defTabSz="915497"/>
              <a:t>1</a:t>
            </a:fld>
            <a:endParaRPr lang="it-IT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7683"/>
            <a:fld id="{7DC27BD6-FE61-4114-A482-BE95DE105AAB}" type="slidenum">
              <a:rPr lang="it-IT" altLang="it-IT" smtClean="0"/>
              <a:pPr defTabSz="767683"/>
              <a:t>10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734" y="3455573"/>
            <a:ext cx="5337954" cy="5567046"/>
          </a:xfrm>
          <a:noFill/>
        </p:spPr>
        <p:txBody>
          <a:bodyPr/>
          <a:lstStyle/>
          <a:p>
            <a:endParaRPr lang="it-IT" sz="9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7683"/>
            <a:fld id="{7DC27BD6-FE61-4114-A482-BE95DE105AAB}" type="slidenum">
              <a:rPr lang="it-IT" altLang="it-IT" smtClean="0"/>
              <a:pPr defTabSz="767683"/>
              <a:t>11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734" y="3455573"/>
            <a:ext cx="5337954" cy="5567046"/>
          </a:xfrm>
          <a:noFill/>
        </p:spPr>
        <p:txBody>
          <a:bodyPr/>
          <a:lstStyle/>
          <a:p>
            <a:endParaRPr lang="it-IT" sz="90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7683"/>
            <a:fld id="{7DC27BD6-FE61-4114-A482-BE95DE105AAB}" type="slidenum">
              <a:rPr lang="it-IT" altLang="it-IT" smtClean="0"/>
              <a:pPr defTabSz="767683"/>
              <a:t>12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734" y="3455573"/>
            <a:ext cx="5337954" cy="5567046"/>
          </a:xfrm>
          <a:noFill/>
        </p:spPr>
        <p:txBody>
          <a:bodyPr/>
          <a:lstStyle/>
          <a:p>
            <a:endParaRPr lang="it-IT" sz="90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7683"/>
            <a:fld id="{7DC27BD6-FE61-4114-A482-BE95DE105AAB}" type="slidenum">
              <a:rPr lang="it-IT" altLang="it-IT" smtClean="0"/>
              <a:pPr defTabSz="767683"/>
              <a:t>13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734" y="3455573"/>
            <a:ext cx="5337954" cy="5567046"/>
          </a:xfrm>
          <a:noFill/>
        </p:spPr>
        <p:txBody>
          <a:bodyPr/>
          <a:lstStyle/>
          <a:p>
            <a:endParaRPr lang="it-IT" sz="90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7683"/>
            <a:fld id="{7DC27BD6-FE61-4114-A482-BE95DE105AAB}" type="slidenum">
              <a:rPr lang="it-IT" altLang="it-IT" smtClean="0"/>
              <a:pPr defTabSz="767683"/>
              <a:t>14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734" y="3455573"/>
            <a:ext cx="5337954" cy="5567046"/>
          </a:xfrm>
          <a:noFill/>
        </p:spPr>
        <p:txBody>
          <a:bodyPr/>
          <a:lstStyle/>
          <a:p>
            <a:endParaRPr lang="it-IT" sz="900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7683"/>
            <a:fld id="{7DC27BD6-FE61-4114-A482-BE95DE105AAB}" type="slidenum">
              <a:rPr lang="it-IT" altLang="it-IT" smtClean="0">
                <a:solidFill>
                  <a:prstClr val="black"/>
                </a:solidFill>
              </a:rPr>
              <a:pPr defTabSz="767683"/>
              <a:t>15</a:t>
            </a:fld>
            <a:endParaRPr lang="it-IT" altLang="it-IT" smtClean="0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734" y="3455573"/>
            <a:ext cx="5337954" cy="5567046"/>
          </a:xfrm>
          <a:noFill/>
        </p:spPr>
        <p:txBody>
          <a:bodyPr/>
          <a:lstStyle/>
          <a:p>
            <a:endParaRPr lang="it-IT" sz="900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7683"/>
            <a:fld id="{7DC27BD6-FE61-4114-A482-BE95DE105AAB}" type="slidenum">
              <a:rPr lang="it-IT" altLang="it-IT" smtClean="0"/>
              <a:pPr defTabSz="767683"/>
              <a:t>16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734" y="3455573"/>
            <a:ext cx="5337954" cy="5567046"/>
          </a:xfrm>
          <a:noFill/>
        </p:spPr>
        <p:txBody>
          <a:bodyPr/>
          <a:lstStyle/>
          <a:p>
            <a:endParaRPr lang="it-IT" sz="900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7683"/>
            <a:fld id="{7DC27BD6-FE61-4114-A482-BE95DE105AAB}" type="slidenum">
              <a:rPr lang="it-IT" altLang="it-IT" smtClean="0"/>
              <a:pPr defTabSz="767683"/>
              <a:t>17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734" y="3455573"/>
            <a:ext cx="5337954" cy="5567046"/>
          </a:xfrm>
          <a:noFill/>
        </p:spPr>
        <p:txBody>
          <a:bodyPr/>
          <a:lstStyle/>
          <a:p>
            <a:endParaRPr lang="it-IT" sz="900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7683"/>
            <a:fld id="{7DC27BD6-FE61-4114-A482-BE95DE105AAB}" type="slidenum">
              <a:rPr lang="it-IT" altLang="it-IT" smtClean="0"/>
              <a:pPr defTabSz="767683"/>
              <a:t>18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734" y="3455573"/>
            <a:ext cx="5337954" cy="5567046"/>
          </a:xfrm>
          <a:noFill/>
        </p:spPr>
        <p:txBody>
          <a:bodyPr/>
          <a:lstStyle/>
          <a:p>
            <a:endParaRPr lang="it-IT" sz="900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7683"/>
            <a:fld id="{7DC27BD6-FE61-4114-A482-BE95DE105AAB}" type="slidenum">
              <a:rPr lang="it-IT" altLang="it-IT" smtClean="0"/>
              <a:pPr defTabSz="767683"/>
              <a:t>19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734" y="3455573"/>
            <a:ext cx="5337954" cy="5567046"/>
          </a:xfrm>
          <a:noFill/>
        </p:spPr>
        <p:txBody>
          <a:bodyPr/>
          <a:lstStyle/>
          <a:p>
            <a:endParaRPr lang="it-IT" sz="9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7683"/>
            <a:fld id="{7DC27BD6-FE61-4114-A482-BE95DE105AAB}" type="slidenum">
              <a:rPr lang="it-IT" altLang="it-IT" smtClean="0"/>
              <a:pPr defTabSz="767683"/>
              <a:t>2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734" y="3455573"/>
            <a:ext cx="5337954" cy="5567046"/>
          </a:xfrm>
          <a:noFill/>
        </p:spPr>
        <p:txBody>
          <a:bodyPr/>
          <a:lstStyle/>
          <a:p>
            <a:endParaRPr lang="it-IT" sz="900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7683"/>
            <a:fld id="{7DC27BD6-FE61-4114-A482-BE95DE105AAB}" type="slidenum">
              <a:rPr lang="it-IT" altLang="it-IT" smtClean="0"/>
              <a:pPr defTabSz="767683"/>
              <a:t>20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734" y="3455573"/>
            <a:ext cx="5337954" cy="5567046"/>
          </a:xfrm>
          <a:noFill/>
        </p:spPr>
        <p:txBody>
          <a:bodyPr/>
          <a:lstStyle/>
          <a:p>
            <a:endParaRPr lang="it-IT" sz="900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7683"/>
            <a:fld id="{7DC27BD6-FE61-4114-A482-BE95DE105AAB}" type="slidenum">
              <a:rPr lang="it-IT" altLang="it-IT" smtClean="0"/>
              <a:pPr defTabSz="767683"/>
              <a:t>21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734" y="3455573"/>
            <a:ext cx="5337954" cy="5567046"/>
          </a:xfrm>
          <a:noFill/>
        </p:spPr>
        <p:txBody>
          <a:bodyPr/>
          <a:lstStyle/>
          <a:p>
            <a:endParaRPr lang="it-IT" sz="9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7683"/>
            <a:fld id="{7DC27BD6-FE61-4114-A482-BE95DE105AAB}" type="slidenum">
              <a:rPr lang="it-IT" altLang="it-IT" smtClean="0"/>
              <a:pPr defTabSz="767683"/>
              <a:t>3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734" y="3455573"/>
            <a:ext cx="5337954" cy="5567046"/>
          </a:xfrm>
          <a:noFill/>
        </p:spPr>
        <p:txBody>
          <a:bodyPr/>
          <a:lstStyle/>
          <a:p>
            <a:endParaRPr lang="it-IT" sz="9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7683"/>
            <a:fld id="{7DC27BD6-FE61-4114-A482-BE95DE105AAB}" type="slidenum">
              <a:rPr lang="it-IT" altLang="it-IT" smtClean="0"/>
              <a:pPr defTabSz="767683"/>
              <a:t>4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734" y="3455573"/>
            <a:ext cx="5337954" cy="5567046"/>
          </a:xfrm>
          <a:noFill/>
        </p:spPr>
        <p:txBody>
          <a:bodyPr/>
          <a:lstStyle/>
          <a:p>
            <a:endParaRPr lang="it-IT" sz="9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7683"/>
            <a:fld id="{7DC27BD6-FE61-4114-A482-BE95DE105AAB}" type="slidenum">
              <a:rPr lang="it-IT" altLang="it-IT" smtClean="0"/>
              <a:pPr defTabSz="767683"/>
              <a:t>5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734" y="3455573"/>
            <a:ext cx="5337954" cy="5567046"/>
          </a:xfrm>
          <a:noFill/>
        </p:spPr>
        <p:txBody>
          <a:bodyPr/>
          <a:lstStyle/>
          <a:p>
            <a:endParaRPr lang="it-IT" sz="9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7683"/>
            <a:fld id="{7DC27BD6-FE61-4114-A482-BE95DE105AAB}" type="slidenum">
              <a:rPr lang="it-IT" altLang="it-IT" smtClean="0"/>
              <a:pPr defTabSz="767683"/>
              <a:t>6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734" y="3455573"/>
            <a:ext cx="5337954" cy="5567046"/>
          </a:xfrm>
          <a:noFill/>
        </p:spPr>
        <p:txBody>
          <a:bodyPr/>
          <a:lstStyle/>
          <a:p>
            <a:endParaRPr lang="it-IT" sz="9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7683"/>
            <a:fld id="{7DC27BD6-FE61-4114-A482-BE95DE105AAB}" type="slidenum">
              <a:rPr lang="it-IT" altLang="it-IT" smtClean="0"/>
              <a:pPr defTabSz="767683"/>
              <a:t>7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734" y="3455573"/>
            <a:ext cx="5337954" cy="5567046"/>
          </a:xfrm>
          <a:noFill/>
        </p:spPr>
        <p:txBody>
          <a:bodyPr/>
          <a:lstStyle/>
          <a:p>
            <a:endParaRPr lang="it-IT" sz="9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76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3842" indent="-286093" defTabSz="7676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4372" indent="-228874" defTabSz="7676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2120" indent="-228874" defTabSz="7676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9869" indent="-228874" defTabSz="7676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7618" indent="-228874" defTabSz="7676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366" indent="-228874" defTabSz="7676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3115" indent="-228874" defTabSz="7676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0863" indent="-228874" defTabSz="7676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B32F0DF-04B1-419C-9310-9D9C2B61AFBE}" type="slidenum">
              <a:rPr lang="it-IT" altLang="it-IT" sz="1000"/>
              <a:pPr>
                <a:spcBef>
                  <a:spcPct val="0"/>
                </a:spcBef>
              </a:pPr>
              <a:t>8</a:t>
            </a:fld>
            <a:endParaRPr lang="it-IT" altLang="it-IT" sz="10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4375" y="746125"/>
            <a:ext cx="5383213" cy="37274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244" y="4724086"/>
            <a:ext cx="5445126" cy="446976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/>
            <a:endParaRPr lang="it-IT" altLang="it-IT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7683"/>
            <a:fld id="{7DC27BD6-FE61-4114-A482-BE95DE105AAB}" type="slidenum">
              <a:rPr lang="it-IT" altLang="it-IT" smtClean="0"/>
              <a:pPr defTabSz="767683"/>
              <a:t>9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734" y="3455573"/>
            <a:ext cx="5337954" cy="5567046"/>
          </a:xfrm>
          <a:noFill/>
        </p:spPr>
        <p:txBody>
          <a:bodyPr/>
          <a:lstStyle/>
          <a:p>
            <a:endParaRPr lang="it-IT" sz="9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A3565-B887-40A8-BE55-32330C7ECAA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75F12-3C48-426B-9765-0021D087D50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8F76D-4DED-44DE-8139-2203F555F5E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4C2CD-CCAC-4B76-9C3C-3D4F4C39C75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C622A-3D10-44D5-A9D4-6B43EA7C3B6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BCCC3-08F6-4BA6-9685-390501F609C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DA584-DD4C-4B47-B6BF-FB2CB032204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E2FA4-2401-46BA-97F7-6C1BFAABC56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D7A4B-934B-4E08-A813-1675B2580E4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CFA68-E327-4B5C-A5D6-1EF9D6FDB0E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66DEB-E617-4010-93FD-F8A54BA23F0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pic>
        <p:nvPicPr>
          <p:cNvPr id="1028" name="Picture 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171950" y="6165850"/>
            <a:ext cx="156051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350838" y="6308725"/>
            <a:ext cx="3898900" cy="0"/>
          </a:xfrm>
          <a:prstGeom prst="line">
            <a:avLst/>
          </a:prstGeom>
          <a:noFill/>
          <a:ln w="25400">
            <a:solidFill>
              <a:srgbClr val="E3600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5654675" y="6597650"/>
            <a:ext cx="3898900" cy="0"/>
          </a:xfrm>
          <a:prstGeom prst="line">
            <a:avLst/>
          </a:prstGeom>
          <a:noFill/>
          <a:ln w="25400">
            <a:solidFill>
              <a:srgbClr val="073C62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165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19613" y="6599238"/>
            <a:ext cx="865187" cy="358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73C62"/>
                </a:solidFill>
                <a:latin typeface="+mn-lt"/>
              </a:defRPr>
            </a:lvl1pPr>
          </a:lstStyle>
          <a:p>
            <a:pPr>
              <a:defRPr/>
            </a:pPr>
            <a:fld id="{431EC8CE-49EA-4803-9B99-EEA054EBC81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333375"/>
            <a:ext cx="9906000" cy="620713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" name="Rettangolo 1"/>
          <p:cNvSpPr/>
          <p:nvPr userDrawn="1"/>
        </p:nvSpPr>
        <p:spPr bwMode="auto">
          <a:xfrm>
            <a:off x="5991592" y="6260825"/>
            <a:ext cx="1872208" cy="23403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In collaborazione con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9464" y="6214748"/>
            <a:ext cx="351421" cy="348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344" y="6165304"/>
            <a:ext cx="896813" cy="400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38" r:id="rId1"/>
    <p:sldLayoutId id="2147484639" r:id="rId2"/>
    <p:sldLayoutId id="2147484640" r:id="rId3"/>
    <p:sldLayoutId id="2147484641" r:id="rId4"/>
    <p:sldLayoutId id="2147484642" r:id="rId5"/>
    <p:sldLayoutId id="2147484643" r:id="rId6"/>
    <p:sldLayoutId id="2147484644" r:id="rId7"/>
    <p:sldLayoutId id="2147484645" r:id="rId8"/>
    <p:sldLayoutId id="2147484646" r:id="rId9"/>
    <p:sldLayoutId id="2147484647" r:id="rId10"/>
    <p:sldLayoutId id="214748464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9pPr>
    </p:titleStyle>
    <p:bodyStyle>
      <a:lvl1pPr marL="342900" indent="11113" algn="l" rtl="0" eaLnBrk="0" fontAlgn="base" hangingPunct="0">
        <a:spcBef>
          <a:spcPct val="20000"/>
        </a:spcBef>
        <a:spcAft>
          <a:spcPct val="0"/>
        </a:spcAft>
        <a:defRPr sz="3200">
          <a:solidFill>
            <a:srgbClr val="073C62"/>
          </a:solidFill>
          <a:latin typeface="+mn-lt"/>
          <a:ea typeface="+mn-ea"/>
          <a:cs typeface="+mn-cs"/>
        </a:defRPr>
      </a:lvl1pPr>
      <a:lvl2pPr marL="8191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073C62"/>
          </a:solidFill>
          <a:latin typeface="+mn-lt"/>
        </a:defRPr>
      </a:lvl2pPr>
      <a:lvl3pPr marL="122713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73C62"/>
          </a:solidFill>
          <a:latin typeface="+mn-lt"/>
        </a:defRPr>
      </a:lvl3pPr>
      <a:lvl4pPr marL="163512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73C6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chart" Target="../charts/chart12.xml"/><Relationship Id="rId4" Type="http://schemas.openxmlformats.org/officeDocument/2006/relationships/tags" Target="../tags/tag4.xml"/><Relationship Id="rId9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2203500"/>
            <a:ext cx="9906000" cy="2233612"/>
          </a:xfrm>
          <a:effectLst/>
        </p:spPr>
        <p:txBody>
          <a:bodyPr/>
          <a:lstStyle/>
          <a:p>
            <a:pPr>
              <a:defRPr/>
            </a:pPr>
            <a:r>
              <a:rPr lang="it-IT" sz="3600" b="1" dirty="0" smtClean="0">
                <a:solidFill>
                  <a:srgbClr val="E3600F"/>
                </a:solidFill>
                <a:latin typeface="+mj-lt"/>
                <a:ea typeface="+mj-ea"/>
                <a:cs typeface="+mj-cs"/>
              </a:rPr>
              <a:t>Customer Satisfaction 2013</a:t>
            </a:r>
          </a:p>
          <a:p>
            <a:pPr>
              <a:defRPr/>
            </a:pPr>
            <a:endParaRPr lang="it-IT" sz="2400" i="1" dirty="0" smtClean="0">
              <a:solidFill>
                <a:srgbClr val="E3600F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it-IT" sz="2400" i="1" dirty="0" smtClean="0">
                <a:solidFill>
                  <a:srgbClr val="0B2F5B"/>
                </a:solidFill>
                <a:latin typeface="+mj-lt"/>
                <a:ea typeface="+mj-ea"/>
                <a:cs typeface="+mj-cs"/>
              </a:rPr>
              <a:t>Report CAM – Centri Assistenza Multicanale</a:t>
            </a:r>
          </a:p>
        </p:txBody>
      </p:sp>
      <p:sp>
        <p:nvSpPr>
          <p:cNvPr id="18437" name="Rectangle 1029"/>
          <p:cNvSpPr>
            <a:spLocks noChangeArrowheads="1"/>
          </p:cNvSpPr>
          <p:nvPr/>
        </p:nvSpPr>
        <p:spPr bwMode="auto">
          <a:xfrm>
            <a:off x="228600" y="1676400"/>
            <a:ext cx="693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75" tIns="43638" rIns="87275" bIns="43638"/>
          <a:lstStyle/>
          <a:p>
            <a:pPr defTabSz="873125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  <a:defRPr/>
            </a:pPr>
            <a:r>
              <a:rPr lang="it-IT" sz="14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defTabSz="873125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  <a:defRPr/>
            </a:pPr>
            <a:endParaRPr lang="it-IT" sz="14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100" name="AutoShape 1033" descr="image001"/>
          <p:cNvSpPr>
            <a:spLocks noChangeAspect="1" noChangeArrowheads="1"/>
          </p:cNvSpPr>
          <p:nvPr/>
        </p:nvSpPr>
        <p:spPr bwMode="auto">
          <a:xfrm>
            <a:off x="4519613" y="2971800"/>
            <a:ext cx="8683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1" name="AutoShape 1035" descr="image001"/>
          <p:cNvSpPr>
            <a:spLocks noChangeAspect="1" noChangeArrowheads="1"/>
          </p:cNvSpPr>
          <p:nvPr/>
        </p:nvSpPr>
        <p:spPr bwMode="auto">
          <a:xfrm>
            <a:off x="4519613" y="2971800"/>
            <a:ext cx="8683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2" name="AutoShape 1038" descr="image001"/>
          <p:cNvSpPr>
            <a:spLocks noChangeAspect="1" noChangeArrowheads="1"/>
          </p:cNvSpPr>
          <p:nvPr/>
        </p:nvSpPr>
        <p:spPr bwMode="auto">
          <a:xfrm>
            <a:off x="4519613" y="2971800"/>
            <a:ext cx="8683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5387975" y="5373216"/>
            <a:ext cx="3885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 smtClean="0">
                <a:solidFill>
                  <a:srgbClr val="0B2F5B"/>
                </a:solidFill>
                <a:latin typeface="+mn-lt"/>
              </a:rPr>
              <a:t>Roma, </a:t>
            </a:r>
            <a:r>
              <a:rPr lang="it-IT" sz="1600" b="1" dirty="0" smtClean="0">
                <a:solidFill>
                  <a:srgbClr val="0B2F5B"/>
                </a:solidFill>
                <a:latin typeface="+mn-lt"/>
              </a:rPr>
              <a:t>febbraio </a:t>
            </a:r>
            <a:r>
              <a:rPr lang="it-IT" sz="1600" b="1" dirty="0" smtClean="0">
                <a:solidFill>
                  <a:srgbClr val="0B2F5B"/>
                </a:solidFill>
                <a:latin typeface="+mn-lt"/>
              </a:rPr>
              <a:t>2014</a:t>
            </a:r>
            <a:endParaRPr lang="it-IT" sz="1600" b="1" dirty="0">
              <a:solidFill>
                <a:srgbClr val="0B2F5B"/>
              </a:solidFill>
              <a:latin typeface="+mn-lt"/>
            </a:endParaRPr>
          </a:p>
        </p:txBody>
      </p:sp>
      <p:pic>
        <p:nvPicPr>
          <p:cNvPr id="9" name="Picture 2" descr="Assistenza fisca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457" y="4653136"/>
            <a:ext cx="1524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44488" y="332656"/>
            <a:ext cx="9344025" cy="648072"/>
          </a:xfrm>
          <a:noFill/>
        </p:spPr>
        <p:txBody>
          <a:bodyPr/>
          <a:lstStyle/>
          <a:p>
            <a:r>
              <a:rPr lang="en-US" sz="2400" dirty="0" smtClean="0"/>
              <a:t>IL PROFILO DEGLI UTILIZZATORI (1/2)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72480" y="6381327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E3600F"/>
                </a:solidFill>
              </a:rPr>
              <a:t>Direzione Centrale Servizi ai Contribuenti </a:t>
            </a:r>
            <a:endParaRPr lang="it-IT" sz="1200" b="1" dirty="0">
              <a:solidFill>
                <a:srgbClr val="E3600F"/>
              </a:solidFill>
            </a:endParaRP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4519613" y="6599238"/>
            <a:ext cx="865187" cy="358775"/>
          </a:xfrm>
        </p:spPr>
        <p:txBody>
          <a:bodyPr/>
          <a:lstStyle/>
          <a:p>
            <a:fld id="{B4E27664-ACD1-474F-96AB-A8E61EE570C8}" type="slidenum">
              <a:rPr lang="it-IT" smtClean="0"/>
              <a:pPr/>
              <a:t>10</a:t>
            </a:fld>
            <a:endParaRPr lang="it-IT"/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1781117535"/>
              </p:ext>
            </p:extLst>
          </p:nvPr>
        </p:nvGraphicFramePr>
        <p:xfrm>
          <a:off x="2849500" y="1375395"/>
          <a:ext cx="6604000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Connettore 1 5"/>
          <p:cNvCxnSpPr/>
          <p:nvPr/>
        </p:nvCxnSpPr>
        <p:spPr bwMode="auto">
          <a:xfrm flipV="1">
            <a:off x="6033120" y="1988840"/>
            <a:ext cx="936104" cy="86409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C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ttangolo 6"/>
          <p:cNvSpPr/>
          <p:nvPr/>
        </p:nvSpPr>
        <p:spPr bwMode="auto">
          <a:xfrm>
            <a:off x="6393160" y="1196752"/>
            <a:ext cx="3404828" cy="1003481"/>
          </a:xfrm>
          <a:prstGeom prst="rect">
            <a:avLst/>
          </a:prstGeom>
          <a:noFill/>
          <a:ln w="50800" cap="flat" cmpd="sng" algn="ctr">
            <a:solidFill>
              <a:srgbClr val="FFCC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200" i="1" dirty="0" smtClean="0">
                <a:latin typeface="+mj-lt"/>
              </a:rPr>
              <a:t>Utenza professionale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200" dirty="0" smtClean="0">
                <a:latin typeface="+mj-lt"/>
              </a:rPr>
              <a:t>Commercialista		21%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Ragioniere/perito</a:t>
            </a:r>
            <a:r>
              <a:rPr kumimoji="0" lang="it-IT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commerciale	5%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200" dirty="0" smtClean="0">
                <a:latin typeface="+mj-lt"/>
              </a:rPr>
              <a:t>Consulente fiscale/del lavoro 	5%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200" dirty="0" smtClean="0">
                <a:latin typeface="+mj-lt"/>
              </a:rPr>
              <a:t>Altro professionista		6%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12" name="Connettore 1 11"/>
          <p:cNvCxnSpPr/>
          <p:nvPr/>
        </p:nvCxnSpPr>
        <p:spPr bwMode="auto">
          <a:xfrm flipH="1" flipV="1">
            <a:off x="1712640" y="2569566"/>
            <a:ext cx="1872208" cy="113323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B3CCEB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Rettangolo 12"/>
          <p:cNvSpPr/>
          <p:nvPr/>
        </p:nvSpPr>
        <p:spPr bwMode="auto">
          <a:xfrm>
            <a:off x="416496" y="980728"/>
            <a:ext cx="3744416" cy="1372813"/>
          </a:xfrm>
          <a:prstGeom prst="rect">
            <a:avLst/>
          </a:prstGeom>
          <a:noFill/>
          <a:ln w="50800" cap="flat" cmpd="sng" algn="ctr">
            <a:solidFill>
              <a:srgbClr val="B3CCEB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200" dirty="0" smtClean="0">
                <a:latin typeface="+mj-lt"/>
              </a:rPr>
              <a:t>Lavoratore dipendente		     22%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Pensionato			     20%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Libero professionista		      8</a:t>
            </a:r>
            <a:r>
              <a:rPr kumimoji="0" lang="it-IT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%</a:t>
            </a:r>
          </a:p>
          <a:p>
            <a:r>
              <a:rPr lang="it-IT" sz="1200" dirty="0" smtClean="0">
                <a:latin typeface="+mj-lt"/>
              </a:rPr>
              <a:t>Imprenditore/commerciante/Artigiano   5</a:t>
            </a:r>
            <a:r>
              <a:rPr lang="it-IT" sz="1200" dirty="0">
                <a:latin typeface="+mj-lt"/>
              </a:rPr>
              <a:t>%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200" dirty="0" smtClean="0">
                <a:latin typeface="+mj-lt"/>
              </a:rPr>
              <a:t>Casalinga		 	      4%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In attesa</a:t>
            </a:r>
            <a:r>
              <a:rPr kumimoji="0" lang="it-IT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di occupazione	      3%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200" dirty="0" smtClean="0">
                <a:latin typeface="+mj-lt"/>
              </a:rPr>
              <a:t>Altro		</a:t>
            </a:r>
            <a:r>
              <a:rPr kumimoji="0" lang="it-IT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	      1%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" name="Rettangolo 3"/>
          <p:cNvSpPr/>
          <p:nvPr/>
        </p:nvSpPr>
        <p:spPr bwMode="auto">
          <a:xfrm>
            <a:off x="9237476" y="3702798"/>
            <a:ext cx="216024" cy="51103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800" dirty="0">
                <a:solidFill>
                  <a:srgbClr val="0F407B"/>
                </a:solidFill>
              </a:rPr>
              <a:t>*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rgbClr val="0F407B"/>
              </a:solidFill>
              <a:effectLst/>
            </a:endParaRPr>
          </a:p>
        </p:txBody>
      </p:sp>
      <p:sp>
        <p:nvSpPr>
          <p:cNvPr id="11" name="Rettangolo 10"/>
          <p:cNvSpPr/>
          <p:nvPr/>
        </p:nvSpPr>
        <p:spPr bwMode="auto">
          <a:xfrm>
            <a:off x="272480" y="5229200"/>
            <a:ext cx="9433048" cy="88037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600" i="1" dirty="0" smtClean="0">
                <a:solidFill>
                  <a:srgbClr val="0F407B"/>
                </a:solidFill>
              </a:rPr>
              <a:t>* </a:t>
            </a:r>
            <a:r>
              <a:rPr lang="it-IT" sz="1200" i="1" dirty="0" smtClean="0">
                <a:solidFill>
                  <a:srgbClr val="073C62"/>
                </a:solidFill>
                <a:latin typeface="+mn-lt"/>
              </a:rPr>
              <a:t>Sono stati classificati come «privati cittadini» </a:t>
            </a:r>
            <a:r>
              <a:rPr lang="it-IT" sz="1200" i="1" dirty="0">
                <a:solidFill>
                  <a:srgbClr val="073C62"/>
                </a:solidFill>
                <a:latin typeface="+mn-lt"/>
              </a:rPr>
              <a:t>tutti i rispondenti che NON si sono rivolti al CAM </a:t>
            </a:r>
            <a:r>
              <a:rPr lang="it-IT" sz="1200" i="1" dirty="0" smtClean="0">
                <a:solidFill>
                  <a:srgbClr val="073C62"/>
                </a:solidFill>
                <a:latin typeface="+mn-lt"/>
              </a:rPr>
              <a:t>in </a:t>
            </a:r>
            <a:r>
              <a:rPr lang="it-IT" sz="1200" i="1" dirty="0">
                <a:solidFill>
                  <a:srgbClr val="073C62"/>
                </a:solidFill>
                <a:latin typeface="+mn-lt"/>
              </a:rPr>
              <a:t>qualità </a:t>
            </a:r>
            <a:r>
              <a:rPr lang="it-IT" sz="1200" i="1" dirty="0" smtClean="0">
                <a:solidFill>
                  <a:srgbClr val="073C62"/>
                </a:solidFill>
                <a:latin typeface="+mn-lt"/>
              </a:rPr>
              <a:t>di:     Dottore/commercialista/esperto </a:t>
            </a:r>
            <a:r>
              <a:rPr lang="it-IT" sz="1200" i="1" dirty="0">
                <a:solidFill>
                  <a:srgbClr val="073C62"/>
                </a:solidFill>
                <a:latin typeface="+mn-lt"/>
              </a:rPr>
              <a:t>contabile o suo collaboratore; ragioniere/perito commerciale o suo collaboratore; consulente del lavoro o suo collaboratore; consulente fiscale o suo collaboratore; associazione o società fra professionisti; società commerciale di servizi contabili; società di servizi contabili; </a:t>
            </a:r>
            <a:r>
              <a:rPr lang="it-IT" sz="1200" i="1" dirty="0" smtClean="0">
                <a:solidFill>
                  <a:srgbClr val="073C62"/>
                </a:solidFill>
                <a:latin typeface="+mn-lt"/>
              </a:rPr>
              <a:t>CAF.</a:t>
            </a:r>
            <a:endParaRPr lang="it-IT" sz="1200" i="1" dirty="0">
              <a:solidFill>
                <a:srgbClr val="073C6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602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44488" y="332656"/>
            <a:ext cx="9344025" cy="648072"/>
          </a:xfrm>
          <a:noFill/>
        </p:spPr>
        <p:txBody>
          <a:bodyPr/>
          <a:lstStyle/>
          <a:p>
            <a:r>
              <a:rPr lang="en-US" sz="2400" dirty="0" smtClean="0"/>
              <a:t>VOLUME UTILIZZO PER TIPOLOGIA UTENZA</a:t>
            </a:r>
            <a:endParaRPr lang="en-US" sz="2400" b="0" dirty="0" smtClean="0"/>
          </a:p>
        </p:txBody>
      </p:sp>
      <p:sp>
        <p:nvSpPr>
          <p:cNvPr id="2" name="CasellaDiTesto 1"/>
          <p:cNvSpPr txBox="1"/>
          <p:nvPr/>
        </p:nvSpPr>
        <p:spPr>
          <a:xfrm>
            <a:off x="272480" y="6381327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E3600F"/>
                </a:solidFill>
              </a:rPr>
              <a:t>Direzione Centrale Servizi ai Contribuenti </a:t>
            </a:r>
            <a:endParaRPr lang="it-IT" sz="1200" b="1" dirty="0">
              <a:solidFill>
                <a:srgbClr val="E3600F"/>
              </a:solidFill>
            </a:endParaRP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4519613" y="6599238"/>
            <a:ext cx="865187" cy="358775"/>
          </a:xfrm>
        </p:spPr>
        <p:txBody>
          <a:bodyPr/>
          <a:lstStyle/>
          <a:p>
            <a:fld id="{B4E27664-ACD1-474F-96AB-A8E61EE570C8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95294" y="1196752"/>
            <a:ext cx="8915400" cy="1548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indent="0" algn="just">
              <a:lnSpc>
                <a:spcPct val="150000"/>
              </a:lnSpc>
              <a:buClr>
                <a:srgbClr val="FF9933"/>
              </a:buClr>
            </a:pPr>
            <a:r>
              <a:rPr lang="it-IT" sz="1600" kern="0" dirty="0" smtClean="0"/>
              <a:t>In considerazione della maggior frequenza di utilizzo del servizio da parte degli utenti professionisti, questi effettuano complessivamente un numero di chiamate maggiore rispetto ai privati cittadini.</a:t>
            </a:r>
          </a:p>
        </p:txBody>
      </p:sp>
      <p:graphicFrame>
        <p:nvGraphicFramePr>
          <p:cNvPr id="14" name="Grafico 13"/>
          <p:cNvGraphicFramePr/>
          <p:nvPr>
            <p:extLst>
              <p:ext uri="{D42A27DB-BD31-4B8C-83A1-F6EECF244321}">
                <p14:modId xmlns:p14="http://schemas.microsoft.com/office/powerpoint/2010/main" val="1993588938"/>
              </p:ext>
            </p:extLst>
          </p:nvPr>
        </p:nvGraphicFramePr>
        <p:xfrm>
          <a:off x="920552" y="2511031"/>
          <a:ext cx="5743872" cy="3870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tangolo 2"/>
          <p:cNvSpPr/>
          <p:nvPr/>
        </p:nvSpPr>
        <p:spPr bwMode="auto">
          <a:xfrm>
            <a:off x="2289200" y="2566639"/>
            <a:ext cx="2304256" cy="57259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kern="0" dirty="0" smtClean="0">
                <a:solidFill>
                  <a:srgbClr val="073C62"/>
                </a:solidFill>
                <a:latin typeface="+mn-lt"/>
              </a:rPr>
              <a:t>Numero telefonate </a:t>
            </a:r>
            <a:r>
              <a:rPr lang="it-IT" sz="1600" kern="0" dirty="0">
                <a:solidFill>
                  <a:srgbClr val="073C62"/>
                </a:solidFill>
                <a:latin typeface="+mn-lt"/>
              </a:rPr>
              <a:t>(</a:t>
            </a:r>
            <a:r>
              <a:rPr lang="it-IT" sz="1600" kern="0" dirty="0" smtClean="0">
                <a:solidFill>
                  <a:srgbClr val="073C62"/>
                </a:solidFill>
                <a:latin typeface="+mn-lt"/>
              </a:rPr>
              <a:t>stima*)</a:t>
            </a:r>
            <a:endParaRPr lang="it-IT" sz="1600" kern="0" dirty="0">
              <a:solidFill>
                <a:srgbClr val="073C62"/>
              </a:solidFill>
              <a:latin typeface="+mn-lt"/>
            </a:endParaRPr>
          </a:p>
        </p:txBody>
      </p:sp>
      <p:sp>
        <p:nvSpPr>
          <p:cNvPr id="8" name="Rettangolo 7"/>
          <p:cNvSpPr/>
          <p:nvPr/>
        </p:nvSpPr>
        <p:spPr bwMode="auto">
          <a:xfrm>
            <a:off x="7257257" y="3139233"/>
            <a:ext cx="2648744" cy="192681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000" dirty="0" smtClean="0">
                <a:solidFill>
                  <a:srgbClr val="0F407B"/>
                </a:solidFill>
                <a:latin typeface="+mj-lt"/>
              </a:rPr>
              <a:t>*Per calcolare il numero di chiamate è stato necessario attribuire 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000" dirty="0" smtClean="0">
                <a:solidFill>
                  <a:srgbClr val="0F407B"/>
                </a:solidFill>
                <a:latin typeface="+mj-lt"/>
              </a:rPr>
              <a:t>a ciascuna fascia di frequenza di utilizzo del servizio un valore puntuale. 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000" dirty="0" smtClean="0">
                <a:solidFill>
                  <a:srgbClr val="0F407B"/>
                </a:solidFill>
                <a:latin typeface="+mj-lt"/>
              </a:rPr>
              <a:t>Questi i pesi usati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it-IT" sz="1000" dirty="0" smtClean="0">
                <a:solidFill>
                  <a:srgbClr val="0F407B"/>
                </a:solidFill>
                <a:latin typeface="+mj-lt"/>
              </a:rPr>
              <a:t>Tutti i giorni o quasi= 20v/mese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it-IT" sz="1000" dirty="0" smtClean="0">
                <a:solidFill>
                  <a:srgbClr val="0F407B"/>
                </a:solidFill>
                <a:latin typeface="+mj-lt"/>
              </a:rPr>
              <a:t>1 - 4 volte a settimana= 10v/mese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it-IT" sz="1000" dirty="0" smtClean="0">
                <a:solidFill>
                  <a:srgbClr val="0F407B"/>
                </a:solidFill>
                <a:latin typeface="+mj-lt"/>
              </a:rPr>
              <a:t>1-3 volte al mese = 2v/mese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it-IT" sz="1000" dirty="0" smtClean="0">
                <a:solidFill>
                  <a:srgbClr val="0F407B"/>
                </a:solidFill>
                <a:latin typeface="+mj-lt"/>
              </a:rPr>
              <a:t>Meno spesso =  4v/anno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it-IT" sz="1000" dirty="0" smtClean="0">
                <a:solidFill>
                  <a:srgbClr val="0F407B"/>
                </a:solidFill>
                <a:latin typeface="+mj-lt"/>
              </a:rPr>
              <a:t>1 volta l’anno = 1v/anno 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it-IT" sz="1000" dirty="0">
              <a:solidFill>
                <a:srgbClr val="0F407B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017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286544" y="332656"/>
            <a:ext cx="9344025" cy="648072"/>
          </a:xfrm>
          <a:noFill/>
        </p:spPr>
        <p:txBody>
          <a:bodyPr/>
          <a:lstStyle/>
          <a:p>
            <a:r>
              <a:rPr lang="en-US" sz="2400" dirty="0" smtClean="0"/>
              <a:t>SODDISFAZIONE COMPLESSIVA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72480" y="6381327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E3600F"/>
                </a:solidFill>
              </a:rPr>
              <a:t>Direzione Centrale Servizi ai Contribuenti </a:t>
            </a:r>
            <a:endParaRPr lang="it-IT" sz="1200" b="1" dirty="0">
              <a:solidFill>
                <a:srgbClr val="E3600F"/>
              </a:solidFill>
            </a:endParaRP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4519613" y="6599238"/>
            <a:ext cx="865187" cy="358775"/>
          </a:xfrm>
        </p:spPr>
        <p:txBody>
          <a:bodyPr/>
          <a:lstStyle/>
          <a:p>
            <a:fld id="{B4E27664-ACD1-474F-96AB-A8E61EE570C8}" type="slidenum">
              <a:rPr lang="it-IT" smtClean="0"/>
              <a:pPr/>
              <a:t>12</a:t>
            </a:fld>
            <a:endParaRPr lang="it-IT"/>
          </a:p>
        </p:txBody>
      </p:sp>
      <p:graphicFrame>
        <p:nvGraphicFramePr>
          <p:cNvPr id="7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2831684"/>
              </p:ext>
            </p:extLst>
          </p:nvPr>
        </p:nvGraphicFramePr>
        <p:xfrm>
          <a:off x="2023343" y="2132856"/>
          <a:ext cx="4585841" cy="2951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44488" y="1268760"/>
            <a:ext cx="396465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1800" b="1" kern="0" dirty="0" smtClean="0">
                <a:solidFill>
                  <a:srgbClr val="0F407B"/>
                </a:solidFill>
                <a:latin typeface="+mj-lt"/>
                <a:cs typeface="Arial" panose="020B0604020202020204" pitchFamily="34" charset="0"/>
              </a:rPr>
              <a:t>Soddisfazione complessiva</a:t>
            </a:r>
            <a:endParaRPr lang="it-IT" sz="1800" kern="0" dirty="0" smtClean="0">
              <a:solidFill>
                <a:srgbClr val="0F407B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72480" y="980728"/>
            <a:ext cx="9217024" cy="5220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1100" b="1" i="1" kern="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Nel complesso quanto è soddisfatto del servizio telefonico di assistenza fiscale dell’Agenzia delle entrate?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144688" y="5066669"/>
            <a:ext cx="3577728" cy="384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400" b="1" i="1" kern="0" dirty="0" smtClean="0">
                <a:solidFill>
                  <a:srgbClr val="0F407B"/>
                </a:solidFill>
                <a:latin typeface="+mj-lt"/>
                <a:cs typeface="Arial" panose="020B0604020202020204" pitchFamily="34" charset="0"/>
              </a:rPr>
              <a:t>Indice Soddisfazione = 80,9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416" y="2708920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416" y="3403956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706" y="4149080"/>
            <a:ext cx="334085" cy="32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080246" y="2647872"/>
            <a:ext cx="407593" cy="384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4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</a:t>
            </a:r>
          </a:p>
        </p:txBody>
      </p:sp>
      <p:sp>
        <p:nvSpPr>
          <p:cNvPr id="16" name="Parentesi graffa chiusa 15"/>
          <p:cNvSpPr/>
          <p:nvPr/>
        </p:nvSpPr>
        <p:spPr bwMode="auto">
          <a:xfrm>
            <a:off x="5551735" y="2647872"/>
            <a:ext cx="45719" cy="493096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Parentesi graffa chiusa 18"/>
          <p:cNvSpPr/>
          <p:nvPr/>
        </p:nvSpPr>
        <p:spPr bwMode="auto">
          <a:xfrm>
            <a:off x="5551735" y="3295944"/>
            <a:ext cx="45719" cy="493096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6080246" y="3343094"/>
            <a:ext cx="407593" cy="384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4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Parentesi graffa chiusa 20"/>
          <p:cNvSpPr/>
          <p:nvPr/>
        </p:nvSpPr>
        <p:spPr bwMode="auto">
          <a:xfrm>
            <a:off x="5551735" y="4005064"/>
            <a:ext cx="45719" cy="493096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6080246" y="4088722"/>
            <a:ext cx="407593" cy="384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4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344488" y="1628800"/>
            <a:ext cx="295232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1000" kern="0" dirty="0" smtClean="0">
                <a:solidFill>
                  <a:srgbClr val="0F407B"/>
                </a:solidFill>
                <a:latin typeface="+mj-lt"/>
                <a:cs typeface="Arial" panose="020B0604020202020204" pitchFamily="34" charset="0"/>
              </a:rPr>
              <a:t>Base: totale campione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4306827" y="1842823"/>
            <a:ext cx="48067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4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it-IT" sz="10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61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286544" y="332656"/>
            <a:ext cx="9344025" cy="648072"/>
          </a:xfrm>
          <a:noFill/>
        </p:spPr>
        <p:txBody>
          <a:bodyPr/>
          <a:lstStyle/>
          <a:p>
            <a:r>
              <a:rPr lang="en-US" sz="2400" dirty="0" smtClean="0"/>
              <a:t>SODDISFAZIONE CAM VS ALTRE PA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72480" y="6381327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E3600F"/>
                </a:solidFill>
              </a:rPr>
              <a:t>Direzione Centrale Servizi ai Contribuenti </a:t>
            </a:r>
            <a:endParaRPr lang="it-IT" sz="1200" b="1" dirty="0">
              <a:solidFill>
                <a:srgbClr val="E3600F"/>
              </a:solidFill>
            </a:endParaRP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4519613" y="6599238"/>
            <a:ext cx="865187" cy="358775"/>
          </a:xfrm>
        </p:spPr>
        <p:txBody>
          <a:bodyPr/>
          <a:lstStyle/>
          <a:p>
            <a:fld id="{B4E27664-ACD1-474F-96AB-A8E61EE570C8}" type="slidenum">
              <a:rPr lang="it-IT" smtClean="0"/>
              <a:pPr/>
              <a:t>13</a:t>
            </a:fld>
            <a:endParaRPr lang="it-IT"/>
          </a:p>
        </p:txBody>
      </p:sp>
      <p:graphicFrame>
        <p:nvGraphicFramePr>
          <p:cNvPr id="7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0893789"/>
              </p:ext>
            </p:extLst>
          </p:nvPr>
        </p:nvGraphicFramePr>
        <p:xfrm>
          <a:off x="2000672" y="2132856"/>
          <a:ext cx="4585841" cy="2951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96935" y="908720"/>
            <a:ext cx="9217024" cy="512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1100" b="1" i="1" kern="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Come valuta </a:t>
            </a:r>
            <a:r>
              <a:rPr lang="it-IT" sz="1100" b="1" i="1" kern="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it-IT" sz="1100" b="1" i="1" kern="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il CAM rispetto ai servizi telefonici di assistenza delle altre pubbliche Amministrazioni?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785" y="3429000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785" y="4052028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075" y="4664096"/>
            <a:ext cx="334085" cy="32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417615" y="3367952"/>
            <a:ext cx="407593" cy="384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4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16" name="Parentesi graffa chiusa 15"/>
          <p:cNvSpPr/>
          <p:nvPr/>
        </p:nvSpPr>
        <p:spPr bwMode="auto">
          <a:xfrm>
            <a:off x="5889104" y="3367952"/>
            <a:ext cx="45719" cy="493096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Parentesi graffa chiusa 18"/>
          <p:cNvSpPr/>
          <p:nvPr/>
        </p:nvSpPr>
        <p:spPr bwMode="auto">
          <a:xfrm>
            <a:off x="5889104" y="3944016"/>
            <a:ext cx="45719" cy="493096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6417615" y="4016024"/>
            <a:ext cx="407593" cy="384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4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Parentesi graffa chiusa 20"/>
          <p:cNvSpPr/>
          <p:nvPr/>
        </p:nvSpPr>
        <p:spPr bwMode="auto">
          <a:xfrm>
            <a:off x="5889104" y="4520080"/>
            <a:ext cx="45719" cy="493096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6417615" y="4603738"/>
            <a:ext cx="407593" cy="384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4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" name="Rettangolo 3"/>
          <p:cNvSpPr/>
          <p:nvPr/>
        </p:nvSpPr>
        <p:spPr bwMode="auto">
          <a:xfrm>
            <a:off x="128464" y="2444103"/>
            <a:ext cx="3816424" cy="26481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No</a:t>
            </a:r>
            <a:r>
              <a:rPr lang="it-IT" sz="1200" dirty="0" smtClean="0"/>
              <a:t>n risponde/ non ha usato altri servizi telefonici PA</a:t>
            </a:r>
            <a:endParaRPr kumimoji="0" lang="it-IT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Rettangolo 24"/>
          <p:cNvSpPr/>
          <p:nvPr/>
        </p:nvSpPr>
        <p:spPr bwMode="auto">
          <a:xfrm>
            <a:off x="2000672" y="2738436"/>
            <a:ext cx="1944216" cy="26481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Risponde</a:t>
            </a:r>
          </a:p>
        </p:txBody>
      </p:sp>
      <p:cxnSp>
        <p:nvCxnSpPr>
          <p:cNvPr id="10" name="Connettore 2 9"/>
          <p:cNvCxnSpPr/>
          <p:nvPr/>
        </p:nvCxnSpPr>
        <p:spPr bwMode="auto">
          <a:xfrm>
            <a:off x="4232920" y="3032770"/>
            <a:ext cx="0" cy="2522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Rettangolo 25"/>
          <p:cNvSpPr/>
          <p:nvPr/>
        </p:nvSpPr>
        <p:spPr bwMode="auto">
          <a:xfrm>
            <a:off x="4160912" y="3008559"/>
            <a:ext cx="1944216" cy="26481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87=100%</a:t>
            </a: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340270" y="1196752"/>
            <a:ext cx="479275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1800" b="1" kern="0" dirty="0" smtClean="0">
                <a:solidFill>
                  <a:srgbClr val="0F407B"/>
                </a:solidFill>
                <a:latin typeface="+mj-lt"/>
                <a:cs typeface="Arial" panose="020B0604020202020204" pitchFamily="34" charset="0"/>
              </a:rPr>
              <a:t>Soddisfazione CAM vs altre PA</a:t>
            </a:r>
            <a:endParaRPr lang="it-IT" sz="1800" kern="0" dirty="0" smtClean="0">
              <a:solidFill>
                <a:srgbClr val="0F407B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344487" y="1556792"/>
            <a:ext cx="3568977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1000" kern="0" dirty="0" smtClean="0">
                <a:solidFill>
                  <a:srgbClr val="0F407B"/>
                </a:solidFill>
                <a:latin typeface="+mj-lt"/>
                <a:cs typeface="Arial" panose="020B0604020202020204" pitchFamily="34" charset="0"/>
              </a:rPr>
              <a:t>Base: totale campione; esprime valutazione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4016896" y="1842823"/>
            <a:ext cx="48067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4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it-IT" sz="10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2144688" y="5132334"/>
            <a:ext cx="3600400" cy="384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400" b="1" i="1" kern="0" dirty="0">
                <a:solidFill>
                  <a:srgbClr val="0F407B"/>
                </a:solidFill>
                <a:latin typeface="+mj-lt"/>
                <a:cs typeface="Arial" panose="020B0604020202020204" pitchFamily="34" charset="0"/>
              </a:rPr>
              <a:t>Indice Soddisfazione </a:t>
            </a:r>
            <a:r>
              <a:rPr lang="it-IT" sz="1400" b="1" i="1" kern="0" dirty="0" smtClean="0">
                <a:solidFill>
                  <a:srgbClr val="0F407B"/>
                </a:solidFill>
                <a:latin typeface="+mj-lt"/>
                <a:cs typeface="Arial" panose="020B0604020202020204" pitchFamily="34" charset="0"/>
              </a:rPr>
              <a:t>= 82,8</a:t>
            </a:r>
            <a:endParaRPr lang="it-IT" sz="1400" b="1" i="1" kern="0" dirty="0">
              <a:solidFill>
                <a:srgbClr val="0F407B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63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44488" y="332656"/>
            <a:ext cx="9344025" cy="648072"/>
          </a:xfrm>
          <a:noFill/>
        </p:spPr>
        <p:txBody>
          <a:bodyPr/>
          <a:lstStyle/>
          <a:p>
            <a:r>
              <a:rPr lang="en-US" sz="2400" dirty="0" smtClean="0"/>
              <a:t>IMPORTANZA DRIVER SODDISFAZIONE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72480" y="6381327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E3600F"/>
                </a:solidFill>
              </a:rPr>
              <a:t>Direzione Centrale Servizi ai Contribuenti </a:t>
            </a:r>
            <a:endParaRPr lang="it-IT" sz="1200" b="1" dirty="0">
              <a:solidFill>
                <a:srgbClr val="E3600F"/>
              </a:solidFill>
            </a:endParaRP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4519613" y="6599238"/>
            <a:ext cx="865187" cy="358775"/>
          </a:xfrm>
        </p:spPr>
        <p:txBody>
          <a:bodyPr/>
          <a:lstStyle/>
          <a:p>
            <a:fld id="{B4E27664-ACD1-474F-96AB-A8E61EE570C8}" type="slidenum">
              <a:rPr lang="it-IT" smtClean="0"/>
              <a:pPr/>
              <a:t>14</a:t>
            </a:fld>
            <a:endParaRPr lang="it-IT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430577"/>
              </p:ext>
            </p:extLst>
          </p:nvPr>
        </p:nvGraphicFramePr>
        <p:xfrm>
          <a:off x="-87560" y="1340768"/>
          <a:ext cx="3960440" cy="3960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440"/>
              </a:tblGrid>
              <a:tr h="353255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Capacità di risolvere il problema al primo contatto</a:t>
                      </a:r>
                    </a:p>
                  </a:txBody>
                  <a:tcPr marL="9525" marR="9525" marT="9525" marB="0" anchor="ctr"/>
                </a:tc>
              </a:tr>
              <a:tr h="353255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Chiarezza e Completezza delle risposte ricevute</a:t>
                      </a:r>
                    </a:p>
                  </a:txBody>
                  <a:tcPr marL="9525" marR="9525" marT="9525" marB="0" anchor="ctr"/>
                </a:tc>
              </a:tr>
              <a:tr h="369809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Correttezza delle risposte fornite</a:t>
                      </a:r>
                    </a:p>
                  </a:txBody>
                  <a:tcPr marL="9525" marR="9525" marT="9525" marB="0" anchor="ctr"/>
                </a:tc>
              </a:tr>
              <a:tr h="369809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Disponibilità e Cortesia degli operatori</a:t>
                      </a:r>
                    </a:p>
                  </a:txBody>
                  <a:tcPr marL="9525" marR="9525" marT="9525" marB="0" anchor="ctr"/>
                </a:tc>
              </a:tr>
              <a:tr h="369809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Competenza degli operatori</a:t>
                      </a:r>
                    </a:p>
                  </a:txBody>
                  <a:tcPr marL="9525" marR="9525" marT="9525" marB="0" anchor="ctr"/>
                </a:tc>
              </a:tr>
              <a:tr h="36167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Facilità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reperire info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sui servizi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 center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9809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 di attesa in linea per parlare con l'operatore </a:t>
                      </a:r>
                    </a:p>
                  </a:txBody>
                  <a:tcPr marL="9525" marR="9525" marT="9525" marB="0" anchor="ctr"/>
                </a:tc>
              </a:tr>
              <a:tr h="353255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Chiarezza delle istruzioni vocali per la scelta del servizio</a:t>
                      </a:r>
                    </a:p>
                  </a:txBody>
                  <a:tcPr marL="9525" marR="9525" marT="9525" marB="0" anchor="ctr"/>
                </a:tc>
              </a:tr>
              <a:tr h="353255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Adeguatezza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orari del servizio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3255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 attesa per trovare linea libera </a:t>
                      </a:r>
                    </a:p>
                  </a:txBody>
                  <a:tcPr marL="9525" marR="9525" marT="9525" marB="0" anchor="ctr"/>
                </a:tc>
              </a:tr>
              <a:tr h="353255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Utilità notizie trasmesse nel tempo di attesa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3199156994"/>
              </p:ext>
            </p:extLst>
          </p:nvPr>
        </p:nvGraphicFramePr>
        <p:xfrm>
          <a:off x="3800872" y="813707"/>
          <a:ext cx="4896544" cy="534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tangolo 7"/>
          <p:cNvSpPr/>
          <p:nvPr/>
        </p:nvSpPr>
        <p:spPr bwMode="auto">
          <a:xfrm>
            <a:off x="4304928" y="1085394"/>
            <a:ext cx="1584176" cy="29559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b="1" dirty="0" smtClean="0">
                <a:solidFill>
                  <a:srgbClr val="0F407B"/>
                </a:solidFill>
                <a:latin typeface="+mj-lt"/>
              </a:rPr>
              <a:t>importanza</a:t>
            </a:r>
            <a:endParaRPr kumimoji="0" lang="it-IT" sz="1400" b="1" u="none" strike="noStrike" cap="none" normalizeH="0" baseline="0" dirty="0" smtClean="0">
              <a:ln>
                <a:noFill/>
              </a:ln>
              <a:solidFill>
                <a:srgbClr val="0F407B"/>
              </a:solidFill>
              <a:effectLst/>
              <a:latin typeface="+mj-lt"/>
            </a:endParaRPr>
          </a:p>
        </p:txBody>
      </p:sp>
      <p:sp>
        <p:nvSpPr>
          <p:cNvPr id="11" name="Rettangolo 10"/>
          <p:cNvSpPr/>
          <p:nvPr/>
        </p:nvSpPr>
        <p:spPr bwMode="auto">
          <a:xfrm>
            <a:off x="3989671" y="4632952"/>
            <a:ext cx="2846965" cy="29559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400" i="1" dirty="0" smtClean="0"/>
              <a:t>Impatto non significativo</a:t>
            </a:r>
            <a:endParaRPr lang="it-IT" sz="1000" i="1" dirty="0" smtClean="0"/>
          </a:p>
        </p:txBody>
      </p:sp>
      <p:sp>
        <p:nvSpPr>
          <p:cNvPr id="12" name="Rettangolo 11"/>
          <p:cNvSpPr/>
          <p:nvPr/>
        </p:nvSpPr>
        <p:spPr bwMode="auto">
          <a:xfrm>
            <a:off x="3989671" y="4943061"/>
            <a:ext cx="2846965" cy="29559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400" i="1" dirty="0" smtClean="0"/>
              <a:t>Impatto non significativo</a:t>
            </a:r>
            <a:endParaRPr lang="it-IT" sz="1000" i="1" dirty="0" smtClean="0"/>
          </a:p>
        </p:txBody>
      </p:sp>
      <p:sp>
        <p:nvSpPr>
          <p:cNvPr id="14" name="Rettangolo 13"/>
          <p:cNvSpPr/>
          <p:nvPr/>
        </p:nvSpPr>
        <p:spPr bwMode="auto">
          <a:xfrm>
            <a:off x="3989671" y="4337357"/>
            <a:ext cx="2846965" cy="29559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400" i="1" dirty="0" smtClean="0"/>
              <a:t>Impatto non significativo</a:t>
            </a:r>
            <a:endParaRPr lang="it-IT" sz="1000" i="1" dirty="0" smtClean="0"/>
          </a:p>
        </p:txBody>
      </p:sp>
    </p:spTree>
    <p:extLst>
      <p:ext uri="{BB962C8B-B14F-4D97-AF65-F5344CB8AC3E}">
        <p14:creationId xmlns:p14="http://schemas.microsoft.com/office/powerpoint/2010/main" val="254642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9687408"/>
              </p:ext>
            </p:extLst>
          </p:nvPr>
        </p:nvGraphicFramePr>
        <p:xfrm>
          <a:off x="2000672" y="2119451"/>
          <a:ext cx="4585841" cy="3253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44488" y="332656"/>
            <a:ext cx="9344025" cy="648072"/>
          </a:xfrm>
          <a:noFill/>
        </p:spPr>
        <p:txBody>
          <a:bodyPr/>
          <a:lstStyle/>
          <a:p>
            <a:r>
              <a:rPr lang="en-US" sz="2400" dirty="0" smtClean="0"/>
              <a:t>SERVIZIO DI CALL BACK: CONOSCENZA E UTILIZZO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72480" y="6381327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E3600F"/>
                </a:solidFill>
              </a:rPr>
              <a:t>Direzione Centrale Servizi ai Contribuenti </a:t>
            </a:r>
            <a:endParaRPr lang="it-IT" sz="1200" b="1" dirty="0">
              <a:solidFill>
                <a:srgbClr val="E3600F"/>
              </a:solidFill>
            </a:endParaRP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4519613" y="6599238"/>
            <a:ext cx="865187" cy="358775"/>
          </a:xfrm>
        </p:spPr>
        <p:txBody>
          <a:bodyPr/>
          <a:lstStyle/>
          <a:p>
            <a:fld id="{B4E27664-ACD1-474F-96AB-A8E61EE570C8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2760" y="980728"/>
            <a:ext cx="9217024" cy="488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</a:pPr>
            <a:r>
              <a:rPr lang="it-IT" sz="1100" b="1" i="1" kern="0" dirty="0" smtClean="0">
                <a:solidFill>
                  <a:srgbClr val="FFFFFF">
                    <a:lumMod val="50000"/>
                  </a:srgbClr>
                </a:solidFill>
                <a:cs typeface="Arial" panose="020B0604020202020204" pitchFamily="34" charset="0"/>
              </a:rPr>
              <a:t>Lei è a </a:t>
            </a:r>
            <a:r>
              <a:rPr lang="it-IT" sz="1100" b="1" i="1" kern="0" dirty="0">
                <a:solidFill>
                  <a:srgbClr val="FFFFFF">
                    <a:lumMod val="50000"/>
                  </a:srgbClr>
                </a:solidFill>
                <a:cs typeface="Arial" panose="020B0604020202020204" pitchFamily="34" charset="0"/>
              </a:rPr>
              <a:t>conoscenza di questo servizio di prenotazione della chiamata </a:t>
            </a:r>
            <a:r>
              <a:rPr lang="it-IT" sz="1100" b="1" i="1" kern="0" dirty="0" smtClean="0">
                <a:solidFill>
                  <a:srgbClr val="FFFFFF">
                    <a:lumMod val="50000"/>
                  </a:srgbClr>
                </a:solidFill>
                <a:cs typeface="Arial" panose="020B0604020202020204" pitchFamily="34" charset="0"/>
              </a:rPr>
              <a:t>telefonica?</a:t>
            </a:r>
            <a:endParaRPr lang="it-IT" sz="1100" b="1" i="1" kern="0" dirty="0">
              <a:solidFill>
                <a:srgbClr val="FFFFFF">
                  <a:lumMod val="50000"/>
                </a:srgbClr>
              </a:solidFill>
              <a:cs typeface="Arial" panose="020B0604020202020204" pitchFamily="34" charset="0"/>
            </a:endParaRPr>
          </a:p>
          <a:p>
            <a:pPr marL="0" algn="just">
              <a:lnSpc>
                <a:spcPct val="150000"/>
              </a:lnSpc>
              <a:buClr>
                <a:srgbClr val="FF9933"/>
              </a:buClr>
            </a:pPr>
            <a:endParaRPr lang="it-IT" sz="1100" b="1" i="1" kern="0" dirty="0" smtClean="0">
              <a:solidFill>
                <a:srgbClr val="FFFFFF">
                  <a:lumMod val="50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16" name="Rettangolo 15"/>
          <p:cNvSpPr/>
          <p:nvPr/>
        </p:nvSpPr>
        <p:spPr bwMode="auto">
          <a:xfrm>
            <a:off x="344488" y="1412776"/>
            <a:ext cx="4752528" cy="3571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it-IT" b="1" dirty="0" smtClean="0">
                <a:solidFill>
                  <a:srgbClr val="0F407B"/>
                </a:solidFill>
              </a:rPr>
              <a:t>CONOSCENZA SERVIZIO CALL BACK</a:t>
            </a:r>
          </a:p>
        </p:txBody>
      </p:sp>
      <p:sp>
        <p:nvSpPr>
          <p:cNvPr id="18" name="Rettangolo 17"/>
          <p:cNvSpPr/>
          <p:nvPr/>
        </p:nvSpPr>
        <p:spPr bwMode="auto">
          <a:xfrm>
            <a:off x="1064568" y="2629350"/>
            <a:ext cx="2880320" cy="29559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400" b="1" dirty="0" smtClean="0">
                <a:solidFill>
                  <a:srgbClr val="000000"/>
                </a:solidFill>
              </a:rPr>
              <a:t>Ha utilizzato il servizio</a:t>
            </a:r>
          </a:p>
        </p:txBody>
      </p:sp>
      <p:sp>
        <p:nvSpPr>
          <p:cNvPr id="14" name="Rettangolo 13"/>
          <p:cNvSpPr/>
          <p:nvPr/>
        </p:nvSpPr>
        <p:spPr bwMode="auto">
          <a:xfrm>
            <a:off x="1064568" y="3304695"/>
            <a:ext cx="2880320" cy="51103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400" b="1" dirty="0" smtClean="0">
                <a:solidFill>
                  <a:srgbClr val="000000"/>
                </a:solidFill>
              </a:rPr>
              <a:t>Conosce, ma non ha utilizzato il servizio</a:t>
            </a:r>
          </a:p>
        </p:txBody>
      </p:sp>
      <p:sp>
        <p:nvSpPr>
          <p:cNvPr id="15" name="Rettangolo 14"/>
          <p:cNvSpPr/>
          <p:nvPr/>
        </p:nvSpPr>
        <p:spPr bwMode="auto">
          <a:xfrm>
            <a:off x="1064568" y="4069509"/>
            <a:ext cx="2880320" cy="29559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400" b="1" dirty="0" smtClean="0">
                <a:solidFill>
                  <a:srgbClr val="000000"/>
                </a:solidFill>
              </a:rPr>
              <a:t>Non conosce il servizio</a:t>
            </a:r>
          </a:p>
        </p:txBody>
      </p:sp>
      <p:sp>
        <p:nvSpPr>
          <p:cNvPr id="27" name="Parentesi graffa chiusa 26"/>
          <p:cNvSpPr/>
          <p:nvPr/>
        </p:nvSpPr>
        <p:spPr bwMode="auto">
          <a:xfrm>
            <a:off x="5457056" y="2708920"/>
            <a:ext cx="65748" cy="709120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3" name="Rettangolo 2"/>
          <p:cNvSpPr/>
          <p:nvPr/>
        </p:nvSpPr>
        <p:spPr bwMode="auto">
          <a:xfrm>
            <a:off x="5529064" y="2915682"/>
            <a:ext cx="648072" cy="29559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1400" b="1" dirty="0" smtClean="0">
                <a:solidFill>
                  <a:srgbClr val="000000"/>
                </a:solidFill>
              </a:rPr>
              <a:t>66</a:t>
            </a:r>
          </a:p>
        </p:txBody>
      </p:sp>
      <p:sp>
        <p:nvSpPr>
          <p:cNvPr id="28" name="Rettangolo 27"/>
          <p:cNvSpPr/>
          <p:nvPr/>
        </p:nvSpPr>
        <p:spPr bwMode="auto">
          <a:xfrm>
            <a:off x="6177136" y="2915682"/>
            <a:ext cx="2448272" cy="29559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1400" b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it-IT" sz="1400" b="1" dirty="0" smtClean="0">
                <a:solidFill>
                  <a:srgbClr val="000000"/>
                </a:solidFill>
              </a:rPr>
              <a:t>CONOSCE IL SERVIZIO</a:t>
            </a: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344488" y="1815229"/>
            <a:ext cx="2952328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totale campione</a:t>
            </a: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4016896" y="1844824"/>
            <a:ext cx="48067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400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it-IT" sz="100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88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252344" y="980728"/>
            <a:ext cx="9217024" cy="5267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</a:pPr>
            <a:r>
              <a:rPr lang="it-IT" sz="1100" b="1" i="1" kern="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(Se non ha utilizzato Servizio Call Back</a:t>
            </a:r>
            <a:r>
              <a:rPr lang="it-IT" sz="1100" b="1" i="1" kern="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) Per lei personalmente, questo servizio è interessante? </a:t>
            </a:r>
            <a:r>
              <a:rPr lang="it-IT" sz="1100" b="1" i="1" kern="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Quanto?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44488" y="332656"/>
            <a:ext cx="9344025" cy="648072"/>
          </a:xfrm>
          <a:noFill/>
        </p:spPr>
        <p:txBody>
          <a:bodyPr/>
          <a:lstStyle/>
          <a:p>
            <a:r>
              <a:rPr lang="en-US" sz="2400" dirty="0" smtClean="0"/>
              <a:t>SERVIZIO DI CALL BACK: INTERESSE SERVIZIO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72480" y="6381327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E3600F"/>
                </a:solidFill>
              </a:rPr>
              <a:t>Direzione Centrale Servizi ai Contribuenti </a:t>
            </a:r>
            <a:endParaRPr lang="it-IT" sz="1200" b="1" dirty="0">
              <a:solidFill>
                <a:srgbClr val="E3600F"/>
              </a:solidFill>
            </a:endParaRP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4519613" y="6599238"/>
            <a:ext cx="865187" cy="358775"/>
          </a:xfrm>
        </p:spPr>
        <p:txBody>
          <a:bodyPr/>
          <a:lstStyle/>
          <a:p>
            <a:fld id="{B4E27664-ACD1-474F-96AB-A8E61EE570C8}" type="slidenum">
              <a:rPr lang="it-IT" smtClean="0"/>
              <a:pPr/>
              <a:t>16</a:t>
            </a:fld>
            <a:endParaRPr lang="it-IT"/>
          </a:p>
        </p:txBody>
      </p:sp>
      <p:graphicFrame>
        <p:nvGraphicFramePr>
          <p:cNvPr id="17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5049357"/>
              </p:ext>
            </p:extLst>
          </p:nvPr>
        </p:nvGraphicFramePr>
        <p:xfrm>
          <a:off x="2000672" y="1687402"/>
          <a:ext cx="4585841" cy="3852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Rettangolo 18"/>
          <p:cNvSpPr/>
          <p:nvPr/>
        </p:nvSpPr>
        <p:spPr bwMode="auto">
          <a:xfrm>
            <a:off x="344488" y="1268760"/>
            <a:ext cx="5400600" cy="3571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b="1" dirty="0" smtClean="0">
                <a:solidFill>
                  <a:srgbClr val="0F407B"/>
                </a:solidFill>
              </a:rPr>
              <a:t>MANCATO </a:t>
            </a:r>
            <a:r>
              <a:rPr kumimoji="0" lang="it-IT" b="1" u="none" strike="noStrike" cap="none" normalizeH="0" baseline="0" dirty="0" smtClean="0">
                <a:ln>
                  <a:noFill/>
                </a:ln>
                <a:solidFill>
                  <a:srgbClr val="0F407B"/>
                </a:solidFill>
                <a:effectLst/>
              </a:rPr>
              <a:t>UTILIZZO SERVIZIO</a:t>
            </a:r>
            <a:r>
              <a:rPr kumimoji="0" lang="it-IT" b="1" u="none" strike="noStrike" cap="none" normalizeH="0" dirty="0" smtClean="0">
                <a:ln>
                  <a:noFill/>
                </a:ln>
                <a:solidFill>
                  <a:srgbClr val="0F407B"/>
                </a:solidFill>
                <a:effectLst/>
              </a:rPr>
              <a:t> CALL BACK</a:t>
            </a:r>
            <a:endParaRPr kumimoji="0" lang="it-IT" b="1" u="none" strike="noStrike" cap="none" normalizeH="0" baseline="0" dirty="0" smtClean="0">
              <a:ln>
                <a:noFill/>
              </a:ln>
              <a:solidFill>
                <a:srgbClr val="0F407B"/>
              </a:solidFill>
              <a:effectLst/>
            </a:endParaRPr>
          </a:p>
        </p:txBody>
      </p:sp>
      <p:sp>
        <p:nvSpPr>
          <p:cNvPr id="20" name="Rettangolo 19"/>
          <p:cNvSpPr/>
          <p:nvPr/>
        </p:nvSpPr>
        <p:spPr bwMode="auto">
          <a:xfrm>
            <a:off x="2000672" y="2132856"/>
            <a:ext cx="1944216" cy="29559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dirty="0" smtClean="0"/>
              <a:t>NON </a:t>
            </a:r>
            <a:r>
              <a:rPr kumimoji="0" lang="it-IT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ha utilizzato</a:t>
            </a:r>
          </a:p>
        </p:txBody>
      </p:sp>
      <p:cxnSp>
        <p:nvCxnSpPr>
          <p:cNvPr id="21" name="Connettore 2 20"/>
          <p:cNvCxnSpPr/>
          <p:nvPr/>
        </p:nvCxnSpPr>
        <p:spPr bwMode="auto">
          <a:xfrm>
            <a:off x="4232920" y="2708920"/>
            <a:ext cx="0" cy="2522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ttangolo 21"/>
          <p:cNvSpPr/>
          <p:nvPr/>
        </p:nvSpPr>
        <p:spPr bwMode="auto">
          <a:xfrm>
            <a:off x="3872880" y="2636912"/>
            <a:ext cx="1944216" cy="26481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77=100%</a:t>
            </a:r>
          </a:p>
        </p:txBody>
      </p:sp>
      <p:sp>
        <p:nvSpPr>
          <p:cNvPr id="23" name="Rettangolo 22"/>
          <p:cNvSpPr/>
          <p:nvPr/>
        </p:nvSpPr>
        <p:spPr bwMode="auto">
          <a:xfrm>
            <a:off x="416496" y="2855826"/>
            <a:ext cx="3960440" cy="3571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b="1" dirty="0" smtClean="0">
                <a:solidFill>
                  <a:srgbClr val="0F407B"/>
                </a:solidFill>
              </a:rPr>
              <a:t>INTERESSE </a:t>
            </a:r>
            <a:r>
              <a:rPr kumimoji="0" lang="it-IT" b="1" u="none" strike="noStrike" cap="none" normalizeH="0" dirty="0" smtClean="0">
                <a:ln>
                  <a:noFill/>
                </a:ln>
                <a:solidFill>
                  <a:srgbClr val="0F407B"/>
                </a:solidFill>
                <a:effectLst/>
              </a:rPr>
              <a:t>SERVIZIO</a:t>
            </a:r>
            <a:endParaRPr kumimoji="0" lang="it-IT" b="1" u="none" strike="noStrike" cap="none" normalizeH="0" baseline="0" dirty="0" smtClean="0">
              <a:ln>
                <a:noFill/>
              </a:ln>
              <a:solidFill>
                <a:srgbClr val="0F407B"/>
              </a:solidFill>
              <a:effectLst/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2048549" y="5517232"/>
            <a:ext cx="2832443" cy="384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400" b="1" i="1" kern="0" dirty="0" smtClean="0">
                <a:solidFill>
                  <a:srgbClr val="0F407B"/>
                </a:solidFill>
                <a:latin typeface="+mj-lt"/>
                <a:cs typeface="Arial" panose="020B0604020202020204" pitchFamily="34" charset="0"/>
              </a:rPr>
              <a:t>Indice interesse= 72,8</a:t>
            </a:r>
          </a:p>
        </p:txBody>
      </p: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769" y="3346032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769" y="4060118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59" y="4880120"/>
            <a:ext cx="334085" cy="32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6273599" y="3284984"/>
            <a:ext cx="407593" cy="384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4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</a:p>
        </p:txBody>
      </p:sp>
      <p:sp>
        <p:nvSpPr>
          <p:cNvPr id="34" name="Parentesi graffa chiusa 33"/>
          <p:cNvSpPr/>
          <p:nvPr/>
        </p:nvSpPr>
        <p:spPr bwMode="auto">
          <a:xfrm>
            <a:off x="5745088" y="3284984"/>
            <a:ext cx="45719" cy="493096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Parentesi graffa chiusa 34"/>
          <p:cNvSpPr/>
          <p:nvPr/>
        </p:nvSpPr>
        <p:spPr bwMode="auto">
          <a:xfrm>
            <a:off x="5745088" y="4005064"/>
            <a:ext cx="45719" cy="493096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 bwMode="auto">
          <a:xfrm>
            <a:off x="6273599" y="4024114"/>
            <a:ext cx="407593" cy="384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4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37" name="Parentesi graffa chiusa 36"/>
          <p:cNvSpPr/>
          <p:nvPr/>
        </p:nvSpPr>
        <p:spPr bwMode="auto">
          <a:xfrm>
            <a:off x="5745088" y="4736104"/>
            <a:ext cx="45719" cy="493096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6273599" y="4819762"/>
            <a:ext cx="407593" cy="384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4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344488" y="1556792"/>
            <a:ext cx="2952328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10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totale campione</a:t>
            </a:r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 bwMode="auto">
          <a:xfrm>
            <a:off x="416496" y="3156288"/>
            <a:ext cx="2952328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10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NON ha utilizzato  Call Back</a:t>
            </a:r>
          </a:p>
        </p:txBody>
      </p:sp>
      <p:sp>
        <p:nvSpPr>
          <p:cNvPr id="41" name="Rectangle 2"/>
          <p:cNvSpPr txBox="1">
            <a:spLocks noChangeArrowheads="1"/>
          </p:cNvSpPr>
          <p:nvPr/>
        </p:nvSpPr>
        <p:spPr bwMode="auto">
          <a:xfrm>
            <a:off x="4016896" y="1628800"/>
            <a:ext cx="48067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4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it-IT" sz="10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81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2"/>
          <p:cNvSpPr txBox="1">
            <a:spLocks noChangeArrowheads="1"/>
          </p:cNvSpPr>
          <p:nvPr/>
        </p:nvSpPr>
        <p:spPr bwMode="auto">
          <a:xfrm>
            <a:off x="252344" y="980728"/>
            <a:ext cx="9217024" cy="5267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</a:pPr>
            <a:r>
              <a:rPr lang="it-IT" sz="1100" b="1" i="1" kern="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Come </a:t>
            </a:r>
            <a:r>
              <a:rPr lang="it-IT" sz="1100" b="1" i="1" kern="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valuta questo servizio di chiamata telefonica da parte degli </a:t>
            </a:r>
            <a:r>
              <a:rPr lang="it-IT" sz="1100" b="1" i="1" kern="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operatori?</a:t>
            </a:r>
          </a:p>
          <a:p>
            <a:pPr marL="0" algn="just">
              <a:lnSpc>
                <a:spcPct val="150000"/>
              </a:lnSpc>
              <a:buClr>
                <a:srgbClr val="FF9933"/>
              </a:buClr>
            </a:pPr>
            <a:endParaRPr lang="it-IT" sz="1050" i="1" kern="0" dirty="0" smtClean="0">
              <a:solidFill>
                <a:schemeClr val="bg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44488" y="332656"/>
            <a:ext cx="9344025" cy="648072"/>
          </a:xfrm>
          <a:noFill/>
        </p:spPr>
        <p:txBody>
          <a:bodyPr/>
          <a:lstStyle/>
          <a:p>
            <a:r>
              <a:rPr lang="en-US" sz="2400" dirty="0" smtClean="0"/>
              <a:t>SERVIZIO DI CALL BACK: VALUTAZIONE SERVIZIO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72480" y="6381327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E3600F"/>
                </a:solidFill>
              </a:rPr>
              <a:t>Direzione Centrale Servizi ai Contribuenti </a:t>
            </a:r>
            <a:endParaRPr lang="it-IT" sz="1200" b="1" dirty="0">
              <a:solidFill>
                <a:srgbClr val="E3600F"/>
              </a:solidFill>
            </a:endParaRP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4519613" y="6599238"/>
            <a:ext cx="865187" cy="358775"/>
          </a:xfrm>
        </p:spPr>
        <p:txBody>
          <a:bodyPr/>
          <a:lstStyle/>
          <a:p>
            <a:fld id="{B4E27664-ACD1-474F-96AB-A8E61EE570C8}" type="slidenum">
              <a:rPr lang="it-IT" smtClean="0"/>
              <a:pPr/>
              <a:t>17</a:t>
            </a:fld>
            <a:endParaRPr lang="it-IT"/>
          </a:p>
        </p:txBody>
      </p:sp>
      <p:graphicFrame>
        <p:nvGraphicFramePr>
          <p:cNvPr id="30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4482351"/>
              </p:ext>
            </p:extLst>
          </p:nvPr>
        </p:nvGraphicFramePr>
        <p:xfrm>
          <a:off x="2000672" y="1687402"/>
          <a:ext cx="4585841" cy="3852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" name="Rettangolo 31"/>
          <p:cNvSpPr/>
          <p:nvPr/>
        </p:nvSpPr>
        <p:spPr bwMode="auto">
          <a:xfrm>
            <a:off x="344488" y="1268760"/>
            <a:ext cx="3960440" cy="3571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u="none" strike="noStrike" cap="none" normalizeH="0" baseline="0" dirty="0" smtClean="0">
                <a:ln>
                  <a:noFill/>
                </a:ln>
                <a:solidFill>
                  <a:srgbClr val="0F407B"/>
                </a:solidFill>
                <a:effectLst/>
              </a:rPr>
              <a:t>UTILIZZO SERVIZIO</a:t>
            </a:r>
            <a:r>
              <a:rPr kumimoji="0" lang="it-IT" b="1" u="none" strike="noStrike" cap="none" normalizeH="0" dirty="0" smtClean="0">
                <a:ln>
                  <a:noFill/>
                </a:ln>
                <a:solidFill>
                  <a:srgbClr val="0F407B"/>
                </a:solidFill>
                <a:effectLst/>
              </a:rPr>
              <a:t> CALL BACK</a:t>
            </a:r>
            <a:endParaRPr kumimoji="0" lang="it-IT" b="1" u="none" strike="noStrike" cap="none" normalizeH="0" baseline="0" dirty="0" smtClean="0">
              <a:ln>
                <a:noFill/>
              </a:ln>
              <a:solidFill>
                <a:srgbClr val="0F407B"/>
              </a:solidFill>
              <a:effectLst/>
            </a:endParaRPr>
          </a:p>
        </p:txBody>
      </p:sp>
      <p:sp>
        <p:nvSpPr>
          <p:cNvPr id="33" name="Rettangolo 32"/>
          <p:cNvSpPr/>
          <p:nvPr/>
        </p:nvSpPr>
        <p:spPr bwMode="auto">
          <a:xfrm>
            <a:off x="2000672" y="2132856"/>
            <a:ext cx="1944216" cy="29559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sì ha utilizzato</a:t>
            </a:r>
          </a:p>
        </p:txBody>
      </p:sp>
      <p:cxnSp>
        <p:nvCxnSpPr>
          <p:cNvPr id="34" name="Connettore 2 33"/>
          <p:cNvCxnSpPr/>
          <p:nvPr/>
        </p:nvCxnSpPr>
        <p:spPr bwMode="auto">
          <a:xfrm>
            <a:off x="4232920" y="2708920"/>
            <a:ext cx="0" cy="2522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Rettangolo 34"/>
          <p:cNvSpPr/>
          <p:nvPr/>
        </p:nvSpPr>
        <p:spPr bwMode="auto">
          <a:xfrm>
            <a:off x="3872880" y="2636912"/>
            <a:ext cx="1944216" cy="26481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23=100%</a:t>
            </a:r>
          </a:p>
        </p:txBody>
      </p:sp>
      <p:sp>
        <p:nvSpPr>
          <p:cNvPr id="38" name="Rettangolo 37"/>
          <p:cNvSpPr/>
          <p:nvPr/>
        </p:nvSpPr>
        <p:spPr bwMode="auto">
          <a:xfrm>
            <a:off x="416496" y="2855826"/>
            <a:ext cx="3960440" cy="3571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u="none" strike="noStrike" cap="none" normalizeH="0" baseline="0" dirty="0" smtClean="0">
                <a:ln>
                  <a:noFill/>
                </a:ln>
                <a:solidFill>
                  <a:srgbClr val="0F407B"/>
                </a:solidFill>
                <a:effectLst/>
              </a:rPr>
              <a:t>VALUTAZIONE</a:t>
            </a:r>
            <a:r>
              <a:rPr kumimoji="0" lang="it-IT" b="1" u="none" strike="noStrike" cap="none" normalizeH="0" dirty="0" smtClean="0">
                <a:ln>
                  <a:noFill/>
                </a:ln>
                <a:solidFill>
                  <a:srgbClr val="0F407B"/>
                </a:solidFill>
                <a:effectLst/>
              </a:rPr>
              <a:t> SERVIZIO</a:t>
            </a:r>
            <a:endParaRPr kumimoji="0" lang="it-IT" b="1" u="none" strike="noStrike" cap="none" normalizeH="0" baseline="0" dirty="0" smtClean="0">
              <a:ln>
                <a:noFill/>
              </a:ln>
              <a:solidFill>
                <a:srgbClr val="0F407B"/>
              </a:solidFill>
              <a:effectLst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769" y="3346032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769" y="4113076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59" y="4880120"/>
            <a:ext cx="334085" cy="32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6273599" y="3284984"/>
            <a:ext cx="407593" cy="384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4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69</a:t>
            </a:r>
          </a:p>
        </p:txBody>
      </p:sp>
      <p:sp>
        <p:nvSpPr>
          <p:cNvPr id="24" name="Parentesi graffa chiusa 23"/>
          <p:cNvSpPr/>
          <p:nvPr/>
        </p:nvSpPr>
        <p:spPr bwMode="auto">
          <a:xfrm>
            <a:off x="5745088" y="3284984"/>
            <a:ext cx="45719" cy="493096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Parentesi graffa chiusa 24"/>
          <p:cNvSpPr/>
          <p:nvPr/>
        </p:nvSpPr>
        <p:spPr bwMode="auto">
          <a:xfrm>
            <a:off x="5745088" y="4005064"/>
            <a:ext cx="45719" cy="493096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6273599" y="4077072"/>
            <a:ext cx="407593" cy="384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4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7" name="Parentesi graffa chiusa 26"/>
          <p:cNvSpPr/>
          <p:nvPr/>
        </p:nvSpPr>
        <p:spPr bwMode="auto">
          <a:xfrm>
            <a:off x="5745088" y="4736104"/>
            <a:ext cx="45719" cy="493096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6273599" y="4819762"/>
            <a:ext cx="407593" cy="384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4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344488" y="1556792"/>
            <a:ext cx="2952328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10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totale campione</a:t>
            </a:r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 bwMode="auto">
          <a:xfrm>
            <a:off x="416496" y="3156288"/>
            <a:ext cx="2952328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10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utilizza Call Back</a:t>
            </a:r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 bwMode="auto">
          <a:xfrm>
            <a:off x="4016896" y="1628800"/>
            <a:ext cx="48067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4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it-IT" sz="10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2144688" y="5452481"/>
            <a:ext cx="3771081" cy="384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400" b="1" i="1" kern="0" dirty="0" smtClean="0">
                <a:solidFill>
                  <a:srgbClr val="0F407B"/>
                </a:solidFill>
                <a:latin typeface="+mj-lt"/>
                <a:cs typeface="Arial" panose="020B0604020202020204" pitchFamily="34" charset="0"/>
              </a:rPr>
              <a:t>Indice Soddisfazione = 74,6</a:t>
            </a:r>
          </a:p>
        </p:txBody>
      </p:sp>
      <p:graphicFrame>
        <p:nvGraphicFramePr>
          <p:cNvPr id="39" name="Tabella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182564"/>
              </p:ext>
            </p:extLst>
          </p:nvPr>
        </p:nvGraphicFramePr>
        <p:xfrm>
          <a:off x="5745098" y="1608387"/>
          <a:ext cx="2520270" cy="884509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260135"/>
                <a:gridCol w="1260135"/>
              </a:tblGrid>
              <a:tr h="394062">
                <a:tc>
                  <a:txBody>
                    <a:bodyPr/>
                    <a:lstStyle/>
                    <a:p>
                      <a:pPr algn="ctr"/>
                      <a:r>
                        <a:rPr lang="it-IT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Privato</a:t>
                      </a:r>
                      <a:endParaRPr lang="it-IT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Professionista</a:t>
                      </a:r>
                      <a:endParaRPr lang="it-IT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</a:tr>
              <a:tr h="49044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16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00472" y="980728"/>
            <a:ext cx="9217024" cy="5220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</a:pPr>
            <a:r>
              <a:rPr lang="it-IT" sz="1100" b="1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 deve chiedere informazioni o ricevere assistenza su adempimenti fiscali, di solito cosa </a:t>
            </a:r>
            <a:r>
              <a:rPr lang="it-IT" sz="1100" b="1" i="1" kern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fa?</a:t>
            </a:r>
            <a:endParaRPr lang="it-IT" sz="1100" b="1" i="1" kern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buClr>
                <a:srgbClr val="FF9933"/>
              </a:buClr>
            </a:pPr>
            <a:endParaRPr lang="it-IT" sz="1000" i="1" kern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50000"/>
              </a:lnSpc>
              <a:buClr>
                <a:srgbClr val="FF9933"/>
              </a:buClr>
            </a:pPr>
            <a:endParaRPr lang="it-IT" sz="1000" i="1" kern="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3111614"/>
              </p:ext>
            </p:extLst>
          </p:nvPr>
        </p:nvGraphicFramePr>
        <p:xfrm>
          <a:off x="2144688" y="2060848"/>
          <a:ext cx="4585841" cy="3397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44488" y="332656"/>
            <a:ext cx="9344025" cy="648072"/>
          </a:xfrm>
          <a:noFill/>
        </p:spPr>
        <p:txBody>
          <a:bodyPr/>
          <a:lstStyle/>
          <a:p>
            <a:r>
              <a:rPr lang="en-US" sz="2400" dirty="0" smtClean="0"/>
              <a:t>SERVIZIO DI ASSISTENZA PREVALENTE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72480" y="6381327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E3600F"/>
                </a:solidFill>
              </a:rPr>
              <a:t>Direzione Centrale Servizi ai Contribuenti </a:t>
            </a:r>
            <a:endParaRPr lang="it-IT" sz="1200" b="1" dirty="0">
              <a:solidFill>
                <a:srgbClr val="E3600F"/>
              </a:solidFill>
            </a:endParaRP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4519613" y="6599238"/>
            <a:ext cx="865187" cy="358775"/>
          </a:xfrm>
        </p:spPr>
        <p:txBody>
          <a:bodyPr/>
          <a:lstStyle/>
          <a:p>
            <a:fld id="{B4E27664-ACD1-474F-96AB-A8E61EE570C8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44488" y="1412776"/>
            <a:ext cx="7344816" cy="3571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b="1" dirty="0" smtClean="0">
                <a:solidFill>
                  <a:srgbClr val="0F407B"/>
                </a:solidFill>
              </a:rPr>
              <a:t>SERVIZIO USATO PIÙ SPESSO PER INFORMAZIONI/ASSISTENZA</a:t>
            </a:r>
            <a:endParaRPr kumimoji="0" lang="it-IT" b="1" u="none" strike="noStrike" cap="none" normalizeH="0" baseline="0" dirty="0" smtClean="0">
              <a:ln>
                <a:noFill/>
              </a:ln>
              <a:solidFill>
                <a:srgbClr val="0F407B"/>
              </a:solidFill>
              <a:effectLst/>
            </a:endParaRPr>
          </a:p>
        </p:txBody>
      </p:sp>
      <p:sp>
        <p:nvSpPr>
          <p:cNvPr id="11" name="Rettangolo 10"/>
          <p:cNvSpPr/>
          <p:nvPr/>
        </p:nvSpPr>
        <p:spPr bwMode="auto">
          <a:xfrm>
            <a:off x="1064568" y="2629350"/>
            <a:ext cx="2880320" cy="29559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b="1" dirty="0" smtClean="0"/>
              <a:t>Telefona al call center</a:t>
            </a:r>
            <a:endParaRPr kumimoji="0" lang="it-IT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ettangolo 11"/>
          <p:cNvSpPr/>
          <p:nvPr/>
        </p:nvSpPr>
        <p:spPr bwMode="auto">
          <a:xfrm>
            <a:off x="1064568" y="3301618"/>
            <a:ext cx="2880320" cy="51103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Utilizza</a:t>
            </a:r>
            <a:r>
              <a:rPr kumimoji="0" lang="it-IT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il sito internet  dell’Agenzia</a:t>
            </a:r>
            <a:endParaRPr kumimoji="0" lang="it-IT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Rettangolo 12"/>
          <p:cNvSpPr/>
          <p:nvPr/>
        </p:nvSpPr>
        <p:spPr bwMode="auto">
          <a:xfrm>
            <a:off x="1064568" y="4189329"/>
            <a:ext cx="2880320" cy="29559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Si reca presso l’ufficio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344488" y="1815229"/>
            <a:ext cx="2952328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10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totale campione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4016896" y="1844824"/>
            <a:ext cx="48067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4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it-IT" sz="10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ttangolo 19"/>
          <p:cNvSpPr/>
          <p:nvPr/>
        </p:nvSpPr>
        <p:spPr bwMode="auto">
          <a:xfrm>
            <a:off x="1064568" y="4861597"/>
            <a:ext cx="2880320" cy="29559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Utilizza la PEC</a:t>
            </a:r>
          </a:p>
        </p:txBody>
      </p:sp>
    </p:spTree>
    <p:extLst>
      <p:ext uri="{BB962C8B-B14F-4D97-AF65-F5344CB8AC3E}">
        <p14:creationId xmlns:p14="http://schemas.microsoft.com/office/powerpoint/2010/main" val="410491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44488" y="332656"/>
            <a:ext cx="9344025" cy="504056"/>
          </a:xfrm>
          <a:noFill/>
        </p:spPr>
        <p:txBody>
          <a:bodyPr/>
          <a:lstStyle/>
          <a:p>
            <a:r>
              <a:rPr lang="en-US" sz="2400" dirty="0" smtClean="0"/>
              <a:t>LE CARATTERISTICHE DEL SERVIZIO PREVALENTE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72480" y="6381327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E3600F"/>
                </a:solidFill>
              </a:rPr>
              <a:t>Direzione Centrale Servizi ai Contribuenti </a:t>
            </a:r>
            <a:endParaRPr lang="it-IT" sz="1200" b="1" dirty="0">
              <a:solidFill>
                <a:srgbClr val="E3600F"/>
              </a:solidFill>
            </a:endParaRP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4519613" y="6599238"/>
            <a:ext cx="865187" cy="358775"/>
          </a:xfrm>
        </p:spPr>
        <p:txBody>
          <a:bodyPr/>
          <a:lstStyle/>
          <a:p>
            <a:fld id="{B4E27664-ACD1-474F-96AB-A8E61EE570C8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00472" y="836712"/>
            <a:ext cx="9217024" cy="5364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</a:pPr>
            <a:r>
              <a:rPr lang="it-IT" sz="1000" b="1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elencherò ora delle possibili caratteristiche usate per  descrivere  il servizio che riceve quando …...(leggere la risposta fornita a D.15</a:t>
            </a:r>
            <a:r>
              <a:rPr lang="it-IT" sz="1000" b="1" i="1" kern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Per </a:t>
            </a:r>
            <a:r>
              <a:rPr lang="it-IT" sz="1000" b="1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ciascuna mi dica quanto la considera adatta a descrivere questo servizio. </a:t>
            </a:r>
            <a:r>
              <a:rPr lang="it-IT" sz="1000" b="1" i="1" kern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(punteggi 1-5; dove </a:t>
            </a:r>
            <a:r>
              <a:rPr lang="it-IT" sz="1000" b="1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significa PER NIENTE e 5 </a:t>
            </a:r>
            <a:r>
              <a:rPr lang="it-IT" sz="1000" b="1" i="1" kern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MOLTO)</a:t>
            </a:r>
            <a:endParaRPr lang="it-IT" sz="1000" b="1" i="1" kern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1555768"/>
              </p:ext>
            </p:extLst>
          </p:nvPr>
        </p:nvGraphicFramePr>
        <p:xfrm>
          <a:off x="56456" y="1988840"/>
          <a:ext cx="4585841" cy="3397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ttangolo 11"/>
          <p:cNvSpPr/>
          <p:nvPr/>
        </p:nvSpPr>
        <p:spPr bwMode="auto">
          <a:xfrm>
            <a:off x="344488" y="1268760"/>
            <a:ext cx="8568952" cy="3571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b="1" dirty="0" smtClean="0">
                <a:solidFill>
                  <a:srgbClr val="0F407B"/>
                </a:solidFill>
              </a:rPr>
              <a:t>Ritengo che il servizio offerto sia… </a:t>
            </a:r>
            <a:r>
              <a:rPr lang="it-IT" sz="1400" dirty="0" smtClean="0">
                <a:solidFill>
                  <a:srgbClr val="0F407B"/>
                </a:solidFill>
              </a:rPr>
              <a:t>(scala 1-5;  1 per niente, 5 molto) – </a:t>
            </a:r>
            <a:r>
              <a:rPr lang="it-IT" sz="1400" b="1" dirty="0" smtClean="0">
                <a:solidFill>
                  <a:srgbClr val="0F407B"/>
                </a:solidFill>
              </a:rPr>
              <a:t>% punteggi 4-5</a:t>
            </a:r>
            <a:endParaRPr kumimoji="0" lang="it-IT" sz="1400" u="none" strike="noStrike" cap="none" normalizeH="0" baseline="0" dirty="0" smtClean="0">
              <a:ln>
                <a:noFill/>
              </a:ln>
              <a:solidFill>
                <a:srgbClr val="0F407B"/>
              </a:solidFill>
              <a:effectLst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44488" y="1556792"/>
            <a:ext cx="295232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10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totale campione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274624"/>
              </p:ext>
            </p:extLst>
          </p:nvPr>
        </p:nvGraphicFramePr>
        <p:xfrm>
          <a:off x="0" y="2415952"/>
          <a:ext cx="1930880" cy="27340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30880"/>
              </a:tblGrid>
              <a:tr h="455672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comodo</a:t>
                      </a:r>
                    </a:p>
                  </a:txBody>
                  <a:tcPr marL="9525" marR="9525" marT="9525" marB="0" anchor="ctr"/>
                </a:tc>
              </a:tr>
              <a:tr h="455672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affidabile</a:t>
                      </a:r>
                    </a:p>
                  </a:txBody>
                  <a:tcPr marL="9525" marR="9525" marT="9525" marB="0" anchor="ctr"/>
                </a:tc>
              </a:tr>
              <a:tr h="455672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accurato</a:t>
                      </a:r>
                    </a:p>
                  </a:txBody>
                  <a:tcPr marL="9525" marR="9525" marT="9525" marB="0" anchor="ctr"/>
                </a:tc>
              </a:tr>
              <a:tr h="455672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orientato all'utente</a:t>
                      </a:r>
                    </a:p>
                  </a:txBody>
                  <a:tcPr marL="9525" marR="9525" marT="9525" marB="0" anchor="ctr"/>
                </a:tc>
              </a:tr>
              <a:tr h="455672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facilmente accessibile</a:t>
                      </a:r>
                    </a:p>
                  </a:txBody>
                  <a:tcPr marL="9525" marR="9525" marT="9525" marB="0" anchor="ctr"/>
                </a:tc>
              </a:tr>
              <a:tr h="455672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semplice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504728" y="1772816"/>
            <a:ext cx="1152128" cy="46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TOTALE SERVIZI</a:t>
            </a:r>
          </a:p>
        </p:txBody>
      </p:sp>
      <p:graphicFrame>
        <p:nvGraphicFramePr>
          <p:cNvPr id="21" name="Tabel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095502"/>
              </p:ext>
            </p:extLst>
          </p:nvPr>
        </p:nvGraphicFramePr>
        <p:xfrm>
          <a:off x="5025008" y="2060848"/>
          <a:ext cx="4608513" cy="3168354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536171"/>
                <a:gridCol w="1536171"/>
                <a:gridCol w="1536171"/>
              </a:tblGrid>
              <a:tr h="355866"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 CENTER</a:t>
                      </a:r>
                      <a:endParaRPr lang="it-IT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SITO INTERNET</a:t>
                      </a:r>
                      <a:endParaRPr lang="it-IT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UFFICI</a:t>
                      </a:r>
                      <a:endParaRPr lang="it-IT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874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874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874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874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874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874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5241032" y="1556792"/>
            <a:ext cx="4032448" cy="46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ANALISI PER TIPO DI SERVIZIO*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5241032" y="5229200"/>
            <a:ext cx="4392488" cy="46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Il servizio PEC non ha basi sufficienti per analisi statistica</a:t>
            </a:r>
          </a:p>
        </p:txBody>
      </p:sp>
      <p:sp>
        <p:nvSpPr>
          <p:cNvPr id="27" name="Ovale 26"/>
          <p:cNvSpPr/>
          <p:nvPr/>
        </p:nvSpPr>
        <p:spPr bwMode="auto">
          <a:xfrm>
            <a:off x="5428481" y="2420888"/>
            <a:ext cx="720080" cy="432048"/>
          </a:xfrm>
          <a:prstGeom prst="ellipse">
            <a:avLst/>
          </a:prstGeom>
          <a:noFill/>
          <a:ln w="254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Ovale 27"/>
          <p:cNvSpPr/>
          <p:nvPr/>
        </p:nvSpPr>
        <p:spPr bwMode="auto">
          <a:xfrm>
            <a:off x="5428481" y="3357563"/>
            <a:ext cx="720080" cy="432048"/>
          </a:xfrm>
          <a:prstGeom prst="ellipse">
            <a:avLst/>
          </a:prstGeom>
          <a:noFill/>
          <a:ln w="254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Ovale 28"/>
          <p:cNvSpPr/>
          <p:nvPr/>
        </p:nvSpPr>
        <p:spPr bwMode="auto">
          <a:xfrm>
            <a:off x="5428481" y="3832277"/>
            <a:ext cx="720080" cy="432048"/>
          </a:xfrm>
          <a:prstGeom prst="ellipse">
            <a:avLst/>
          </a:prstGeom>
          <a:noFill/>
          <a:ln w="254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Ovale 29"/>
          <p:cNvSpPr/>
          <p:nvPr/>
        </p:nvSpPr>
        <p:spPr bwMode="auto">
          <a:xfrm>
            <a:off x="5428481" y="4312250"/>
            <a:ext cx="720080" cy="432048"/>
          </a:xfrm>
          <a:prstGeom prst="ellipse">
            <a:avLst/>
          </a:prstGeom>
          <a:noFill/>
          <a:ln w="254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Ovale 30"/>
          <p:cNvSpPr/>
          <p:nvPr/>
        </p:nvSpPr>
        <p:spPr bwMode="auto">
          <a:xfrm>
            <a:off x="5428481" y="4789596"/>
            <a:ext cx="720080" cy="432048"/>
          </a:xfrm>
          <a:prstGeom prst="ellipse">
            <a:avLst/>
          </a:prstGeom>
          <a:noFill/>
          <a:ln w="254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Ovale 31"/>
          <p:cNvSpPr/>
          <p:nvPr/>
        </p:nvSpPr>
        <p:spPr bwMode="auto">
          <a:xfrm>
            <a:off x="6932364" y="2925515"/>
            <a:ext cx="720080" cy="432048"/>
          </a:xfrm>
          <a:prstGeom prst="ellipse">
            <a:avLst/>
          </a:prstGeom>
          <a:noFill/>
          <a:ln w="254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93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79839" y="1340768"/>
            <a:ext cx="9001000" cy="2290456"/>
          </a:xfrm>
        </p:spPr>
        <p:txBody>
          <a:bodyPr/>
          <a:lstStyle/>
          <a:p>
            <a:pPr marL="0" algn="just">
              <a:buClr>
                <a:srgbClr val="FF9933"/>
              </a:buClr>
            </a:pPr>
            <a:r>
              <a:rPr lang="it-IT" sz="2000" kern="1200" dirty="0" smtClean="0">
                <a:cs typeface="Arial" pitchFamily="34" charset="0"/>
              </a:rPr>
              <a:t>L’Agenzia delle Entrate ha condotto un’indagine per conoscere il livello di </a:t>
            </a:r>
            <a:r>
              <a:rPr lang="it-IT" sz="2000" b="1" kern="1200" dirty="0" smtClean="0">
                <a:cs typeface="Arial" pitchFamily="34" charset="0"/>
              </a:rPr>
              <a:t>gradimento dei </a:t>
            </a:r>
            <a:r>
              <a:rPr lang="it-IT" sz="2000" b="1" dirty="0" smtClean="0">
                <a:cs typeface="Arial" pitchFamily="34" charset="0"/>
              </a:rPr>
              <a:t>cittadini e dei professionisti</a:t>
            </a:r>
            <a:r>
              <a:rPr lang="it-IT" sz="2000" dirty="0" smtClean="0">
                <a:cs typeface="Arial" pitchFamily="34" charset="0"/>
              </a:rPr>
              <a:t> sui servizi di assistenza fiscale resi dai </a:t>
            </a:r>
            <a:endParaRPr lang="it-IT" sz="2000" kern="1200" dirty="0" smtClean="0">
              <a:cs typeface="Arial" pitchFamily="34" charset="0"/>
            </a:endParaRPr>
          </a:p>
          <a:p>
            <a:pPr marL="0" algn="ctr">
              <a:buClr>
                <a:srgbClr val="FF9933"/>
              </a:buClr>
            </a:pPr>
            <a:r>
              <a:rPr lang="it-IT" sz="2800" kern="1200" dirty="0" smtClean="0">
                <a:solidFill>
                  <a:srgbClr val="E3600F"/>
                </a:solidFill>
                <a:cs typeface="Arial" pitchFamily="34" charset="0"/>
              </a:rPr>
              <a:t>CAM</a:t>
            </a:r>
            <a:r>
              <a:rPr lang="it-IT" sz="2000" kern="1200" dirty="0" smtClean="0">
                <a:solidFill>
                  <a:srgbClr val="E3600F"/>
                </a:solidFill>
                <a:cs typeface="Arial" pitchFamily="34" charset="0"/>
              </a:rPr>
              <a:t> </a:t>
            </a:r>
          </a:p>
          <a:p>
            <a:pPr marL="0" algn="just">
              <a:buClr>
                <a:srgbClr val="FF9933"/>
              </a:buClr>
            </a:pPr>
            <a:endParaRPr lang="it-IT" sz="2000" kern="1200" dirty="0">
              <a:cs typeface="Arial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44488" y="332656"/>
            <a:ext cx="9344025" cy="648072"/>
          </a:xfrm>
          <a:noFill/>
        </p:spPr>
        <p:txBody>
          <a:bodyPr/>
          <a:lstStyle/>
          <a:p>
            <a:r>
              <a:rPr lang="en-US" sz="2400" dirty="0" smtClean="0"/>
              <a:t>OBIETTIVI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72480" y="6381327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E3600F"/>
                </a:solidFill>
              </a:rPr>
              <a:t>Direzione Centrale Servizi ai Contribuenti </a:t>
            </a:r>
            <a:endParaRPr lang="it-IT" sz="1200" b="1" dirty="0">
              <a:solidFill>
                <a:srgbClr val="E3600F"/>
              </a:solidFill>
            </a:endParaRP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4519613" y="6599238"/>
            <a:ext cx="865187" cy="358775"/>
          </a:xfrm>
        </p:spPr>
        <p:txBody>
          <a:bodyPr/>
          <a:lstStyle/>
          <a:p>
            <a:fld id="{B4E27664-ACD1-474F-96AB-A8E61EE570C8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1496616" y="3789040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1113" algn="ctr" eaLnBrk="0" hangingPunct="0">
              <a:spcBef>
                <a:spcPct val="20000"/>
              </a:spcBef>
              <a:buClr>
                <a:srgbClr val="FF9933"/>
              </a:buClr>
            </a:pPr>
            <a:r>
              <a:rPr lang="it-IT" sz="2000" dirty="0" smtClean="0">
                <a:solidFill>
                  <a:srgbClr val="073C62"/>
                </a:solidFill>
                <a:latin typeface="Verdana"/>
                <a:cs typeface="Arial" pitchFamily="34" charset="0"/>
              </a:rPr>
              <a:t>al fine di migliorarne </a:t>
            </a:r>
            <a:r>
              <a:rPr lang="it-IT" sz="2000" dirty="0">
                <a:solidFill>
                  <a:srgbClr val="073C62"/>
                </a:solidFill>
                <a:latin typeface="Verdana"/>
                <a:cs typeface="Arial" pitchFamily="34" charset="0"/>
              </a:rPr>
              <a:t>il livello qualitativo </a:t>
            </a:r>
            <a:r>
              <a:rPr lang="it-IT" sz="2000" dirty="0" smtClean="0">
                <a:solidFill>
                  <a:srgbClr val="073C62"/>
                </a:solidFill>
                <a:latin typeface="Verdana"/>
                <a:cs typeface="Arial" pitchFamily="34" charset="0"/>
              </a:rPr>
              <a:t>e per renderli più aderenti alle loro esigenze</a:t>
            </a:r>
            <a:endParaRPr lang="it-IT" sz="2000" dirty="0">
              <a:solidFill>
                <a:srgbClr val="073C62"/>
              </a:solidFill>
              <a:latin typeface="Verdana"/>
              <a:cs typeface="Arial" pitchFamily="34" charset="0"/>
            </a:endParaRPr>
          </a:p>
        </p:txBody>
      </p:sp>
      <p:sp>
        <p:nvSpPr>
          <p:cNvPr id="8" name="Freccia in giù 7"/>
          <p:cNvSpPr/>
          <p:nvPr/>
        </p:nvSpPr>
        <p:spPr bwMode="auto">
          <a:xfrm>
            <a:off x="4520952" y="3068960"/>
            <a:ext cx="1008112" cy="474588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rgbClr val="0F407B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79839" y="5826868"/>
            <a:ext cx="9001000" cy="330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>
              <a:buClr>
                <a:srgbClr val="FF9933"/>
              </a:buClr>
            </a:pPr>
            <a:r>
              <a:rPr lang="it-IT" altLang="it-IT" sz="1200" i="1" dirty="0" smtClean="0">
                <a:latin typeface="Verdana" pitchFamily="34" charset="0"/>
                <a:cs typeface="Arial" charset="0"/>
              </a:rPr>
              <a:t>L’indagine è stata realizzata con la collaborazione di  </a:t>
            </a:r>
            <a:r>
              <a:rPr lang="it-IT" altLang="it-IT" sz="1200" i="1" dirty="0" err="1" smtClean="0">
                <a:latin typeface="Verdana" pitchFamily="34" charset="0"/>
                <a:cs typeface="Arial" charset="0"/>
              </a:rPr>
              <a:t>Sogei</a:t>
            </a:r>
            <a:r>
              <a:rPr lang="it-IT" altLang="it-IT" sz="1200" i="1" dirty="0" smtClean="0">
                <a:latin typeface="Verdana" pitchFamily="34" charset="0"/>
                <a:cs typeface="Arial" charset="0"/>
              </a:rPr>
              <a:t>  e di </a:t>
            </a:r>
            <a:r>
              <a:rPr lang="it-IT" altLang="it-IT" sz="1200" i="1" dirty="0" err="1" smtClean="0">
                <a:latin typeface="Verdana" pitchFamily="34" charset="0"/>
                <a:cs typeface="Arial" charset="0"/>
              </a:rPr>
              <a:t>GfK</a:t>
            </a:r>
            <a:r>
              <a:rPr lang="it-IT" altLang="it-IT" sz="1200" i="1" dirty="0" smtClean="0">
                <a:latin typeface="Verdana" pitchFamily="34" charset="0"/>
                <a:cs typeface="Arial" charset="0"/>
              </a:rPr>
              <a:t> </a:t>
            </a:r>
            <a:r>
              <a:rPr lang="it-IT" altLang="it-IT" sz="1200" i="1" dirty="0" err="1" smtClean="0">
                <a:latin typeface="Verdana" pitchFamily="34" charset="0"/>
                <a:cs typeface="Arial" charset="0"/>
              </a:rPr>
              <a:t>Eurisko</a:t>
            </a:r>
            <a:r>
              <a:rPr lang="it-IT" altLang="it-IT" sz="1200" i="1" dirty="0" smtClean="0">
                <a:latin typeface="Verdana" pitchFamily="34" charset="0"/>
                <a:cs typeface="Arial" charset="0"/>
              </a:rPr>
              <a:t> per l’ analisi dei risultati</a:t>
            </a:r>
            <a:endParaRPr lang="it-IT" sz="2000" i="1" kern="1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6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44488" y="332656"/>
            <a:ext cx="9344025" cy="648072"/>
          </a:xfrm>
          <a:noFill/>
        </p:spPr>
        <p:txBody>
          <a:bodyPr/>
          <a:lstStyle/>
          <a:p>
            <a:r>
              <a:rPr lang="en-US" sz="2400" dirty="0" smtClean="0"/>
              <a:t>MAPPA DELLE PRIORITÀ: DESCRIZIONE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72480" y="6381327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E3600F"/>
                </a:solidFill>
              </a:rPr>
              <a:t>Direzione Centrale Servizi ai Contribuenti </a:t>
            </a:r>
            <a:endParaRPr lang="it-IT" sz="1200" b="1" dirty="0">
              <a:solidFill>
                <a:srgbClr val="E3600F"/>
              </a:solidFill>
            </a:endParaRP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4519613" y="6599238"/>
            <a:ext cx="865187" cy="358775"/>
          </a:xfrm>
        </p:spPr>
        <p:txBody>
          <a:bodyPr/>
          <a:lstStyle/>
          <a:p>
            <a:fld id="{B4E27664-ACD1-474F-96AB-A8E61EE570C8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34" name="Rectangle 2"/>
          <p:cNvSpPr txBox="1">
            <a:spLocks noChangeArrowheads="1"/>
          </p:cNvSpPr>
          <p:nvPr/>
        </p:nvSpPr>
        <p:spPr bwMode="auto">
          <a:xfrm>
            <a:off x="729573" y="1011677"/>
            <a:ext cx="8492247" cy="4685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indent="0" algn="just">
              <a:lnSpc>
                <a:spcPct val="150000"/>
              </a:lnSpc>
              <a:buClr>
                <a:srgbClr val="FF9933"/>
              </a:buClr>
            </a:pPr>
            <a:r>
              <a:rPr lang="it-IT" sz="1600" kern="0" dirty="0" smtClean="0"/>
              <a:t>A partire dalle valutazioni per i singoli aspetti del servizio (calcolati con indici di soddisfazione) e l’importanza di ciascun aspetto (calcolata come coefficiente di regressione riportato a 100) è possibile costruire una mappa delle priorità, i cui 4 quadranti hanno i seguenti significati.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799" y="2597285"/>
            <a:ext cx="6132512" cy="358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494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44488" y="332656"/>
            <a:ext cx="9344025" cy="648072"/>
          </a:xfrm>
          <a:noFill/>
        </p:spPr>
        <p:txBody>
          <a:bodyPr/>
          <a:lstStyle/>
          <a:p>
            <a:r>
              <a:rPr lang="en-US" sz="2400" dirty="0" smtClean="0"/>
              <a:t>MAPPA PRIORITÀ: SINGOLI DRIVER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72480" y="6381327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E3600F"/>
                </a:solidFill>
              </a:rPr>
              <a:t>Direzione Centrale Servizi ai Contribuenti </a:t>
            </a:r>
            <a:endParaRPr lang="it-IT" sz="1200" b="1" dirty="0">
              <a:solidFill>
                <a:srgbClr val="E3600F"/>
              </a:solidFill>
            </a:endParaRP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4519613" y="6599238"/>
            <a:ext cx="865187" cy="358775"/>
          </a:xfrm>
        </p:spPr>
        <p:txBody>
          <a:bodyPr/>
          <a:lstStyle/>
          <a:p>
            <a:fld id="{B4E27664-ACD1-474F-96AB-A8E61EE570C8}" type="slidenum">
              <a:rPr lang="it-IT" smtClean="0"/>
              <a:pPr/>
              <a:t>21</a:t>
            </a:fld>
            <a:endParaRPr lang="it-IT"/>
          </a:p>
        </p:txBody>
      </p:sp>
      <p:sp>
        <p:nvSpPr>
          <p:cNvPr id="6" name="Rectangle 27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718121" y="1556792"/>
            <a:ext cx="5762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0" rIns="90000" bIns="0"/>
          <a:lstStyle>
            <a:lvl1pPr eaLnBrk="0" hangingPunct="0">
              <a:spcBef>
                <a:spcPct val="20000"/>
              </a:spcBef>
              <a:buClr>
                <a:srgbClr val="74787D"/>
              </a:buClr>
              <a:buSzPct val="11000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4787D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4787D"/>
              </a:buClr>
              <a:buSzPct val="150000"/>
              <a:buFont typeface="Arial" pitchFamily="34" charset="0"/>
              <a:buChar char="­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4787D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000" dirty="0" smtClean="0">
                <a:solidFill>
                  <a:srgbClr val="000000"/>
                </a:solidFill>
              </a:rPr>
              <a:t>Alta</a:t>
            </a:r>
            <a:endParaRPr lang="en-US" altLang="it-IT" sz="1000" dirty="0">
              <a:solidFill>
                <a:srgbClr val="000000"/>
              </a:solidFill>
            </a:endParaRPr>
          </a:p>
        </p:txBody>
      </p:sp>
      <p:sp>
        <p:nvSpPr>
          <p:cNvPr id="7" name="Rectangle 28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703833" y="5012779"/>
            <a:ext cx="5762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0" rIns="90000" bIns="0" anchor="b"/>
          <a:lstStyle>
            <a:lvl1pPr eaLnBrk="0" hangingPunct="0">
              <a:spcBef>
                <a:spcPct val="20000"/>
              </a:spcBef>
              <a:buClr>
                <a:srgbClr val="74787D"/>
              </a:buClr>
              <a:buSzPct val="11000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4787D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4787D"/>
              </a:buClr>
              <a:buSzPct val="150000"/>
              <a:buFont typeface="Arial" pitchFamily="34" charset="0"/>
              <a:buChar char="­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4787D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000" dirty="0" err="1" smtClean="0">
                <a:solidFill>
                  <a:srgbClr val="000000"/>
                </a:solidFill>
              </a:rPr>
              <a:t>Bassa</a:t>
            </a:r>
            <a:endParaRPr lang="en-US" altLang="it-IT" sz="1000" dirty="0">
              <a:solidFill>
                <a:srgbClr val="000000"/>
              </a:solidFill>
            </a:endParaRPr>
          </a:p>
        </p:txBody>
      </p:sp>
      <p:sp>
        <p:nvSpPr>
          <p:cNvPr id="8" name="Line 31"/>
          <p:cNvSpPr>
            <a:spLocks noChangeShapeType="1"/>
          </p:cNvSpPr>
          <p:nvPr>
            <p:custDataLst>
              <p:tags r:id="rId3"/>
            </p:custDataLst>
          </p:nvPr>
        </p:nvSpPr>
        <p:spPr bwMode="gray">
          <a:xfrm flipV="1">
            <a:off x="1135633" y="1774279"/>
            <a:ext cx="0" cy="3311525"/>
          </a:xfrm>
          <a:prstGeom prst="line">
            <a:avLst/>
          </a:prstGeom>
          <a:noFill/>
          <a:ln w="19050">
            <a:solidFill>
              <a:srgbClr val="9285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 dirty="0">
              <a:solidFill>
                <a:srgbClr val="000000"/>
              </a:solidFill>
              <a:latin typeface="Arial" pitchFamily="34" charset="0"/>
              <a:cs typeface="Arial" charset="0"/>
            </a:endParaRPr>
          </a:p>
        </p:txBody>
      </p:sp>
      <p:sp>
        <p:nvSpPr>
          <p:cNvPr id="9" name="Rectangle 33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rot="16200000" flipH="1">
            <a:off x="-305023" y="3213175"/>
            <a:ext cx="259238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54000" bIns="54000" anchor="b"/>
          <a:lstStyle>
            <a:lvl1pPr eaLnBrk="0" hangingPunct="0">
              <a:spcBef>
                <a:spcPct val="20000"/>
              </a:spcBef>
              <a:buClr>
                <a:srgbClr val="74787D"/>
              </a:buClr>
              <a:buSzPct val="11000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4787D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4787D"/>
              </a:buClr>
              <a:buSzPct val="150000"/>
              <a:buFont typeface="Arial" pitchFamily="34" charset="0"/>
              <a:buChar char="­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4787D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b="1" dirty="0" err="1" smtClean="0">
                <a:solidFill>
                  <a:srgbClr val="000000"/>
                </a:solidFill>
              </a:rPr>
              <a:t>importanza</a:t>
            </a:r>
            <a:r>
              <a:rPr lang="en-US" altLang="it-IT" sz="1400" b="1" dirty="0" smtClean="0">
                <a:solidFill>
                  <a:srgbClr val="000000"/>
                </a:solidFill>
              </a:rPr>
              <a:t>  </a:t>
            </a:r>
            <a:r>
              <a:rPr lang="en-US" altLang="it-IT" sz="1000" dirty="0" smtClean="0">
                <a:solidFill>
                  <a:srgbClr val="000000"/>
                </a:solidFill>
              </a:rPr>
              <a:t>(media = 12,5)</a:t>
            </a:r>
            <a:endParaRPr lang="en-US" altLang="it-IT" sz="1000" b="1" dirty="0">
              <a:solidFill>
                <a:srgbClr val="000000"/>
              </a:solidFill>
            </a:endParaRPr>
          </a:p>
        </p:txBody>
      </p:sp>
      <p:sp>
        <p:nvSpPr>
          <p:cNvPr id="10" name="Rectangle 30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6659638" y="5430838"/>
            <a:ext cx="5492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72000" rIns="0" bIns="0"/>
          <a:lstStyle>
            <a:lvl1pPr eaLnBrk="0" hangingPunct="0">
              <a:spcBef>
                <a:spcPct val="20000"/>
              </a:spcBef>
              <a:buClr>
                <a:srgbClr val="74787D"/>
              </a:buClr>
              <a:buSzPct val="11000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4787D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4787D"/>
              </a:buClr>
              <a:buSzPct val="150000"/>
              <a:buFont typeface="Arial" pitchFamily="34" charset="0"/>
              <a:buChar char="­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4787D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000" dirty="0" smtClean="0">
                <a:solidFill>
                  <a:srgbClr val="000000"/>
                </a:solidFill>
              </a:rPr>
              <a:t>Alta</a:t>
            </a:r>
            <a:endParaRPr lang="en-US" altLang="it-IT" sz="1000" dirty="0">
              <a:solidFill>
                <a:srgbClr val="000000"/>
              </a:solidFill>
            </a:endParaRPr>
          </a:p>
        </p:txBody>
      </p:sp>
      <p:sp>
        <p:nvSpPr>
          <p:cNvPr id="11" name="Line 31"/>
          <p:cNvSpPr>
            <a:spLocks noChangeShapeType="1"/>
          </p:cNvSpPr>
          <p:nvPr>
            <p:custDataLst>
              <p:tags r:id="rId6"/>
            </p:custDataLst>
          </p:nvPr>
        </p:nvSpPr>
        <p:spPr bwMode="gray">
          <a:xfrm rot="5400000" flipV="1">
            <a:off x="3947929" y="3008051"/>
            <a:ext cx="0" cy="5163073"/>
          </a:xfrm>
          <a:prstGeom prst="line">
            <a:avLst/>
          </a:prstGeom>
          <a:noFill/>
          <a:ln w="19050">
            <a:solidFill>
              <a:srgbClr val="9285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 dirty="0">
              <a:solidFill>
                <a:srgbClr val="000000"/>
              </a:solidFill>
              <a:latin typeface="Arial" pitchFamily="34" charset="0"/>
              <a:cs typeface="Arial" charset="0"/>
            </a:endParaRPr>
          </a:p>
        </p:txBody>
      </p:sp>
      <p:sp>
        <p:nvSpPr>
          <p:cNvPr id="12" name="Rectangle 33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 flipH="1">
            <a:off x="2857575" y="5589588"/>
            <a:ext cx="230505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54000" bIns="54000"/>
          <a:lstStyle>
            <a:lvl1pPr eaLnBrk="0" hangingPunct="0">
              <a:spcBef>
                <a:spcPct val="20000"/>
              </a:spcBef>
              <a:buClr>
                <a:srgbClr val="74787D"/>
              </a:buClr>
              <a:buSzPct val="11000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4787D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4787D"/>
              </a:buClr>
              <a:buSzPct val="150000"/>
              <a:buFont typeface="Arial" pitchFamily="34" charset="0"/>
              <a:buChar char="­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4787D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 dirty="0" smtClean="0">
                <a:solidFill>
                  <a:srgbClr val="000000"/>
                </a:solidFill>
              </a:rPr>
              <a:t> </a:t>
            </a:r>
            <a:r>
              <a:rPr lang="en-US" altLang="it-IT" sz="1400" dirty="0" err="1" smtClean="0">
                <a:solidFill>
                  <a:srgbClr val="000000"/>
                </a:solidFill>
              </a:rPr>
              <a:t>indice</a:t>
            </a:r>
            <a:r>
              <a:rPr lang="en-US" altLang="it-IT" sz="1400" dirty="0" smtClean="0">
                <a:solidFill>
                  <a:srgbClr val="000000"/>
                </a:solidFill>
              </a:rPr>
              <a:t> </a:t>
            </a:r>
            <a:r>
              <a:rPr lang="en-US" altLang="it-IT" b="1" dirty="0" err="1" smtClean="0">
                <a:solidFill>
                  <a:srgbClr val="000000"/>
                </a:solidFill>
              </a:rPr>
              <a:t>Soddisfazione</a:t>
            </a:r>
            <a:r>
              <a:rPr lang="en-US" altLang="it-IT" sz="1400" b="1" dirty="0" smtClean="0">
                <a:solidFill>
                  <a:srgbClr val="000000"/>
                </a:solidFill>
              </a:rPr>
              <a:t>  </a:t>
            </a:r>
            <a:r>
              <a:rPr lang="en-US" altLang="it-IT" sz="1000" dirty="0" smtClean="0">
                <a:solidFill>
                  <a:srgbClr val="000000"/>
                </a:solidFill>
              </a:rPr>
              <a:t>(media = 79)</a:t>
            </a:r>
            <a:endParaRPr lang="en-US" altLang="it-IT" sz="1000" dirty="0">
              <a:solidFill>
                <a:srgbClr val="000000"/>
              </a:solidFill>
            </a:endParaRPr>
          </a:p>
        </p:txBody>
      </p:sp>
      <p:graphicFrame>
        <p:nvGraphicFramePr>
          <p:cNvPr id="3" name="Oggetto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382559"/>
              </p:ext>
            </p:extLst>
          </p:nvPr>
        </p:nvGraphicFramePr>
        <p:xfrm>
          <a:off x="1227250" y="1512888"/>
          <a:ext cx="7870750" cy="4062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4" name="Oval 6"/>
          <p:cNvSpPr>
            <a:spLocks noChangeArrowheads="1"/>
          </p:cNvSpPr>
          <p:nvPr/>
        </p:nvSpPr>
        <p:spPr bwMode="auto">
          <a:xfrm rot="16200000">
            <a:off x="4477657" y="2718290"/>
            <a:ext cx="1014625" cy="2431118"/>
          </a:xfrm>
          <a:prstGeom prst="ellipse">
            <a:avLst/>
          </a:prstGeom>
          <a:noFill/>
          <a:ln w="38100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74787D"/>
              </a:buClr>
              <a:buSzPct val="11000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4787D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4787D"/>
              </a:buClr>
              <a:buSzPct val="150000"/>
              <a:buFont typeface="Arial" pitchFamily="34" charset="0"/>
              <a:buChar char="­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4787D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>
                <a:latin typeface="Times" pitchFamily="18" charset="0"/>
              </a:rPr>
              <a:t>                      </a:t>
            </a:r>
          </a:p>
        </p:txBody>
      </p:sp>
      <p:sp>
        <p:nvSpPr>
          <p:cNvPr id="15" name="Oval 7"/>
          <p:cNvSpPr>
            <a:spLocks noChangeArrowheads="1"/>
          </p:cNvSpPr>
          <p:nvPr/>
        </p:nvSpPr>
        <p:spPr bwMode="auto">
          <a:xfrm rot="11866001">
            <a:off x="3757755" y="1947290"/>
            <a:ext cx="2271999" cy="1479694"/>
          </a:xfrm>
          <a:prstGeom prst="ellipse">
            <a:avLst/>
          </a:prstGeom>
          <a:noFill/>
          <a:ln w="38100">
            <a:solidFill>
              <a:srgbClr val="069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74787D"/>
              </a:buClr>
              <a:buSzPct val="11000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4787D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4787D"/>
              </a:buClr>
              <a:buSzPct val="150000"/>
              <a:buFont typeface="Arial" pitchFamily="34" charset="0"/>
              <a:buChar char="­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4787D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>
              <a:latin typeface="Times" pitchFamily="18" charset="0"/>
            </a:endParaRPr>
          </a:p>
        </p:txBody>
      </p:sp>
      <p:cxnSp>
        <p:nvCxnSpPr>
          <p:cNvPr id="16" name="Connettore 2 15"/>
          <p:cNvCxnSpPr/>
          <p:nvPr/>
        </p:nvCxnSpPr>
        <p:spPr>
          <a:xfrm flipV="1">
            <a:off x="5580575" y="1837531"/>
            <a:ext cx="539531" cy="311523"/>
          </a:xfrm>
          <a:prstGeom prst="straightConnector1">
            <a:avLst/>
          </a:prstGeom>
          <a:ln w="38100">
            <a:solidFill>
              <a:srgbClr val="06901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>
            <a:off x="5665072" y="1325892"/>
            <a:ext cx="1728787" cy="473075"/>
          </a:xfrm>
          <a:prstGeom prst="rect">
            <a:avLst/>
          </a:prstGeom>
          <a:solidFill>
            <a:schemeClr val="bg1"/>
          </a:solidFill>
          <a:ln>
            <a:solidFill>
              <a:srgbClr val="0690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000" dirty="0">
                <a:solidFill>
                  <a:schemeClr val="tx1"/>
                </a:solidFill>
              </a:rPr>
              <a:t>Punti di forza da </a:t>
            </a:r>
            <a:r>
              <a:rPr lang="it-IT" sz="1000" b="1" dirty="0">
                <a:solidFill>
                  <a:schemeClr val="tx1"/>
                </a:solidFill>
              </a:rPr>
              <a:t>mantenere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5470848" y="4864378"/>
            <a:ext cx="1727200" cy="473075"/>
          </a:xfrm>
          <a:prstGeom prst="rect">
            <a:avLst/>
          </a:prstGeom>
          <a:solidFill>
            <a:schemeClr val="bg1"/>
          </a:solidFill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000" dirty="0">
                <a:solidFill>
                  <a:schemeClr val="tx1"/>
                </a:solidFill>
              </a:rPr>
              <a:t>Opportunità da </a:t>
            </a:r>
            <a:r>
              <a:rPr lang="it-IT" sz="1000" b="1" dirty="0" smtClean="0">
                <a:solidFill>
                  <a:schemeClr val="tx1"/>
                </a:solidFill>
              </a:rPr>
              <a:t>valorizzare*</a:t>
            </a:r>
            <a:endParaRPr lang="it-IT" sz="1000" b="1" dirty="0">
              <a:solidFill>
                <a:schemeClr val="tx1"/>
              </a:solidFill>
            </a:endParaRPr>
          </a:p>
        </p:txBody>
      </p:sp>
      <p:cxnSp>
        <p:nvCxnSpPr>
          <p:cNvPr id="19" name="Connettore 2 18"/>
          <p:cNvCxnSpPr/>
          <p:nvPr/>
        </p:nvCxnSpPr>
        <p:spPr>
          <a:xfrm>
            <a:off x="6120106" y="4085763"/>
            <a:ext cx="544403" cy="711490"/>
          </a:xfrm>
          <a:prstGeom prst="straightConnector1">
            <a:avLst/>
          </a:prstGeom>
          <a:ln w="38100">
            <a:solidFill>
              <a:srgbClr val="99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tangolo 19"/>
          <p:cNvSpPr/>
          <p:nvPr/>
        </p:nvSpPr>
        <p:spPr bwMode="auto">
          <a:xfrm>
            <a:off x="2518520" y="1753071"/>
            <a:ext cx="1008112" cy="30777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fontAlgn="b"/>
            <a:r>
              <a:rPr lang="it-IT" sz="1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risolvere al 1° contatto</a:t>
            </a:r>
            <a:endParaRPr lang="it-IT" sz="10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4" name="Rettangolo 23"/>
          <p:cNvSpPr/>
          <p:nvPr/>
        </p:nvSpPr>
        <p:spPr bwMode="auto">
          <a:xfrm>
            <a:off x="4550557" y="2132856"/>
            <a:ext cx="1224136" cy="4616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"/>
            <a:r>
              <a:rPr lang="it-IT" sz="1000" b="1" dirty="0">
                <a:solidFill>
                  <a:srgbClr val="000000"/>
                </a:solidFill>
                <a:cs typeface="Arial" panose="020B0604020202020204" pitchFamily="34" charset="0"/>
              </a:rPr>
              <a:t>Chiarezza e </a:t>
            </a:r>
            <a:r>
              <a:rPr lang="it-IT" sz="1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completezza risposte</a:t>
            </a:r>
            <a:endParaRPr lang="it-IT" sz="10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5" name="Rettangolo 24"/>
          <p:cNvSpPr/>
          <p:nvPr/>
        </p:nvSpPr>
        <p:spPr bwMode="auto">
          <a:xfrm>
            <a:off x="4678760" y="2708920"/>
            <a:ext cx="1224136" cy="30777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"/>
            <a:r>
              <a:rPr lang="it-IT" sz="1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Correttezza delle risposte</a:t>
            </a:r>
            <a:endParaRPr lang="it-IT" sz="10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6" name="Rettangolo 25"/>
          <p:cNvSpPr/>
          <p:nvPr/>
        </p:nvSpPr>
        <p:spPr bwMode="auto">
          <a:xfrm>
            <a:off x="5589265" y="3656431"/>
            <a:ext cx="1224136" cy="30777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"/>
            <a:r>
              <a:rPr lang="it-IT" sz="1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Disponibilità operatori</a:t>
            </a:r>
            <a:endParaRPr lang="it-IT" sz="10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7" name="Rettangolo 26"/>
          <p:cNvSpPr/>
          <p:nvPr/>
        </p:nvSpPr>
        <p:spPr bwMode="auto">
          <a:xfrm>
            <a:off x="4281686" y="3777986"/>
            <a:ext cx="1224136" cy="30777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"/>
            <a:r>
              <a:rPr lang="it-IT" sz="1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Competenza</a:t>
            </a:r>
          </a:p>
          <a:p>
            <a:pPr fontAlgn="b"/>
            <a:r>
              <a:rPr lang="it-IT" sz="1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operatori</a:t>
            </a:r>
            <a:endParaRPr lang="it-IT" sz="10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8" name="Rettangolo 27"/>
          <p:cNvSpPr/>
          <p:nvPr/>
        </p:nvSpPr>
        <p:spPr bwMode="auto">
          <a:xfrm>
            <a:off x="2014464" y="3725959"/>
            <a:ext cx="1224136" cy="30777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r" fontAlgn="b"/>
            <a:r>
              <a:rPr lang="it-IT" sz="1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Facilità reperire info su Call Center</a:t>
            </a:r>
            <a:endParaRPr lang="it-IT" sz="10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9" name="Rettangolo 28"/>
          <p:cNvSpPr/>
          <p:nvPr/>
        </p:nvSpPr>
        <p:spPr bwMode="auto">
          <a:xfrm>
            <a:off x="1784004" y="4149080"/>
            <a:ext cx="1224136" cy="30777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fontAlgn="b"/>
            <a:r>
              <a:rPr lang="it-IT" sz="1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Tempo attesa per parlare operatore</a:t>
            </a:r>
            <a:endParaRPr lang="it-IT" sz="10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0" name="Rettangolo 29"/>
          <p:cNvSpPr/>
          <p:nvPr/>
        </p:nvSpPr>
        <p:spPr bwMode="auto">
          <a:xfrm>
            <a:off x="2422575" y="4725144"/>
            <a:ext cx="1224136" cy="30777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fontAlgn="b"/>
            <a:r>
              <a:rPr lang="it-IT" sz="1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Chiarezza </a:t>
            </a:r>
            <a:r>
              <a:rPr lang="it-IT" sz="1000" b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istruz</a:t>
            </a:r>
            <a:r>
              <a:rPr lang="it-IT" sz="1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x scelta servizio</a:t>
            </a:r>
            <a:endParaRPr lang="it-IT" sz="10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3" name="Rettangolo 32"/>
          <p:cNvSpPr/>
          <p:nvPr/>
        </p:nvSpPr>
        <p:spPr bwMode="auto">
          <a:xfrm>
            <a:off x="7712496" y="4485594"/>
            <a:ext cx="2088232" cy="16036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900" i="1" dirty="0" smtClean="0"/>
              <a:t>*</a:t>
            </a:r>
            <a:r>
              <a:rPr lang="it-IT" sz="900" b="1" dirty="0" smtClean="0"/>
              <a:t>Nota: </a:t>
            </a:r>
            <a:r>
              <a:rPr lang="it-IT" sz="900" dirty="0" smtClean="0"/>
              <a:t>non sono rappresentati i driver non significativamente legati alla soddisfazione complessiva</a:t>
            </a:r>
            <a:endParaRPr lang="it-IT" sz="900" dirty="0"/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it-IT" sz="900" i="1" dirty="0" smtClean="0"/>
              <a:t>L’adeguatezza</a:t>
            </a:r>
            <a:r>
              <a:rPr lang="it-IT" sz="900" dirty="0" smtClean="0"/>
              <a:t> </a:t>
            </a:r>
            <a:r>
              <a:rPr lang="it-IT" sz="900" i="1" dirty="0" smtClean="0"/>
              <a:t>degli orari del servizio</a:t>
            </a:r>
            <a:r>
              <a:rPr lang="it-IT" sz="900" dirty="0" smtClean="0"/>
              <a:t> è una</a:t>
            </a:r>
            <a:r>
              <a:rPr lang="it-IT" sz="900" b="1" dirty="0" smtClean="0"/>
              <a:t> opportunità </a:t>
            </a:r>
            <a:r>
              <a:rPr lang="it-IT" sz="900" dirty="0" smtClean="0"/>
              <a:t>da valorizzare</a:t>
            </a:r>
          </a:p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it-IT" sz="900" dirty="0" smtClean="0"/>
              <a:t>Il t</a:t>
            </a:r>
            <a:r>
              <a:rPr lang="it-IT" sz="900" i="1" dirty="0" smtClean="0"/>
              <a:t>empo </a:t>
            </a:r>
            <a:r>
              <a:rPr lang="it-IT" sz="900" i="1" dirty="0"/>
              <a:t>attesa per trovare linea libera</a:t>
            </a:r>
            <a:r>
              <a:rPr lang="it-IT" sz="900" dirty="0"/>
              <a:t> </a:t>
            </a:r>
            <a:r>
              <a:rPr lang="it-IT" sz="900" dirty="0" smtClean="0"/>
              <a:t>e </a:t>
            </a:r>
            <a:r>
              <a:rPr lang="it-IT" sz="900" i="1" dirty="0" smtClean="0"/>
              <a:t>l’utilità delle notizie </a:t>
            </a:r>
            <a:r>
              <a:rPr lang="it-IT" sz="900" i="1" dirty="0"/>
              <a:t>trasmesse nel tempo di attesa </a:t>
            </a:r>
            <a:r>
              <a:rPr lang="it-IT" sz="900" dirty="0" smtClean="0"/>
              <a:t>sono invece </a:t>
            </a:r>
            <a:r>
              <a:rPr lang="it-IT" sz="900" b="1" dirty="0" smtClean="0"/>
              <a:t>aspetti secondari </a:t>
            </a:r>
            <a:r>
              <a:rPr lang="it-IT" sz="900" dirty="0" smtClean="0"/>
              <a:t>da monitorare</a:t>
            </a:r>
            <a:r>
              <a:rPr lang="it-IT" sz="900" b="1" dirty="0"/>
              <a:t>	</a:t>
            </a:r>
            <a:endParaRPr lang="it-IT" sz="900" dirty="0" smtClean="0"/>
          </a:p>
        </p:txBody>
      </p:sp>
      <p:sp>
        <p:nvSpPr>
          <p:cNvPr id="38" name="Oval 6"/>
          <p:cNvSpPr>
            <a:spLocks noChangeArrowheads="1"/>
          </p:cNvSpPr>
          <p:nvPr/>
        </p:nvSpPr>
        <p:spPr bwMode="auto">
          <a:xfrm rot="17114086">
            <a:off x="2070962" y="3140231"/>
            <a:ext cx="1596122" cy="2431118"/>
          </a:xfrm>
          <a:prstGeom prst="ellips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74787D"/>
              </a:buClr>
              <a:buSzPct val="11000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4787D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4787D"/>
              </a:buClr>
              <a:buSzPct val="150000"/>
              <a:buFont typeface="Arial" pitchFamily="34" charset="0"/>
              <a:buChar char="­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4787D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>
                <a:latin typeface="Times" pitchFamily="18" charset="0"/>
              </a:rPr>
              <a:t>                      </a:t>
            </a:r>
          </a:p>
        </p:txBody>
      </p:sp>
      <p:sp>
        <p:nvSpPr>
          <p:cNvPr id="39" name="Rettangolo 38"/>
          <p:cNvSpPr/>
          <p:nvPr/>
        </p:nvSpPr>
        <p:spPr>
          <a:xfrm>
            <a:off x="416496" y="5353049"/>
            <a:ext cx="1727200" cy="473075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000" dirty="0" smtClean="0">
                <a:solidFill>
                  <a:schemeClr val="tx1"/>
                </a:solidFill>
              </a:rPr>
              <a:t>Aspetti secondari da </a:t>
            </a:r>
            <a:r>
              <a:rPr lang="it-IT" sz="1000" b="1" dirty="0" smtClean="0">
                <a:solidFill>
                  <a:schemeClr val="tx1"/>
                </a:solidFill>
              </a:rPr>
              <a:t>monitorare*</a:t>
            </a:r>
            <a:endParaRPr lang="it-IT" sz="1000" b="1" dirty="0">
              <a:solidFill>
                <a:schemeClr val="tx1"/>
              </a:solidFill>
            </a:endParaRPr>
          </a:p>
        </p:txBody>
      </p:sp>
      <p:cxnSp>
        <p:nvCxnSpPr>
          <p:cNvPr id="40" name="Connettore 2 39"/>
          <p:cNvCxnSpPr/>
          <p:nvPr/>
        </p:nvCxnSpPr>
        <p:spPr>
          <a:xfrm flipH="1">
            <a:off x="1280096" y="4355790"/>
            <a:ext cx="503909" cy="931627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ttangolo 47"/>
          <p:cNvSpPr/>
          <p:nvPr/>
        </p:nvSpPr>
        <p:spPr>
          <a:xfrm>
            <a:off x="622077" y="914400"/>
            <a:ext cx="1728787" cy="525294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000" dirty="0" smtClean="0">
                <a:solidFill>
                  <a:schemeClr val="tx1"/>
                </a:solidFill>
              </a:rPr>
              <a:t>Area di possibili </a:t>
            </a:r>
            <a:r>
              <a:rPr lang="it-IT" sz="1000" b="1" dirty="0" smtClean="0">
                <a:solidFill>
                  <a:schemeClr val="tx1"/>
                </a:solidFill>
              </a:rPr>
              <a:t>miglioramenti</a:t>
            </a:r>
            <a:endParaRPr lang="it-IT" sz="1000" b="1" dirty="0">
              <a:solidFill>
                <a:schemeClr val="tx1"/>
              </a:solidFill>
            </a:endParaRPr>
          </a:p>
        </p:txBody>
      </p:sp>
      <p:sp>
        <p:nvSpPr>
          <p:cNvPr id="49" name="Oval 7"/>
          <p:cNvSpPr>
            <a:spLocks noChangeArrowheads="1"/>
          </p:cNvSpPr>
          <p:nvPr/>
        </p:nvSpPr>
        <p:spPr bwMode="auto">
          <a:xfrm rot="9965843">
            <a:off x="2399692" y="1453389"/>
            <a:ext cx="1460651" cy="90714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74787D"/>
              </a:buClr>
              <a:buSzPct val="11000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4787D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4787D"/>
              </a:buClr>
              <a:buSzPct val="150000"/>
              <a:buFont typeface="Arial" pitchFamily="34" charset="0"/>
              <a:buChar char="­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4787D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787D"/>
              </a:buClr>
              <a:buFont typeface="Times" pitchFamily="18" charset="0"/>
              <a:buChar char="»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>
              <a:latin typeface="Times" pitchFamily="18" charset="0"/>
            </a:endParaRPr>
          </a:p>
        </p:txBody>
      </p:sp>
      <p:cxnSp>
        <p:nvCxnSpPr>
          <p:cNvPr id="50" name="Connettore 2 49"/>
          <p:cNvCxnSpPr>
            <a:stCxn id="49" idx="5"/>
            <a:endCxn id="48" idx="2"/>
          </p:cNvCxnSpPr>
          <p:nvPr/>
        </p:nvCxnSpPr>
        <p:spPr>
          <a:xfrm flipH="1" flipV="1">
            <a:off x="1486471" y="1439694"/>
            <a:ext cx="1065196" cy="280018"/>
          </a:xfrm>
          <a:prstGeom prst="straightConnector1">
            <a:avLst/>
          </a:prstGeom>
          <a:ln w="381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04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52800" y="1030377"/>
            <a:ext cx="6408712" cy="5112568"/>
          </a:xfrm>
        </p:spPr>
        <p:txBody>
          <a:bodyPr/>
          <a:lstStyle/>
          <a:p>
            <a:pPr marL="0" indent="0" algn="just">
              <a:buClr>
                <a:srgbClr val="FF9933"/>
              </a:buClr>
            </a:pPr>
            <a:r>
              <a:rPr lang="it-IT" sz="1600" b="1" dirty="0" smtClean="0"/>
              <a:t>CATI</a:t>
            </a:r>
            <a:r>
              <a:rPr lang="it-IT" sz="1600" dirty="0" smtClean="0"/>
              <a:t> </a:t>
            </a:r>
            <a:r>
              <a:rPr lang="it-IT" sz="1600" dirty="0"/>
              <a:t>(Computer-</a:t>
            </a:r>
            <a:r>
              <a:rPr lang="it-IT" sz="1600" dirty="0" err="1"/>
              <a:t>Assisted</a:t>
            </a:r>
            <a:r>
              <a:rPr lang="it-IT" sz="1600" dirty="0"/>
              <a:t> Telephone </a:t>
            </a:r>
            <a:r>
              <a:rPr lang="it-IT" sz="1600" dirty="0" err="1"/>
              <a:t>Interviewing</a:t>
            </a:r>
            <a:r>
              <a:rPr lang="it-IT" sz="1600" dirty="0"/>
              <a:t>) </a:t>
            </a:r>
            <a:r>
              <a:rPr lang="it-IT" sz="1600" dirty="0" smtClean="0"/>
              <a:t>con </a:t>
            </a:r>
            <a:r>
              <a:rPr lang="it-IT" sz="1600" b="1" dirty="0" smtClean="0"/>
              <a:t>intervista telefonica </a:t>
            </a:r>
            <a:r>
              <a:rPr lang="it-IT" sz="1600" dirty="0" smtClean="0"/>
              <a:t>somministrata agli utenti </a:t>
            </a:r>
            <a:r>
              <a:rPr lang="it-IT" sz="1600" dirty="0"/>
              <a:t>del Call Center (848.800.444 </a:t>
            </a:r>
            <a:r>
              <a:rPr lang="it-IT" sz="1600" dirty="0" smtClean="0"/>
              <a:t>)</a:t>
            </a:r>
          </a:p>
          <a:p>
            <a:pPr marL="0" indent="0" algn="just">
              <a:buClr>
                <a:srgbClr val="FF9933"/>
              </a:buClr>
            </a:pPr>
            <a:endParaRPr lang="it-IT" sz="1600" dirty="0" smtClean="0"/>
          </a:p>
          <a:p>
            <a:pPr marL="0" indent="0" algn="just">
              <a:buClr>
                <a:srgbClr val="FF9933"/>
              </a:buClr>
            </a:pPr>
            <a:r>
              <a:rPr lang="it-IT" sz="1600" b="1" dirty="0" smtClean="0"/>
              <a:t>2.500 </a:t>
            </a:r>
            <a:r>
              <a:rPr lang="it-IT" sz="1600" b="1" dirty="0"/>
              <a:t>tra cittadini e professionisti</a:t>
            </a:r>
            <a:r>
              <a:rPr lang="it-IT" sz="1600" dirty="0"/>
              <a:t> </a:t>
            </a:r>
            <a:r>
              <a:rPr lang="it-IT" sz="1600" dirty="0" smtClean="0"/>
              <a:t>contattati dopo </a:t>
            </a:r>
            <a:r>
              <a:rPr lang="it-IT" sz="1600" dirty="0"/>
              <a:t>2/3 giorni dalla richiesta di </a:t>
            </a:r>
            <a:r>
              <a:rPr lang="it-IT" sz="1600" dirty="0" smtClean="0"/>
              <a:t>assistenza</a:t>
            </a:r>
            <a:endParaRPr lang="it-IT" sz="1600" dirty="0"/>
          </a:p>
          <a:p>
            <a:pPr marL="0" indent="0" algn="just">
              <a:buClr>
                <a:srgbClr val="FF9933"/>
              </a:buClr>
            </a:pPr>
            <a:endParaRPr lang="it-IT" sz="1600" dirty="0" smtClean="0"/>
          </a:p>
          <a:p>
            <a:pPr marL="0" indent="0" algn="just">
              <a:buClr>
                <a:srgbClr val="FF9933"/>
              </a:buClr>
            </a:pPr>
            <a:r>
              <a:rPr lang="it-IT" sz="1600" dirty="0"/>
              <a:t>i</a:t>
            </a:r>
            <a:r>
              <a:rPr lang="it-IT" sz="1600" dirty="0" smtClean="0"/>
              <a:t>ntervista telefonica di </a:t>
            </a:r>
            <a:r>
              <a:rPr lang="it-IT" sz="1600" b="1" dirty="0" smtClean="0"/>
              <a:t>14 minuti</a:t>
            </a:r>
            <a:endParaRPr lang="it-IT" sz="1600" b="1" dirty="0"/>
          </a:p>
          <a:p>
            <a:pPr marL="0" indent="0" algn="just">
              <a:buClr>
                <a:srgbClr val="FF9933"/>
              </a:buClr>
            </a:pPr>
            <a:endParaRPr lang="it-IT" sz="1600" b="1" dirty="0" smtClean="0"/>
          </a:p>
          <a:p>
            <a:pPr marL="0" indent="0" algn="just">
              <a:buClr>
                <a:srgbClr val="FF9933"/>
              </a:buClr>
            </a:pPr>
            <a:r>
              <a:rPr lang="it-IT" sz="1600" b="1" dirty="0" smtClean="0"/>
              <a:t>19 </a:t>
            </a:r>
            <a:r>
              <a:rPr lang="it-IT" sz="1600" b="1" dirty="0"/>
              <a:t>novembre – </a:t>
            </a:r>
            <a:r>
              <a:rPr lang="it-IT" sz="1600" b="1" dirty="0" smtClean="0"/>
              <a:t>9</a:t>
            </a:r>
            <a:r>
              <a:rPr lang="it-IT" sz="1600" b="1" dirty="0" smtClean="0">
                <a:solidFill>
                  <a:srgbClr val="FF0000"/>
                </a:solidFill>
              </a:rPr>
              <a:t> </a:t>
            </a:r>
            <a:r>
              <a:rPr lang="it-IT" sz="1600" b="1" dirty="0" smtClean="0"/>
              <a:t>dicembre 2013</a:t>
            </a:r>
            <a:endParaRPr lang="it-IT" sz="1600" dirty="0"/>
          </a:p>
          <a:p>
            <a:pPr marL="0" indent="0" algn="just">
              <a:buClr>
                <a:srgbClr val="FF9933"/>
              </a:buClr>
            </a:pPr>
            <a:endParaRPr lang="it-IT" sz="1600" dirty="0" smtClean="0"/>
          </a:p>
          <a:p>
            <a:pPr marL="0" indent="0" algn="just">
              <a:buClr>
                <a:srgbClr val="FF9933"/>
              </a:buClr>
            </a:pPr>
            <a:r>
              <a:rPr lang="it-IT" sz="1600" b="1" dirty="0" smtClean="0"/>
              <a:t>lunedì-venerdì 9:30-13 </a:t>
            </a:r>
            <a:r>
              <a:rPr lang="it-IT" sz="1600" b="1" dirty="0"/>
              <a:t>e 14-20 </a:t>
            </a:r>
            <a:r>
              <a:rPr lang="it-IT" sz="1600" dirty="0"/>
              <a:t>(</a:t>
            </a:r>
            <a:r>
              <a:rPr lang="it-IT" sz="1600" dirty="0" smtClean="0"/>
              <a:t>su appuntamento oltre orario su richiesta dell’intervistato)</a:t>
            </a:r>
          </a:p>
          <a:p>
            <a:pPr marL="0" indent="0" algn="just">
              <a:buClr>
                <a:srgbClr val="FF9933"/>
              </a:buClr>
            </a:pPr>
            <a:endParaRPr lang="it-IT" sz="1600" b="1" dirty="0" smtClean="0"/>
          </a:p>
          <a:p>
            <a:pPr marL="0" indent="0" algn="just">
              <a:buClr>
                <a:srgbClr val="FF9933"/>
              </a:buClr>
            </a:pPr>
            <a:r>
              <a:rPr lang="it-IT" sz="1600" b="1" dirty="0" smtClean="0"/>
              <a:t>anonima</a:t>
            </a:r>
            <a:r>
              <a:rPr lang="it-IT" sz="1600" dirty="0" smtClean="0"/>
              <a:t> e </a:t>
            </a:r>
            <a:r>
              <a:rPr lang="it-IT" sz="1600" b="1" dirty="0" smtClean="0"/>
              <a:t>facoltativa</a:t>
            </a:r>
            <a:r>
              <a:rPr lang="it-IT" sz="1600" dirty="0" smtClean="0"/>
              <a:t> con doppia adesione in </a:t>
            </a:r>
            <a:r>
              <a:rPr lang="it-IT" sz="1600" dirty="0"/>
              <a:t>fase di </a:t>
            </a:r>
            <a:r>
              <a:rPr lang="it-IT" sz="1600" dirty="0" smtClean="0"/>
              <a:t>assistenza e di intervista</a:t>
            </a:r>
            <a:endParaRPr lang="it-IT" sz="1600" dirty="0"/>
          </a:p>
          <a:p>
            <a:pPr marL="0" indent="0" algn="just">
              <a:buClr>
                <a:srgbClr val="FF9933"/>
              </a:buClr>
            </a:pPr>
            <a:endParaRPr lang="it-IT" sz="1600" dirty="0" smtClean="0"/>
          </a:p>
          <a:p>
            <a:pPr marL="0" indent="0" algn="just">
              <a:buClr>
                <a:srgbClr val="FF9933"/>
              </a:buClr>
            </a:pPr>
            <a:r>
              <a:rPr lang="it-IT" sz="1600" dirty="0" smtClean="0"/>
              <a:t>margine di errore non superiore al </a:t>
            </a:r>
            <a:r>
              <a:rPr lang="it-IT" sz="1600" dirty="0"/>
              <a:t>2% ad un livello di fiducia del 95%</a:t>
            </a:r>
            <a:endParaRPr lang="it-IT" sz="1600" b="1" dirty="0" smtClean="0"/>
          </a:p>
          <a:p>
            <a:pPr marL="0" algn="just">
              <a:lnSpc>
                <a:spcPct val="150000"/>
              </a:lnSpc>
              <a:buClr>
                <a:srgbClr val="FF9933"/>
              </a:buClr>
            </a:pPr>
            <a:endParaRPr lang="it-IT" sz="16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44488" y="332656"/>
            <a:ext cx="9344025" cy="648072"/>
          </a:xfrm>
          <a:noFill/>
        </p:spPr>
        <p:txBody>
          <a:bodyPr/>
          <a:lstStyle/>
          <a:p>
            <a:r>
              <a:rPr lang="en-US" sz="2400" dirty="0" smtClean="0"/>
              <a:t>METODOLOGIA: MODALITÀ E TEMPI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72480" y="6381327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E3600F"/>
                </a:solidFill>
              </a:rPr>
              <a:t>Direzione Centrale Servizi ai Contribuenti </a:t>
            </a:r>
            <a:endParaRPr lang="it-IT" sz="1200" b="1" dirty="0">
              <a:solidFill>
                <a:srgbClr val="E3600F"/>
              </a:solidFill>
            </a:endParaRP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4519613" y="6599238"/>
            <a:ext cx="865187" cy="358775"/>
          </a:xfrm>
        </p:spPr>
        <p:txBody>
          <a:bodyPr/>
          <a:lstStyle/>
          <a:p>
            <a:fld id="{B4E27664-ACD1-474F-96AB-A8E61EE570C8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3" name="Pentagono 2"/>
          <p:cNvSpPr/>
          <p:nvPr/>
        </p:nvSpPr>
        <p:spPr bwMode="auto">
          <a:xfrm>
            <a:off x="505136" y="1196991"/>
            <a:ext cx="2088232" cy="295595"/>
          </a:xfrm>
          <a:prstGeom prst="homePlate">
            <a:avLst/>
          </a:prstGeom>
          <a:solidFill>
            <a:srgbClr val="0F407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it-IT" sz="1400" b="1" dirty="0" smtClean="0">
                <a:solidFill>
                  <a:schemeClr val="lt1"/>
                </a:solidFill>
                <a:latin typeface="+mn-lt"/>
              </a:rPr>
              <a:t>Metodologia</a:t>
            </a:r>
            <a:endParaRPr lang="it-IT" sz="14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Pentagono 6"/>
          <p:cNvSpPr/>
          <p:nvPr/>
        </p:nvSpPr>
        <p:spPr bwMode="auto">
          <a:xfrm>
            <a:off x="505136" y="2201933"/>
            <a:ext cx="2116584" cy="295595"/>
          </a:xfrm>
          <a:prstGeom prst="homePlate">
            <a:avLst/>
          </a:prstGeom>
          <a:solidFill>
            <a:schemeClr val="bg1"/>
          </a:solidFill>
          <a:ln w="9525" cap="flat" cmpd="sng" algn="ctr">
            <a:solidFill>
              <a:srgbClr val="0F407B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it-IT" sz="1400" b="1" dirty="0" smtClean="0">
                <a:solidFill>
                  <a:srgbClr val="0F407B"/>
                </a:solidFill>
                <a:latin typeface="+mn-lt"/>
              </a:rPr>
              <a:t>Campione</a:t>
            </a:r>
          </a:p>
        </p:txBody>
      </p:sp>
      <p:sp>
        <p:nvSpPr>
          <p:cNvPr id="8" name="Pentagono 7"/>
          <p:cNvSpPr/>
          <p:nvPr/>
        </p:nvSpPr>
        <p:spPr bwMode="auto">
          <a:xfrm>
            <a:off x="488504" y="2997896"/>
            <a:ext cx="2232248" cy="295595"/>
          </a:xfrm>
          <a:prstGeom prst="homePlate">
            <a:avLst/>
          </a:prstGeom>
          <a:solidFill>
            <a:srgbClr val="0F407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it-IT" sz="1400" b="1" dirty="0" smtClean="0">
                <a:solidFill>
                  <a:schemeClr val="lt1"/>
                </a:solidFill>
                <a:latin typeface="+mn-lt"/>
              </a:rPr>
              <a:t>Durata media CATI</a:t>
            </a:r>
            <a:endParaRPr lang="it-IT" sz="12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9" name="Pentagono 8"/>
          <p:cNvSpPr/>
          <p:nvPr/>
        </p:nvSpPr>
        <p:spPr bwMode="auto">
          <a:xfrm>
            <a:off x="488504" y="3586661"/>
            <a:ext cx="2232248" cy="295595"/>
          </a:xfrm>
          <a:prstGeom prst="homePlate">
            <a:avLst/>
          </a:prstGeom>
          <a:solidFill>
            <a:schemeClr val="bg1"/>
          </a:solidFill>
          <a:ln w="9525" cap="flat" cmpd="sng" algn="ctr">
            <a:solidFill>
              <a:srgbClr val="0F407B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it-IT" sz="1400" b="1" dirty="0" smtClean="0">
                <a:solidFill>
                  <a:srgbClr val="0F407B"/>
                </a:solidFill>
                <a:latin typeface="+mn-lt"/>
              </a:rPr>
              <a:t>Periodo rilevazione</a:t>
            </a:r>
          </a:p>
        </p:txBody>
      </p:sp>
      <p:sp>
        <p:nvSpPr>
          <p:cNvPr id="10" name="Pentagono 9"/>
          <p:cNvSpPr/>
          <p:nvPr/>
        </p:nvSpPr>
        <p:spPr bwMode="auto">
          <a:xfrm>
            <a:off x="488504" y="4209333"/>
            <a:ext cx="2232248" cy="295595"/>
          </a:xfrm>
          <a:prstGeom prst="homePlate">
            <a:avLst/>
          </a:prstGeom>
          <a:solidFill>
            <a:srgbClr val="0F407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it-IT" sz="1400" b="1" dirty="0" smtClean="0">
                <a:solidFill>
                  <a:schemeClr val="lt1"/>
                </a:solidFill>
                <a:latin typeface="+mn-lt"/>
              </a:rPr>
              <a:t>Orario intervista</a:t>
            </a:r>
            <a:endParaRPr lang="it-IT" sz="12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3" name="Pentagono 12"/>
          <p:cNvSpPr/>
          <p:nvPr/>
        </p:nvSpPr>
        <p:spPr bwMode="auto">
          <a:xfrm>
            <a:off x="488504" y="5035329"/>
            <a:ext cx="2232248" cy="295595"/>
          </a:xfrm>
          <a:prstGeom prst="homePlate">
            <a:avLst/>
          </a:prstGeom>
          <a:solidFill>
            <a:schemeClr val="bg1"/>
          </a:solidFill>
          <a:ln w="9525" cap="flat" cmpd="sng" algn="ctr">
            <a:solidFill>
              <a:srgbClr val="0F407B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it-IT" sz="1400" b="1" dirty="0" smtClean="0">
                <a:solidFill>
                  <a:srgbClr val="0F407B"/>
                </a:solidFill>
                <a:latin typeface="+mn-lt"/>
              </a:rPr>
              <a:t>Partecipazione</a:t>
            </a:r>
          </a:p>
        </p:txBody>
      </p:sp>
      <p:sp>
        <p:nvSpPr>
          <p:cNvPr id="14" name="Pentagono 13"/>
          <p:cNvSpPr/>
          <p:nvPr/>
        </p:nvSpPr>
        <p:spPr bwMode="auto">
          <a:xfrm>
            <a:off x="488504" y="5713574"/>
            <a:ext cx="2232248" cy="511038"/>
          </a:xfrm>
          <a:prstGeom prst="homePlate">
            <a:avLst/>
          </a:prstGeom>
          <a:solidFill>
            <a:srgbClr val="0F407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it-IT" sz="1400" b="1" dirty="0" smtClean="0">
                <a:solidFill>
                  <a:schemeClr val="lt1"/>
                </a:solidFill>
                <a:latin typeface="+mn-lt"/>
              </a:rPr>
              <a:t>Significatività statistica</a:t>
            </a:r>
            <a:endParaRPr lang="it-IT" sz="1200" b="1" dirty="0">
              <a:solidFill>
                <a:schemeClr val="l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53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94" y="1304590"/>
            <a:ext cx="8915400" cy="464469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Clr>
                <a:srgbClr val="FF9933"/>
              </a:buClr>
            </a:pPr>
            <a:r>
              <a:rPr lang="it-IT" sz="1500" dirty="0" smtClean="0"/>
              <a:t>Per misurare le valutazioni degli utenti è stata utilizzata la scala </a:t>
            </a:r>
            <a:r>
              <a:rPr lang="it-IT" sz="1500" dirty="0" err="1" smtClean="0"/>
              <a:t>Likert</a:t>
            </a:r>
            <a:r>
              <a:rPr lang="it-IT" sz="1500" dirty="0" smtClean="0"/>
              <a:t> a 6 punti dove </a:t>
            </a:r>
            <a:r>
              <a:rPr lang="it-IT" sz="1500" b="1" dirty="0" smtClean="0"/>
              <a:t>1 </a:t>
            </a:r>
            <a:r>
              <a:rPr lang="it-IT" sz="1500" dirty="0" smtClean="0"/>
              <a:t>indica «</a:t>
            </a:r>
            <a:r>
              <a:rPr lang="it-IT" sz="1500" b="1" dirty="0" smtClean="0"/>
              <a:t>Per niente soddisfatto</a:t>
            </a:r>
            <a:r>
              <a:rPr lang="it-IT" sz="1500" dirty="0" smtClean="0"/>
              <a:t>» e </a:t>
            </a:r>
            <a:r>
              <a:rPr lang="it-IT" sz="1500" b="1" dirty="0" smtClean="0"/>
              <a:t>6 </a:t>
            </a:r>
            <a:r>
              <a:rPr lang="it-IT" sz="1500" dirty="0" smtClean="0"/>
              <a:t>«</a:t>
            </a:r>
            <a:r>
              <a:rPr lang="it-IT" sz="1500" b="1" dirty="0" smtClean="0"/>
              <a:t>Totalmente soddisfatto</a:t>
            </a:r>
            <a:r>
              <a:rPr lang="it-IT" sz="1500" dirty="0" smtClean="0"/>
              <a:t>».</a:t>
            </a:r>
          </a:p>
          <a:p>
            <a:pPr marL="0" indent="0" algn="just">
              <a:lnSpc>
                <a:spcPct val="150000"/>
              </a:lnSpc>
              <a:buClr>
                <a:srgbClr val="FF9933"/>
              </a:buClr>
            </a:pPr>
            <a:r>
              <a:rPr lang="it-IT" sz="1500" dirty="0" smtClean="0"/>
              <a:t>I punteggi della scala sono stati accorpati in tre classi: 1-2, 3-4 e 5-6 per ricondurli ai </a:t>
            </a:r>
            <a:r>
              <a:rPr lang="it-IT" sz="1500" b="1" dirty="0" smtClean="0"/>
              <a:t>3 Emoticon </a:t>
            </a:r>
            <a:r>
              <a:rPr lang="it-IT" sz="1500" dirty="0" smtClean="0"/>
              <a:t>che consentono di visualizzare in modo immediato il grado di gradimento o meno dell’utente.</a:t>
            </a:r>
          </a:p>
          <a:p>
            <a:pPr marL="0" algn="just">
              <a:lnSpc>
                <a:spcPct val="150000"/>
              </a:lnSpc>
              <a:buClr>
                <a:srgbClr val="FF9933"/>
              </a:buClr>
            </a:pPr>
            <a:endParaRPr lang="it-IT" sz="1600" b="1" dirty="0" smtClean="0"/>
          </a:p>
          <a:p>
            <a:pPr marL="0" algn="just">
              <a:lnSpc>
                <a:spcPct val="150000"/>
              </a:lnSpc>
              <a:buClr>
                <a:srgbClr val="FF9933"/>
              </a:buClr>
            </a:pPr>
            <a:endParaRPr lang="it-IT" sz="1600" b="1" dirty="0" smtClean="0"/>
          </a:p>
          <a:p>
            <a:pPr marL="0" algn="just">
              <a:lnSpc>
                <a:spcPct val="150000"/>
              </a:lnSpc>
              <a:buClr>
                <a:srgbClr val="FF9933"/>
              </a:buClr>
            </a:pPr>
            <a:endParaRPr lang="it-IT" sz="16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44488" y="332656"/>
            <a:ext cx="9344025" cy="648072"/>
          </a:xfrm>
          <a:noFill/>
        </p:spPr>
        <p:txBody>
          <a:bodyPr/>
          <a:lstStyle/>
          <a:p>
            <a:r>
              <a:rPr lang="en-US" sz="2400" dirty="0" smtClean="0"/>
              <a:t>METODOLOGIA: LA SCALA IMPIEGATA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72480" y="6381327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E3600F"/>
                </a:solidFill>
              </a:rPr>
              <a:t>Direzione Centrale Servizi ai Contribuenti </a:t>
            </a:r>
            <a:endParaRPr lang="it-IT" sz="1200" b="1" dirty="0">
              <a:solidFill>
                <a:srgbClr val="E3600F"/>
              </a:solidFill>
            </a:endParaRP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4519613" y="6599238"/>
            <a:ext cx="865187" cy="358775"/>
          </a:xfrm>
        </p:spPr>
        <p:txBody>
          <a:bodyPr/>
          <a:lstStyle/>
          <a:p>
            <a:fld id="{B4E27664-ACD1-474F-96AB-A8E61EE570C8}" type="slidenum">
              <a:rPr lang="it-IT" smtClean="0"/>
              <a:pPr/>
              <a:t>4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918067"/>
              </p:ext>
            </p:extLst>
          </p:nvPr>
        </p:nvGraphicFramePr>
        <p:xfrm>
          <a:off x="1496616" y="3717032"/>
          <a:ext cx="6603999" cy="194727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201333"/>
                <a:gridCol w="2201333"/>
                <a:gridCol w="2201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CLASSI</a:t>
                      </a:r>
                      <a:endParaRPr lang="it-IT" dirty="0"/>
                    </a:p>
                  </a:txBody>
                  <a:tcPr>
                    <a:solidFill>
                      <a:srgbClr val="0F40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EMOTICON</a:t>
                      </a:r>
                      <a:endParaRPr lang="it-IT" dirty="0"/>
                    </a:p>
                  </a:txBody>
                  <a:tcPr>
                    <a:solidFill>
                      <a:srgbClr val="0F40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GIUDIZIO</a:t>
                      </a:r>
                    </a:p>
                  </a:txBody>
                  <a:tcPr>
                    <a:solidFill>
                      <a:srgbClr val="0F407B"/>
                    </a:solidFill>
                  </a:tcPr>
                </a:tc>
              </a:tr>
              <a:tr h="493256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1-2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Negativo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3-4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Medio/sufficiente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5-6</a:t>
                      </a:r>
                      <a:endParaRPr lang="it-IT" sz="16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Positivo</a:t>
                      </a:r>
                    </a:p>
                    <a:p>
                      <a:pPr algn="ctr"/>
                      <a:endParaRPr lang="it-IT" sz="1600" dirty="0" smtClean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AutoShape 2" descr="data:image/jpeg;base64,/9j/4AAQSkZJRgABAQAAAQABAAD/2wCEAAkGBxAPERUUEBAVFhQXGBIWGBYVGBQVFBQYFBQXFhUUFBQYHyogGBolHBUVITIhJSkrLi4uFx8zODMsNygtLisBCgoKDg0OGxAQGywkHyQsLCwvLC0sLCwrLSwsLCwsLCwsLCwsLCwsLCwsLCwsLCwsLCwsLCwsLCwsLCssLCwsLP/AABEIADwBLAMBEQACEQEDEQH/xAAbAAABBQEBAAAAAAAAAAAAAAAAAQIDBAUGB//EAD0QAAECAwIKBwYHAAMBAAAAAAEAAgMEEQUxEiEiQVFhcoGRsQYyU3GhstIHEzSDwtEUIyQzQkRSQ5LBFf/EABsBAQACAwEBAAAAAAAAAAAAAAABBAIDBQYH/8QAKxEBAAICAQQCAQQBBQEAAAAAAAECAxEEBRIhMRNRFCIjMkFhQnGBkaEV/9oADAMBAAIRAxEAPwD2oxCTRoGK8m4aO9A/K1eKAytXigMrV4oDK1eKAytXigMrV4oEOHmwfFA2DHDiWnE4AEi/Ebj3IJ0AgEAgEEIiFxOCBQYqnTqCB9HaRwP3QFHaRwP3QFHaRwP3QFHaRwP3QFHaRwP3QFHaRwP3QI7CzUOrGPFA2Xjh9RnbicM4KCZAIBAIBAyI8NFSgYwvN4A1Y670DsrV4oDK1eKAytXigMrV4oDK1eKAytXigjixHMGE4DBAqaVqKXmmdBM1wOdBFA6z9oeUIJ0DcJCPJr4zWipIA1kAIjuiPavDtWXccER4RdoD2E8KqNww+an3C014NylnExPo5EhBkf3vlfUg10AgEAgEEEpcdp3NBOgSqjf2IoswxnWcAq+Xm4MU6veIZ1x2t6hF/wDRhf7HiqsdY4czrvhl8F/pNCjtd1XAq7i5GLL/AAttrmsx7SVW5BSgx7O+KmPlcig2AgEAgEAghm+rvb5ggmQJVAmEgz523ZWAaRpmEw6HPaDwrVRNohvx8bNk9Vkkp0gk4xpCmYTjoa9hPCtVHdBfjZafyrLSDlkrlRKGb/bfsu5FBWsP4eFsN5ILMDrP2h5QglKDkOmPS38KfdQQDFIxk42sB0jOdSwvbTl87qHw/pr7eaT9oxYxLo0Rz6/6OLcLgq8zNpcGZy8i/tVJbQVIp4KY3trjFkm81rE7h0cl0lfKsZ7hxwh1gamGRS6hN+sUWXfqV6vMthiI/t6bYFtQ5yFhsvGJzTe06Fvidu/xuTXNXcNRSsyyf73yvqQa6AQCAQBQQStx2nc0EyDKtKeIOCw4850al5brHV5x/s4/f2t4MO/MsK0J5kFhiRXUAz4ySTcAF5nFjz8zJqPMrlppjjyqOtuXEERsPIJpccKuduDpxLbHTc85fj7fKPnpppSloMiw2vhGoOe44sRGrGrmTlX48fDHi0NdK1v5bdmzuHid1uYXoejdT/KpNMk/qj/1Vz4e2dw0Cu6rsmzvipjuhcig1wgEAgEAghmurvb5gglCCOPGDAXOIAAJJOIADGSSoTWs2tqPbyHpT04jTTi2A4woOrE+JrJ/iNSr5Mm/T2fTuiUx1783mXJE48d/E8Vpisy6VuVhxZPi3/wtWbHZDiAvuGqqdswr8rk4bT8P9uqsbp06BHoa/hjQYJxuZpc06NS2UyaUOR0OL4pmP5Q9Xl47YjWuYQWuAIIzgq1E78vJWrNZmLexN/tv2XcipYq1hfDwthvJBYgdZ+0PKECTsYQ4bnm5rXO/6glGN7dtZl4PMzDor3RHmrnEknWdGpVJnbxWTJOS+5V4sPCCVtpu4nIjBk7pgx8vVoANyz71nDz60y2tMe0zW0FFrmdyoZL/ACXm0Os9m88Yc3gfxiNIPe3GD4lbcc+dOh0nLrL2fb1cLe9Oyf73yvqQa6AQCAQBQQStx2nc0ExUT6HLRHVJJzkr5byrzbNaZ97dnHGqqVqWeyZhlj6gGhBF4IzrZw+Zfi5O6iL074Zz+jMEwGwsJwo4uwsVSSKGouuV3/7GWuacsRHlh8Ea01ZCUZAhthsuGnGSTeSudys9uRkm9vbZWkVjS9IupEb3q50e8xy6RH2wzx+3LpF9GhyWRZ3xcx3QuRUjYQCAQCAQQzXV3t8wQSoON9qk66FKNY00968MPcGlx8tN61ZZ1V2uh4Iycjc/6Y28iVSJe416JrWe5czP0+l83y7FMdU3KI6binN8252VYOpuLe/D172XzzosnguNTCeWDuoCOatYZ3Dw3XMUY+T3R/fl1c1+2/ZdyK3OKgsP4eFsN5IlYgdZ+0PKECzUIPY5pucC09xFEY3r3VmHg83JvgPdDiCjmEtO7OO+9VZjTxeXHOLJqyo5zx/DCGogHgU1GmymPHf+VtSZ+IcboT94A/8AU7WX49I8zdIwPN+LVeeKnTXeuOP4uv8AZvIuiTXvKZMNtSdbqgDmssVZ3te6Vimcnf8AT1db3pmT/e+V9SDXQCAQCAQQStx2nc0EySOdnpctecWIkkb1896twL4s9piPEunx8m6qc02LgH3QaX5g8kN3kAkKni43695Int/w2zb6ZYNp54UrTP8AmRa66ZGNX54nC1Ou5qib7bJYdC5c8a3mdN0WhcsyWLn1IxDmu50PgW+WMkx6VuRljWm6vbueyLO+LmO6FyKDYQCAQCAQQzXV3t8wQShByvtHsp0zKHAFXQnCIBpoCHAbiVryxurq9H5MYOTG/U+JePfh3m4fZU4mHs82SdR2mGQeby7jTwCy+SFSeNW/m97f9lbIvF2FxqFHfEleN2eaZJ/2n0eJZ+cLHuhex5t1/cl6/wCzizHS8mC8UdEcX01HE3wCuYY1DxXWeRGbkTr1Hh003+2/ZdyK2uSr2H8PC2G8kFiB1n7Q8oQSuCDmOlXRyHH/ADRQRAMdcQeBmJFx1qLViXP5fCrk/U5SFY8Imhc1rhmdQb9aw7XO/EpvynPR1gHWZTWQmmf4WP34QssaE52C1zTpOYbxiO5TFWNeFjmzv7BsyFLQg2EL8ZNMbjpKziNOxx+PTFXVWkixLJ/vfK+pBroBAIBAIIJW47TuaCdBWnYYLcYr3Xqvm49M0atDKt5r6ZIIzghcm3Epjntn03/JMn4LdKj4MKe6TDTM0lZV4lbTGo8I+WYbEqwNaKCi7GPHTHGqw0WtNp2mK2sWTZ3xUx3QuRQa4QCAQCAQQzXV3t8wQSoEcEI/w4S3ej0KE+sIUab2f51sOjUdyrZcX07PF6heY7LSzYNmQnXPG84J4Faexd/LyR9nRLKhNviN3EE8Ap7EfnXnxMaXrDsKFEeC8VaM1Ot36AtuPFCtyufaK6rLvYbAAABQC4aFZ1pw5mZ8yjm/237LuRQV7D+HhbDeSCeCcp/ePKPsgnQNc0G8IKUeyID+tDCjTVOGk+4Vx0clOybwTTH8bH9LUCyoDOrDCaZ1xVr6XA0BS2aKgx6/rvlfUg2EAgEAgQoIZW47TuaCdAlEDTDboCwmlZ9wnZPct0BR8VPqDcnBgFwWVaxX0bOWSCFBkWaf1Ux8rkUGuECoBAIBBDNdXe3zBBKCgVBHEgtd1gD3qNJidKkSyIDr4TTuWPZDbGfJH9yRljS7boTeCdkE8jJPuVuFLsb1WgdwWcRpqtM2ncpQEQhnD+W/ZdyKCtYh/TwthvJBNMw84JacQqKYxrqEEQD+0dwZ6UC0f2juDPSgTL7R3BnpQFH9o7gz0oFo/tHcGelAUf2juDPSgSj+1dwZ6UDLPkGse6IXOc92LCeQaDQKAABBooBAIBAhQVpiGa1a5zSb6Uoe8EFBDl9q7gz0oDL7V3BnpQGX2ruDPSgMvtXcGelAZfau4M9KAy+1dwZ6UCEPP/K/gz0oH2bItggkFznONXOcauO9BeQCAQCAQNeARQ3IKeA4EgRHAZhkmm8iqBaP7R3BnpQFH9o7gz0oEy+0dwZ6UBR/aO4M9KBaP7R3BnpQFH9o7gz0oK07KmK3BdFfTOBgCuo0ag04UINaGtFAAABqC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447" y="5172483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24" y="4639292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914" y="4149080"/>
            <a:ext cx="334085" cy="32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898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94" y="1304590"/>
            <a:ext cx="8915400" cy="464469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Clr>
                <a:srgbClr val="FF9933"/>
              </a:buClr>
            </a:pPr>
            <a:r>
              <a:rPr lang="it-IT" sz="1600" dirty="0" smtClean="0"/>
              <a:t>Tale calcolo dà origine alla seguente </a:t>
            </a:r>
            <a:r>
              <a:rPr lang="it-IT" sz="1600" b="1" dirty="0" smtClean="0"/>
              <a:t>scala di equivalenza</a:t>
            </a:r>
            <a:r>
              <a:rPr lang="it-IT" sz="1600" dirty="0"/>
              <a:t> </a:t>
            </a:r>
            <a:r>
              <a:rPr lang="it-IT" sz="1600" dirty="0" smtClean="0"/>
              <a:t>tra le valutazioni su scala </a:t>
            </a:r>
            <a:r>
              <a:rPr lang="it-IT" sz="1600" dirty="0" err="1" smtClean="0"/>
              <a:t>Likert</a:t>
            </a:r>
            <a:r>
              <a:rPr lang="it-IT" sz="1600" dirty="0" smtClean="0"/>
              <a:t>, gli emoticon e l’indice di soddisfazione</a:t>
            </a:r>
            <a:r>
              <a:rPr lang="it-IT" sz="1400" dirty="0" smtClean="0"/>
              <a:t>.</a:t>
            </a:r>
            <a:endParaRPr lang="it-IT" sz="14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44488" y="332656"/>
            <a:ext cx="9344025" cy="648072"/>
          </a:xfrm>
          <a:noFill/>
        </p:spPr>
        <p:txBody>
          <a:bodyPr/>
          <a:lstStyle/>
          <a:p>
            <a:r>
              <a:rPr lang="en-US" sz="2200" dirty="0" smtClean="0"/>
              <a:t>METODOLOGIA: SCALA DI EQUIVALENZA DEGLI INDICI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72480" y="6381327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E3600F"/>
                </a:solidFill>
              </a:rPr>
              <a:t>Direzione Centrale Servizi ai Contribuenti </a:t>
            </a:r>
            <a:endParaRPr lang="it-IT" sz="1200" b="1" dirty="0">
              <a:solidFill>
                <a:srgbClr val="E3600F"/>
              </a:solidFill>
            </a:endParaRP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4519613" y="6599238"/>
            <a:ext cx="865187" cy="358775"/>
          </a:xfrm>
        </p:spPr>
        <p:txBody>
          <a:bodyPr/>
          <a:lstStyle/>
          <a:p>
            <a:fld id="{B4E27664-ACD1-474F-96AB-A8E61EE570C8}" type="slidenum">
              <a:rPr lang="it-IT" smtClean="0"/>
              <a:pPr/>
              <a:t>5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001488"/>
              </p:ext>
            </p:extLst>
          </p:nvPr>
        </p:nvGraphicFramePr>
        <p:xfrm>
          <a:off x="1069674" y="2484406"/>
          <a:ext cx="7761389" cy="346487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587129"/>
                <a:gridCol w="2575168"/>
                <a:gridCol w="2599092"/>
              </a:tblGrid>
              <a:tr h="763992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CLASSI</a:t>
                      </a:r>
                    </a:p>
                    <a:p>
                      <a:pPr algn="ctr"/>
                      <a:r>
                        <a:rPr lang="it-IT" sz="1400" b="0" dirty="0" smtClean="0"/>
                        <a:t>(scala</a:t>
                      </a:r>
                      <a:r>
                        <a:rPr lang="it-IT" sz="1400" b="0" baseline="0" dirty="0" smtClean="0"/>
                        <a:t> </a:t>
                      </a:r>
                      <a:r>
                        <a:rPr lang="it-IT" sz="1400" b="0" baseline="0" dirty="0" err="1" smtClean="0"/>
                        <a:t>likert</a:t>
                      </a:r>
                      <a:r>
                        <a:rPr lang="it-IT" sz="1400" b="0" baseline="0" dirty="0" smtClean="0"/>
                        <a:t>)</a:t>
                      </a:r>
                      <a:endParaRPr lang="it-IT" sz="1400" b="0" dirty="0"/>
                    </a:p>
                  </a:txBody>
                  <a:tcPr anchor="ctr">
                    <a:solidFill>
                      <a:srgbClr val="0F40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Indice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soddisfazione</a:t>
                      </a:r>
                      <a:endParaRPr lang="it-IT" sz="1600" dirty="0"/>
                    </a:p>
                  </a:txBody>
                  <a:tcPr anchor="ctr">
                    <a:solidFill>
                      <a:srgbClr val="0F40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GIUDIZIO</a:t>
                      </a:r>
                    </a:p>
                  </a:txBody>
                  <a:tcPr anchor="ctr">
                    <a:solidFill>
                      <a:srgbClr val="0F407B"/>
                    </a:solidFill>
                  </a:tcPr>
                </a:tc>
              </a:tr>
              <a:tr h="4501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(per niente soddisfatto) </a:t>
                      </a:r>
                    </a:p>
                  </a:txBody>
                  <a:tcPr marL="36000" marT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it-IT" sz="14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T="3600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Negativo</a:t>
                      </a:r>
                    </a:p>
                  </a:txBody>
                  <a:tcPr marL="36000" marT="36000" anchor="ctr">
                    <a:solidFill>
                      <a:schemeClr val="bg1"/>
                    </a:solidFill>
                  </a:tcPr>
                </a:tc>
              </a:tr>
              <a:tr h="450147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36000" marT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it-IT" sz="14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T="3600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600" dirty="0" smtClean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50147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it-IT" sz="14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T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it-IT" sz="14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T="3600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Medio/sufficiente</a:t>
                      </a:r>
                    </a:p>
                  </a:txBody>
                  <a:tcPr marL="36000" marT="36000" anchor="ctr">
                    <a:solidFill>
                      <a:schemeClr val="bg1"/>
                    </a:solidFill>
                  </a:tcPr>
                </a:tc>
              </a:tr>
              <a:tr h="450147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it-IT" sz="14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T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it-IT" sz="14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T="3600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600" dirty="0" smtClean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50147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it-IT" sz="14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T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it-IT" sz="14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T="3600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Positivo</a:t>
                      </a:r>
                    </a:p>
                  </a:txBody>
                  <a:tcPr marL="36000" marT="36000" anchor="ctr">
                    <a:solidFill>
                      <a:schemeClr val="bg1"/>
                    </a:solidFill>
                  </a:tcPr>
                </a:tc>
              </a:tr>
              <a:tr h="4501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6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(totalmente</a:t>
                      </a:r>
                      <a:r>
                        <a:rPr lang="it-IT" sz="1000" baseline="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 soddisfatto) </a:t>
                      </a:r>
                      <a:endParaRPr lang="it-IT" sz="1000" dirty="0" smtClean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T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it-IT" sz="14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T="3600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 smtClean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AutoShape 2" descr="data:image/jpeg;base64,/9j/4AAQSkZJRgABAQAAAQABAAD/2wCEAAkGBxAPERUUEBAVFhQXGBIWGBYVGBQVFBQYFBQXFhUUFBQYHyogGBolHBUVITIhJSkrLi4uFx8zODMsNygtLisBCgoKDg0OGxAQGywkHyQsLCwvLC0sLCwrLSwsLCwsLCwsLCwsLCwsLCwsLCwsLCwsLCwsLCwsLCwsLCssLCwsLP/AABEIADwBLAMBEQACEQEDEQH/xAAbAAABBQEBAAAAAAAAAAAAAAAAAQIDBAUGB//EAD0QAAECAwIKBwYHAAMBAAAAAAEAAgMEEQUxEiEiQVFhcoGRsQYyU3GhstIHEzSDwtEUIyQzQkRSQ5LBFf/EABsBAQACAwEBAAAAAAAAAAAAAAABBAIDBQYH/8QAKxEBAAICAQQCAQQBBQEAAAAAAAECAxEEBRIhMRNRFCIjMkFhQnGBkaEV/9oADAMBAAIRAxEAPwD2oxCTRoGK8m4aO9A/K1eKAytXigMrV4oDK1eKAytXigMrV4oEOHmwfFA2DHDiWnE4AEi/Ebj3IJ0AgEAgEEIiFxOCBQYqnTqCB9HaRwP3QFHaRwP3QFHaRwP3QFHaRwP3QFHaRwP3QFHaRwP3QI7CzUOrGPFA2Xjh9RnbicM4KCZAIBAIBAyI8NFSgYwvN4A1Y670DsrV4oDK1eKAytXigMrV4oDK1eKAytXigjixHMGE4DBAqaVqKXmmdBM1wOdBFA6z9oeUIJ0DcJCPJr4zWipIA1kAIjuiPavDtWXccER4RdoD2E8KqNww+an3C014NylnExPo5EhBkf3vlfUg10AgEAgEEEpcdp3NBOgSqjf2IoswxnWcAq+Xm4MU6veIZ1x2t6hF/wDRhf7HiqsdY4czrvhl8F/pNCjtd1XAq7i5GLL/AAttrmsx7SVW5BSgx7O+KmPlcig2AgEAgEAghm+rvb5ggmQJVAmEgz523ZWAaRpmEw6HPaDwrVRNohvx8bNk9Vkkp0gk4xpCmYTjoa9hPCtVHdBfjZafyrLSDlkrlRKGb/bfsu5FBWsP4eFsN5ILMDrP2h5QglKDkOmPS38KfdQQDFIxk42sB0jOdSwvbTl87qHw/pr7eaT9oxYxLo0Rz6/6OLcLgq8zNpcGZy8i/tVJbQVIp4KY3trjFkm81rE7h0cl0lfKsZ7hxwh1gamGRS6hN+sUWXfqV6vMthiI/t6bYFtQ5yFhsvGJzTe06Fvidu/xuTXNXcNRSsyyf73yvqQa6AQCAQBQQStx2nc0EyDKtKeIOCw4850al5brHV5x/s4/f2t4MO/MsK0J5kFhiRXUAz4ySTcAF5nFjz8zJqPMrlppjjyqOtuXEERsPIJpccKuduDpxLbHTc85fj7fKPnpppSloMiw2vhGoOe44sRGrGrmTlX48fDHi0NdK1v5bdmzuHid1uYXoejdT/KpNMk/qj/1Vz4e2dw0Cu6rsmzvipjuhcig1wgEAgEAghmurvb5gglCCOPGDAXOIAAJJOIADGSSoTWs2tqPbyHpT04jTTi2A4woOrE+JrJ/iNSr5Mm/T2fTuiUx1783mXJE48d/E8Vpisy6VuVhxZPi3/wtWbHZDiAvuGqqdswr8rk4bT8P9uqsbp06BHoa/hjQYJxuZpc06NS2UyaUOR0OL4pmP5Q9Xl47YjWuYQWuAIIzgq1E78vJWrNZmLexN/tv2XcipYq1hfDwthvJBYgdZ+0PKECTsYQ4bnm5rXO/6glGN7dtZl4PMzDor3RHmrnEknWdGpVJnbxWTJOS+5V4sPCCVtpu4nIjBk7pgx8vVoANyz71nDz60y2tMe0zW0FFrmdyoZL/ACXm0Os9m88Yc3gfxiNIPe3GD4lbcc+dOh0nLrL2fb1cLe9Oyf73yvqQa6AQCAQBQQStx2nc0ExUT6HLRHVJJzkr5byrzbNaZ97dnHGqqVqWeyZhlj6gGhBF4IzrZw+Zfi5O6iL074Zz+jMEwGwsJwo4uwsVSSKGouuV3/7GWuacsRHlh8Ea01ZCUZAhthsuGnGSTeSudys9uRkm9vbZWkVjS9IupEb3q50e8xy6RH2wzx+3LpF9GhyWRZ3xcx3QuRUjYQCAQCAQQzXV3t8wQSoON9qk66FKNY00968MPcGlx8tN61ZZ1V2uh4Iycjc/6Y28iVSJe416JrWe5czP0+l83y7FMdU3KI6binN8252VYOpuLe/D172XzzosnguNTCeWDuoCOatYZ3Dw3XMUY+T3R/fl1c1+2/ZdyK3OKgsP4eFsN5IlYgdZ+0PKECzUIPY5pucC09xFEY3r3VmHg83JvgPdDiCjmEtO7OO+9VZjTxeXHOLJqyo5zx/DCGogHgU1GmymPHf+VtSZ+IcboT94A/8AU7WX49I8zdIwPN+LVeeKnTXeuOP4uv8AZvIuiTXvKZMNtSdbqgDmssVZ3te6Vimcnf8AT1db3pmT/e+V9SDXQCAQCAQQStx2nc0EySOdnpctecWIkkb1896twL4s9piPEunx8m6qc02LgH3QaX5g8kN3kAkKni43695Int/w2zb6ZYNp54UrTP8AmRa66ZGNX54nC1Ou5qib7bJYdC5c8a3mdN0WhcsyWLn1IxDmu50PgW+WMkx6VuRljWm6vbueyLO+LmO6FyKDYQCAQCAQQzXV3t8wQShByvtHsp0zKHAFXQnCIBpoCHAbiVryxurq9H5MYOTG/U+JePfh3m4fZU4mHs82SdR2mGQeby7jTwCy+SFSeNW/m97f9lbIvF2FxqFHfEleN2eaZJ/2n0eJZ+cLHuhex5t1/cl6/wCzizHS8mC8UdEcX01HE3wCuYY1DxXWeRGbkTr1Hh003+2/ZdyK2uSr2H8PC2G8kFiB1n7Q8oQSuCDmOlXRyHH/ADRQRAMdcQeBmJFx1qLViXP5fCrk/U5SFY8Imhc1rhmdQb9aw7XO/EpvynPR1gHWZTWQmmf4WP34QssaE52C1zTpOYbxiO5TFWNeFjmzv7BsyFLQg2EL8ZNMbjpKziNOxx+PTFXVWkixLJ/vfK+pBroBAIBAIIJW47TuaCdBWnYYLcYr3Xqvm49M0atDKt5r6ZIIzghcm3Epjntn03/JMn4LdKj4MKe6TDTM0lZV4lbTGo8I+WYbEqwNaKCi7GPHTHGqw0WtNp2mK2sWTZ3xUx3QuRQa4QCAQCAQQzXV3t8wQSoEcEI/w4S3ej0KE+sIUab2f51sOjUdyrZcX07PF6heY7LSzYNmQnXPG84J4Faexd/LyR9nRLKhNviN3EE8Ap7EfnXnxMaXrDsKFEeC8VaM1Ot36AtuPFCtyufaK6rLvYbAAABQC4aFZ1pw5mZ8yjm/237LuRQV7D+HhbDeSCeCcp/ePKPsgnQNc0G8IKUeyID+tDCjTVOGk+4Vx0clOybwTTH8bH9LUCyoDOrDCaZ1xVr6XA0BS2aKgx6/rvlfUg2EAgEAgQoIZW47TuaCdAlEDTDboCwmlZ9wnZPct0BR8VPqDcnBgFwWVaxX0bOWSCFBkWaf1Ux8rkUGuECoBAIBBDNdXe3zBBKCgVBHEgtd1gD3qNJidKkSyIDr4TTuWPZDbGfJH9yRljS7boTeCdkE8jJPuVuFLsb1WgdwWcRpqtM2ncpQEQhnD+W/ZdyKCtYh/TwthvJBNMw84JacQqKYxrqEEQD+0dwZ6UC0f2juDPSgTL7R3BnpQFH9o7gz0oFo/tHcGelAUf2juDPSgSj+1dwZ6UDLPkGse6IXOc92LCeQaDQKAABBooBAIBAhQVpiGa1a5zSb6Uoe8EFBDl9q7gz0oDL7V3BnpQGX2ruDPSgMvtXcGelAZfau4M9KAy+1dwZ6UCEPP/K/gz0oH2bItggkFznONXOcauO9BeQCAQCAQNeARQ3IKeA4EgRHAZhkmm8iqBaP7R3BnpQFH9o7gz0oEy+0dwZ6UBR/aO4M9KBaP7R3BnpQFH9o7gz0oK07KmK3BdFfTOBgCuo0ag04UINaGtFAAABqC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801" y="5301208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801" y="4393598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801" y="3482754"/>
            <a:ext cx="334085" cy="32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6283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6496" y="1268760"/>
            <a:ext cx="8915400" cy="4644690"/>
          </a:xfrm>
        </p:spPr>
        <p:txBody>
          <a:bodyPr/>
          <a:lstStyle/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2000" dirty="0" smtClean="0"/>
              <a:t>L’intervista telefonica è strutturata in 5 sezioni:</a:t>
            </a:r>
            <a:endParaRPr lang="it-IT" sz="2000" dirty="0"/>
          </a:p>
          <a:p>
            <a:pPr marL="457200" indent="-457200" algn="just">
              <a:lnSpc>
                <a:spcPct val="150000"/>
              </a:lnSpc>
              <a:buClr>
                <a:srgbClr val="FF9933"/>
              </a:buClr>
              <a:buFont typeface="+mj-lt"/>
              <a:buAutoNum type="arabicPeriod"/>
            </a:pPr>
            <a:r>
              <a:rPr lang="it-IT" sz="2000" b="1" dirty="0" smtClean="0"/>
              <a:t>Privacy</a:t>
            </a:r>
          </a:p>
          <a:p>
            <a:pPr marL="457200" indent="-457200" algn="just">
              <a:lnSpc>
                <a:spcPct val="150000"/>
              </a:lnSpc>
              <a:buClr>
                <a:srgbClr val="FF9933"/>
              </a:buClr>
              <a:buFont typeface="+mj-lt"/>
              <a:buAutoNum type="arabicPeriod"/>
            </a:pPr>
            <a:r>
              <a:rPr lang="it-IT" sz="2000" b="1" dirty="0" smtClean="0"/>
              <a:t>Profilo utente e frequenza d’uso del servizio</a:t>
            </a:r>
            <a:endParaRPr lang="it-IT" sz="2000" dirty="0"/>
          </a:p>
          <a:p>
            <a:pPr marL="457200" indent="-457200" algn="just">
              <a:lnSpc>
                <a:spcPct val="150000"/>
              </a:lnSpc>
              <a:buClr>
                <a:srgbClr val="FF9933"/>
              </a:buClr>
              <a:buFont typeface="+mj-lt"/>
              <a:buAutoNum type="arabicPeriod"/>
            </a:pPr>
            <a:r>
              <a:rPr lang="it-IT" sz="2000" b="1" dirty="0" smtClean="0"/>
              <a:t>Valutazione del servizio</a:t>
            </a:r>
            <a:r>
              <a:rPr lang="it-IT" sz="2000" dirty="0" smtClean="0"/>
              <a:t> </a:t>
            </a:r>
          </a:p>
          <a:p>
            <a:pPr marL="933450" lvl="1" indent="-457200" algn="just">
              <a:lnSpc>
                <a:spcPct val="150000"/>
              </a:lnSpc>
              <a:buClr>
                <a:srgbClr val="FF9933"/>
              </a:buClr>
            </a:pPr>
            <a:r>
              <a:rPr lang="it-IT" sz="1600" dirty="0" err="1" smtClean="0"/>
              <a:t>overall</a:t>
            </a:r>
            <a:r>
              <a:rPr lang="it-IT" sz="1600" dirty="0" smtClean="0"/>
              <a:t> iniziale</a:t>
            </a:r>
          </a:p>
          <a:p>
            <a:pPr marL="933450" lvl="1" indent="-457200" algn="just">
              <a:lnSpc>
                <a:spcPct val="150000"/>
              </a:lnSpc>
              <a:buClr>
                <a:srgbClr val="FF9933"/>
              </a:buClr>
            </a:pPr>
            <a:r>
              <a:rPr lang="it-IT" sz="1600" dirty="0" smtClean="0"/>
              <a:t>driver di dettaglio </a:t>
            </a:r>
          </a:p>
          <a:p>
            <a:pPr marL="457200" indent="-457200" algn="just">
              <a:lnSpc>
                <a:spcPct val="150000"/>
              </a:lnSpc>
              <a:buClr>
                <a:srgbClr val="FF9933"/>
              </a:buClr>
              <a:buFont typeface="+mj-lt"/>
              <a:buAutoNum type="arabicPeriod"/>
            </a:pPr>
            <a:r>
              <a:rPr lang="it-IT" sz="2000" b="1" dirty="0"/>
              <a:t>S</a:t>
            </a:r>
            <a:r>
              <a:rPr lang="it-IT" sz="2000" b="1" dirty="0" smtClean="0"/>
              <a:t>ervizio Call Back</a:t>
            </a:r>
            <a:r>
              <a:rPr lang="it-IT" sz="2000" dirty="0" smtClean="0"/>
              <a:t> (conoscenza, utilizzo, gradimento)</a:t>
            </a:r>
          </a:p>
          <a:p>
            <a:pPr marL="457200" indent="-457200" algn="just">
              <a:lnSpc>
                <a:spcPct val="150000"/>
              </a:lnSpc>
              <a:buClr>
                <a:srgbClr val="FF9933"/>
              </a:buClr>
              <a:buFont typeface="+mj-lt"/>
              <a:buAutoNum type="arabicPeriod"/>
            </a:pPr>
            <a:r>
              <a:rPr lang="it-IT" sz="2000" b="1" dirty="0" smtClean="0"/>
              <a:t>Servizio di assistenza più utilizzato </a:t>
            </a:r>
            <a:r>
              <a:rPr lang="it-IT" sz="2000" dirty="0" smtClean="0"/>
              <a:t>(ufficio, CAM, sito, PEC)</a:t>
            </a:r>
            <a:endParaRPr lang="it-IT" sz="2000" i="1" dirty="0"/>
          </a:p>
          <a:p>
            <a:pPr marL="0" algn="just">
              <a:lnSpc>
                <a:spcPct val="150000"/>
              </a:lnSpc>
              <a:buClr>
                <a:srgbClr val="FF9933"/>
              </a:buClr>
            </a:pPr>
            <a:endParaRPr lang="it-IT" sz="20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44488" y="332656"/>
            <a:ext cx="9344025" cy="648072"/>
          </a:xfrm>
          <a:noFill/>
        </p:spPr>
        <p:txBody>
          <a:bodyPr/>
          <a:lstStyle/>
          <a:p>
            <a:r>
              <a:rPr lang="en-US" sz="2400" dirty="0" smtClean="0"/>
              <a:t>LA STRUTTURA DEL QUESTIONARIO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72480" y="6381327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E3600F"/>
                </a:solidFill>
              </a:rPr>
              <a:t>Direzione Centrale Servizi ai Contribuenti </a:t>
            </a:r>
            <a:endParaRPr lang="it-IT" sz="1200" b="1" dirty="0">
              <a:solidFill>
                <a:srgbClr val="E3600F"/>
              </a:solidFill>
            </a:endParaRP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4519613" y="6599238"/>
            <a:ext cx="865187" cy="358775"/>
          </a:xfrm>
        </p:spPr>
        <p:txBody>
          <a:bodyPr/>
          <a:lstStyle/>
          <a:p>
            <a:fld id="{B4E27664-ACD1-474F-96AB-A8E61EE570C8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291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94" y="1304590"/>
            <a:ext cx="8915400" cy="464469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Clr>
                <a:srgbClr val="FF9933"/>
              </a:buClr>
            </a:pPr>
            <a:r>
              <a:rPr lang="it-IT" sz="1600" dirty="0" smtClean="0"/>
              <a:t>L’atteggiamento degli utenti verso il CAM è valutato rispetto ad alcuni fattori  della soddisfazione definiti sulla base di precedenti studi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44488" y="332656"/>
            <a:ext cx="9344025" cy="648072"/>
          </a:xfrm>
          <a:noFill/>
        </p:spPr>
        <p:txBody>
          <a:bodyPr/>
          <a:lstStyle/>
          <a:p>
            <a:r>
              <a:rPr lang="en-US" sz="2400" dirty="0" smtClean="0"/>
              <a:t>METODOLOGIA: I DRIVER DI DETTAGLIO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72480" y="6381327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E3600F"/>
                </a:solidFill>
              </a:rPr>
              <a:t>Direzione Centrale Servizi ai Contribuenti </a:t>
            </a:r>
            <a:endParaRPr lang="it-IT" sz="1200" b="1" dirty="0">
              <a:solidFill>
                <a:srgbClr val="E3600F"/>
              </a:solidFill>
            </a:endParaRP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4519613" y="6599238"/>
            <a:ext cx="865187" cy="358775"/>
          </a:xfrm>
        </p:spPr>
        <p:txBody>
          <a:bodyPr/>
          <a:lstStyle/>
          <a:p>
            <a:fld id="{B4E27664-ACD1-474F-96AB-A8E61EE570C8}" type="slidenum">
              <a:rPr lang="it-IT" smtClean="0"/>
              <a:pPr/>
              <a:t>7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449597"/>
              </p:ext>
            </p:extLst>
          </p:nvPr>
        </p:nvGraphicFramePr>
        <p:xfrm>
          <a:off x="272480" y="2348880"/>
          <a:ext cx="2201333" cy="32969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201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ACCESSIBILITÀ</a:t>
                      </a:r>
                      <a:endParaRPr lang="it-IT" sz="1600" dirty="0"/>
                    </a:p>
                  </a:txBody>
                  <a:tcPr>
                    <a:solidFill>
                      <a:srgbClr val="0F407B"/>
                    </a:solidFill>
                  </a:tcPr>
                </a:tc>
              </a:tr>
              <a:tr h="493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Facilità di reperire informazioni sui servizi erogati dal call </a:t>
                      </a:r>
                      <a:r>
                        <a:rPr lang="it-IT" sz="16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center</a:t>
                      </a:r>
                      <a:endParaRPr lang="it-IT" sz="16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493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Tempo impiegato per trovare la linea </a:t>
                      </a:r>
                      <a:r>
                        <a:rPr lang="it-IT" sz="16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libera</a:t>
                      </a:r>
                      <a:endParaRPr lang="it-IT" sz="16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Tempo di attesa in linea per parlare con </a:t>
                      </a:r>
                      <a:r>
                        <a:rPr lang="it-IT" sz="16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l'operatore</a:t>
                      </a:r>
                      <a:endParaRPr lang="it-IT" sz="16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Adeguatezza degli orari del servizio </a:t>
                      </a: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AutoShape 2" descr="data:image/jpeg;base64,/9j/4AAQSkZJRgABAQAAAQABAAD/2wCEAAkGBxAPERUUEBAVFhQXGBIWGBYVGBQVFBQYFBQXFhUUFBQYHyogGBolHBUVITIhJSkrLi4uFx8zODMsNygtLisBCgoKDg0OGxAQGywkHyQsLCwvLC0sLCwrLSwsLCwsLCwsLCwsLCwsLCwsLCwsLCwsLCwsLCwsLCwsLCssLCwsLP/AABEIADwBLAMBEQACEQEDEQH/xAAbAAABBQEBAAAAAAAAAAAAAAAAAQIDBAUGB//EAD0QAAECAwIKBwYHAAMBAAAAAAEAAgMEEQUxEiEiQVFhcoGRsQYyU3GhstIHEzSDwtEUIyQzQkRSQ5LBFf/EABsBAQACAwEBAAAAAAAAAAAAAAABBAIDBQYH/8QAKxEBAAICAQQCAQQBBQEAAAAAAAECAxEEBRIhMRNRFCIjMkFhQnGBkaEV/9oADAMBAAIRAxEAPwD2oxCTRoGK8m4aO9A/K1eKAytXigMrV4oDK1eKAytXigMrV4oEOHmwfFA2DHDiWnE4AEi/Ebj3IJ0AgEAgEEIiFxOCBQYqnTqCB9HaRwP3QFHaRwP3QFHaRwP3QFHaRwP3QFHaRwP3QFHaRwP3QI7CzUOrGPFA2Xjh9RnbicM4KCZAIBAIBAyI8NFSgYwvN4A1Y670DsrV4oDK1eKAytXigMrV4oDK1eKAytXigjixHMGE4DBAqaVqKXmmdBM1wOdBFA6z9oeUIJ0DcJCPJr4zWipIA1kAIjuiPavDtWXccER4RdoD2E8KqNww+an3C014NylnExPo5EhBkf3vlfUg10AgEAgEEEpcdp3NBOgSqjf2IoswxnWcAq+Xm4MU6veIZ1x2t6hF/wDRhf7HiqsdY4czrvhl8F/pNCjtd1XAq7i5GLL/AAttrmsx7SVW5BSgx7O+KmPlcig2AgEAgEAghm+rvb5ggmQJVAmEgz523ZWAaRpmEw6HPaDwrVRNohvx8bNk9Vkkp0gk4xpCmYTjoa9hPCtVHdBfjZafyrLSDlkrlRKGb/bfsu5FBWsP4eFsN5ILMDrP2h5QglKDkOmPS38KfdQQDFIxk42sB0jOdSwvbTl87qHw/pr7eaT9oxYxLo0Rz6/6OLcLgq8zNpcGZy8i/tVJbQVIp4KY3trjFkm81rE7h0cl0lfKsZ7hxwh1gamGRS6hN+sUWXfqV6vMthiI/t6bYFtQ5yFhsvGJzTe06Fvidu/xuTXNXcNRSsyyf73yvqQa6AQCAQBQQStx2nc0EyDKtKeIOCw4850al5brHV5x/s4/f2t4MO/MsK0J5kFhiRXUAz4ySTcAF5nFjz8zJqPMrlppjjyqOtuXEERsPIJpccKuduDpxLbHTc85fj7fKPnpppSloMiw2vhGoOe44sRGrGrmTlX48fDHi0NdK1v5bdmzuHid1uYXoejdT/KpNMk/qj/1Vz4e2dw0Cu6rsmzvipjuhcig1wgEAgEAghmurvb5gglCCOPGDAXOIAAJJOIADGSSoTWs2tqPbyHpT04jTTi2A4woOrE+JrJ/iNSr5Mm/T2fTuiUx1783mXJE48d/E8Vpisy6VuVhxZPi3/wtWbHZDiAvuGqqdswr8rk4bT8P9uqsbp06BHoa/hjQYJxuZpc06NS2UyaUOR0OL4pmP5Q9Xl47YjWuYQWuAIIzgq1E78vJWrNZmLexN/tv2XcipYq1hfDwthvJBYgdZ+0PKECTsYQ4bnm5rXO/6glGN7dtZl4PMzDor3RHmrnEknWdGpVJnbxWTJOS+5V4sPCCVtpu4nIjBk7pgx8vVoANyz71nDz60y2tMe0zW0FFrmdyoZL/ACXm0Os9m88Yc3gfxiNIPe3GD4lbcc+dOh0nLrL2fb1cLe9Oyf73yvqQa6AQCAQBQQStx2nc0ExUT6HLRHVJJzkr5byrzbNaZ97dnHGqqVqWeyZhlj6gGhBF4IzrZw+Zfi5O6iL074Zz+jMEwGwsJwo4uwsVSSKGouuV3/7GWuacsRHlh8Ea01ZCUZAhthsuGnGSTeSudys9uRkm9vbZWkVjS9IupEb3q50e8xy6RH2wzx+3LpF9GhyWRZ3xcx3QuRUjYQCAQCAQQzXV3t8wQSoON9qk66FKNY00968MPcGlx8tN61ZZ1V2uh4Iycjc/6Y28iVSJe416JrWe5czP0+l83y7FMdU3KI6binN8252VYOpuLe/D172XzzosnguNTCeWDuoCOatYZ3Dw3XMUY+T3R/fl1c1+2/ZdyK3OKgsP4eFsN5IlYgdZ+0PKECzUIPY5pucC09xFEY3r3VmHg83JvgPdDiCjmEtO7OO+9VZjTxeXHOLJqyo5zx/DCGogHgU1GmymPHf+VtSZ+IcboT94A/8AU7WX49I8zdIwPN+LVeeKnTXeuOP4uv8AZvIuiTXvKZMNtSdbqgDmssVZ3te6Vimcnf8AT1db3pmT/e+V9SDXQCAQCAQQStx2nc0EySOdnpctecWIkkb1896twL4s9piPEunx8m6qc02LgH3QaX5g8kN3kAkKni43695Int/w2zb6ZYNp54UrTP8AmRa66ZGNX54nC1Ou5qib7bJYdC5c8a3mdN0WhcsyWLn1IxDmu50PgW+WMkx6VuRljWm6vbueyLO+LmO6FyKDYQCAQCAQQzXV3t8wQShByvtHsp0zKHAFXQnCIBpoCHAbiVryxurq9H5MYOTG/U+JePfh3m4fZU4mHs82SdR2mGQeby7jTwCy+SFSeNW/m97f9lbIvF2FxqFHfEleN2eaZJ/2n0eJZ+cLHuhex5t1/cl6/wCzizHS8mC8UdEcX01HE3wCuYY1DxXWeRGbkTr1Hh003+2/ZdyK2uSr2H8PC2G8kFiB1n7Q8oQSuCDmOlXRyHH/ADRQRAMdcQeBmJFx1qLViXP5fCrk/U5SFY8Imhc1rhmdQb9aw7XO/EpvynPR1gHWZTWQmmf4WP34QssaE52C1zTpOYbxiO5TFWNeFjmzv7BsyFLQg2EL8ZNMbjpKziNOxx+PTFXVWkixLJ/vfK+pBroBAIBAIIJW47TuaCdBWnYYLcYr3Xqvm49M0atDKt5r6ZIIzghcm3Epjntn03/JMn4LdKj4MKe6TDTM0lZV4lbTGo8I+WYbEqwNaKCi7GPHTHGqw0WtNp2mK2sWTZ3xUx3QuRQa4QCAQCAQQzXV3t8wQSoEcEI/w4S3ej0KE+sIUab2f51sOjUdyrZcX07PF6heY7LSzYNmQnXPG84J4Faexd/LyR9nRLKhNviN3EE8Ap7EfnXnxMaXrDsKFEeC8VaM1Ot36AtuPFCtyufaK6rLvYbAAABQC4aFZ1pw5mZ8yjm/237LuRQV7D+HhbDeSCeCcp/ePKPsgnQNc0G8IKUeyID+tDCjTVOGk+4Vx0clOybwTTH8bH9LUCyoDOrDCaZ1xVr6XA0BS2aKgx6/rvlfUg2EAgEAgQoIZW47TuaCdAlEDTDboCwmlZ9wnZPct0BR8VPqDcnBgFwWVaxX0bOWSCFBkWaf1Ux8rkUGuECoBAIBBDNdXe3zBBKCgVBHEgtd1gD3qNJidKkSyIDr4TTuWPZDbGfJH9yRljS7boTeCdkE8jJPuVuFLsb1WgdwWcRpqtM2ncpQEQhnD+W/ZdyKCtYh/TwthvJBNMw84JacQqKYxrqEEQD+0dwZ6UC0f2juDPSgTL7R3BnpQFH9o7gz0oFo/tHcGelAUf2juDPSgSj+1dwZ6UDLPkGse6IXOc92LCeQaDQKAABBooBAIBAhQVpiGa1a5zSb6Uoe8EFBDl9q7gz0oDL7V3BnpQGX2ruDPSgMvtXcGelAZfau4M9KAy+1dwZ6UCEPP/K/gz0oH2bItggkFznONXOcauO9BeQCAQCAQNeARQ3IKeA4EgRHAZhkmm8iqBaP7R3BnpQFH9o7gz0oEy+0dwZ6UBR/aO4M9KBaP7R3BnpQFH9o7gz0oK07KmK3BdFfTOBgCuo0ag04UINaGtFAAABqC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07405"/>
              </p:ext>
            </p:extLst>
          </p:nvPr>
        </p:nvGraphicFramePr>
        <p:xfrm>
          <a:off x="2648744" y="2353039"/>
          <a:ext cx="2201333" cy="2565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201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E3600F"/>
                          </a:solidFill>
                        </a:rPr>
                        <a:t>EFFICACIA</a:t>
                      </a:r>
                      <a:endParaRPr lang="it-IT" sz="1600" dirty="0">
                        <a:solidFill>
                          <a:srgbClr val="E3600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93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kern="1200" dirty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Utilità delle notizie trasmesse nel tempo di attesa </a:t>
                      </a: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49325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600" kern="120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Capacità di risolvere il problema al primo contatto</a:t>
                      </a: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600" kern="1200" dirty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Chiarezza e Completezza delle risposte ricevute</a:t>
                      </a: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el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378188"/>
              </p:ext>
            </p:extLst>
          </p:nvPr>
        </p:nvGraphicFramePr>
        <p:xfrm>
          <a:off x="5025008" y="2348880"/>
          <a:ext cx="2201333" cy="135735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201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AFFIDABILITÀ</a:t>
                      </a:r>
                      <a:endParaRPr lang="it-IT" sz="1600" dirty="0"/>
                    </a:p>
                  </a:txBody>
                  <a:tcPr>
                    <a:solidFill>
                      <a:srgbClr val="0F407B"/>
                    </a:solidFill>
                  </a:tcPr>
                </a:tc>
              </a:tr>
              <a:tr h="493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kern="1200" dirty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Correttezza delle risposte fornite</a:t>
                      </a: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493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kern="1200" dirty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Competenza degli operatori</a:t>
                      </a: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el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036898"/>
              </p:ext>
            </p:extLst>
          </p:nvPr>
        </p:nvGraphicFramePr>
        <p:xfrm>
          <a:off x="7473280" y="2348880"/>
          <a:ext cx="2201333" cy="2565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201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E3600F"/>
                          </a:solidFill>
                        </a:rPr>
                        <a:t>COMUNICAZIONE</a:t>
                      </a:r>
                      <a:endParaRPr lang="it-IT" sz="1600" dirty="0">
                        <a:solidFill>
                          <a:srgbClr val="E3600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9325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600" kern="1200" dirty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Chiarezza delle istruzioni vocali per la scelta del servizio</a:t>
                      </a: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493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kern="1200" dirty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Disponibilità e Cortesia degli operatori</a:t>
                      </a: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600" kern="12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Uniformità delle risposte fornite nelle diverse chiamate*</a:t>
                      </a:r>
                      <a:endParaRPr lang="it-IT" sz="1600" kern="12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ettangolo 10"/>
          <p:cNvSpPr/>
          <p:nvPr/>
        </p:nvSpPr>
        <p:spPr bwMode="auto">
          <a:xfrm>
            <a:off x="244723" y="6022156"/>
            <a:ext cx="8236669" cy="26481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defTabSz="914400" eaLnBrk="0" latinLnBrk="0" hangingPunct="0">
              <a:spcBef>
                <a:spcPct val="20000"/>
              </a:spcBef>
              <a:buClr>
                <a:srgbClr val="FF9933"/>
              </a:buClr>
              <a:buSzTx/>
              <a:tabLst/>
            </a:pPr>
            <a:r>
              <a:rPr lang="it-IT" sz="1200" i="1" dirty="0" smtClean="0">
                <a:solidFill>
                  <a:srgbClr val="073C62"/>
                </a:solidFill>
                <a:latin typeface="+mn-lt"/>
              </a:rPr>
              <a:t>* Informazione </a:t>
            </a:r>
            <a:r>
              <a:rPr lang="it-IT" sz="1200" i="1" dirty="0">
                <a:solidFill>
                  <a:srgbClr val="073C62"/>
                </a:solidFill>
                <a:latin typeface="+mn-lt"/>
              </a:rPr>
              <a:t>richiesta solamente a chi </a:t>
            </a:r>
            <a:r>
              <a:rPr lang="it-IT" sz="1200" i="1" dirty="0" smtClean="0">
                <a:solidFill>
                  <a:srgbClr val="073C62"/>
                </a:solidFill>
                <a:latin typeface="+mn-lt"/>
              </a:rPr>
              <a:t>utilizza il </a:t>
            </a:r>
            <a:r>
              <a:rPr lang="it-IT" sz="1200" i="1" dirty="0">
                <a:solidFill>
                  <a:srgbClr val="073C62"/>
                </a:solidFill>
                <a:latin typeface="+mn-lt"/>
              </a:rPr>
              <a:t> </a:t>
            </a:r>
            <a:r>
              <a:rPr lang="it-IT" sz="1200" i="1" dirty="0" smtClean="0">
                <a:solidFill>
                  <a:srgbClr val="073C62"/>
                </a:solidFill>
                <a:latin typeface="+mn-lt"/>
              </a:rPr>
              <a:t>CAM almeno 1 volta a settimana</a:t>
            </a:r>
            <a:endParaRPr lang="it-IT" sz="1200" i="1" dirty="0">
              <a:solidFill>
                <a:srgbClr val="073C62"/>
              </a:solidFill>
              <a:latin typeface="+mn-lt"/>
            </a:endParaRPr>
          </a:p>
        </p:txBody>
      </p:sp>
      <p:cxnSp>
        <p:nvCxnSpPr>
          <p:cNvPr id="12" name="Connettore 1 11"/>
          <p:cNvCxnSpPr/>
          <p:nvPr/>
        </p:nvCxnSpPr>
        <p:spPr bwMode="auto">
          <a:xfrm>
            <a:off x="344488" y="5949280"/>
            <a:ext cx="10081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F407B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4764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A9D2D5-C5DC-40D5-9D23-135126895731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-23428" y="332656"/>
            <a:ext cx="9906000" cy="503238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r>
              <a:rPr lang="it-IT" sz="2400" dirty="0" smtClean="0"/>
              <a:t>SODDISFAZIONE PER I SERVIZI OFFERTI</a:t>
            </a:r>
            <a:endParaRPr lang="it-IT" sz="2400" strike="sngStrike" dirty="0" smtClean="0"/>
          </a:p>
        </p:txBody>
      </p:sp>
      <p:sp>
        <p:nvSpPr>
          <p:cNvPr id="9220" name="CasellaDiTesto 5"/>
          <p:cNvSpPr txBox="1">
            <a:spLocks noChangeArrowheads="1"/>
          </p:cNvSpPr>
          <p:nvPr/>
        </p:nvSpPr>
        <p:spPr bwMode="auto">
          <a:xfrm>
            <a:off x="273050" y="6381750"/>
            <a:ext cx="3743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rgbClr val="073C62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73C62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73C62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defRPr sz="1600">
                <a:solidFill>
                  <a:srgbClr val="073C6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200" b="1">
                <a:solidFill>
                  <a:srgbClr val="E3600F"/>
                </a:solidFill>
                <a:latin typeface="Arial" charset="0"/>
              </a:rPr>
              <a:t>Direzione Centrale Servizi ai Contribuenti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85750" y="1119188"/>
            <a:ext cx="9288463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defRPr/>
            </a:pPr>
            <a:r>
              <a:rPr lang="it-IT" sz="1600" dirty="0">
                <a:solidFill>
                  <a:srgbClr val="073C62"/>
                </a:solidFill>
                <a:latin typeface="+mj-lt"/>
                <a:cs typeface="Arial" pitchFamily="34" charset="0"/>
              </a:rPr>
              <a:t>La </a:t>
            </a:r>
            <a:r>
              <a:rPr lang="it-IT" sz="1600" b="1" dirty="0">
                <a:solidFill>
                  <a:srgbClr val="073C62"/>
                </a:solidFill>
                <a:latin typeface="+mj-lt"/>
                <a:cs typeface="Arial" pitchFamily="34" charset="0"/>
              </a:rPr>
              <a:t>soddisfazione complessiva</a:t>
            </a:r>
            <a:r>
              <a:rPr lang="it-IT" sz="1600" dirty="0">
                <a:solidFill>
                  <a:srgbClr val="073C62"/>
                </a:solidFill>
                <a:latin typeface="+mj-lt"/>
                <a:cs typeface="Arial" pitchFamily="34" charset="0"/>
              </a:rPr>
              <a:t> per il servizio </a:t>
            </a:r>
            <a:r>
              <a:rPr lang="it-IT" sz="1600" dirty="0" smtClean="0">
                <a:solidFill>
                  <a:srgbClr val="073C62"/>
                </a:solidFill>
                <a:latin typeface="+mj-lt"/>
                <a:cs typeface="Arial" pitchFamily="34" charset="0"/>
              </a:rPr>
              <a:t>di assistenza telefonica è </a:t>
            </a:r>
            <a:r>
              <a:rPr lang="it-IT" sz="1600" b="1" dirty="0">
                <a:solidFill>
                  <a:srgbClr val="073C62"/>
                </a:solidFill>
                <a:latin typeface="+mj-lt"/>
                <a:cs typeface="Arial" pitchFamily="34" charset="0"/>
              </a:rPr>
              <a:t>molto positiva</a:t>
            </a:r>
            <a:r>
              <a:rPr lang="it-IT" sz="1600" dirty="0" smtClean="0">
                <a:solidFill>
                  <a:srgbClr val="073C62"/>
                </a:solidFill>
                <a:latin typeface="+mj-lt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defRPr/>
            </a:pPr>
            <a:endParaRPr lang="it-IT" sz="1600" dirty="0">
              <a:solidFill>
                <a:srgbClr val="073C62"/>
              </a:solidFill>
              <a:latin typeface="+mj-lt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defRPr/>
            </a:pPr>
            <a:r>
              <a:rPr lang="it-IT" sz="1600" b="1" dirty="0" smtClean="0">
                <a:solidFill>
                  <a:srgbClr val="073C62"/>
                </a:solidFill>
                <a:latin typeface="+mj-lt"/>
                <a:cs typeface="Arial" pitchFamily="34" charset="0"/>
              </a:rPr>
              <a:t>Il 78% </a:t>
            </a:r>
            <a:r>
              <a:rPr lang="it-IT" sz="1600" dirty="0" smtClean="0">
                <a:solidFill>
                  <a:srgbClr val="073C62"/>
                </a:solidFill>
                <a:latin typeface="+mj-lt"/>
                <a:cs typeface="Arial" pitchFamily="34" charset="0"/>
              </a:rPr>
              <a:t>degli </a:t>
            </a:r>
            <a:r>
              <a:rPr lang="it-IT" sz="1600" dirty="0">
                <a:solidFill>
                  <a:srgbClr val="073C62"/>
                </a:solidFill>
                <a:latin typeface="+mj-lt"/>
                <a:cs typeface="Arial" pitchFamily="34" charset="0"/>
              </a:rPr>
              <a:t>intervistati esprime infatti una valutazione </a:t>
            </a:r>
            <a:r>
              <a:rPr lang="it-IT" sz="1600" dirty="0" smtClean="0">
                <a:solidFill>
                  <a:srgbClr val="073C62"/>
                </a:solidFill>
                <a:latin typeface="+mj-lt"/>
                <a:cs typeface="Arial" pitchFamily="34" charset="0"/>
              </a:rPr>
              <a:t>pienamente positiva </a:t>
            </a:r>
            <a:r>
              <a:rPr lang="it-IT" sz="1600" dirty="0">
                <a:solidFill>
                  <a:srgbClr val="073C62"/>
                </a:solidFill>
                <a:latin typeface="+mj-lt"/>
                <a:cs typeface="Arial" pitchFamily="34" charset="0"/>
              </a:rPr>
              <a:t>(punteggi 5-6 su scala 1-6); </a:t>
            </a:r>
            <a:r>
              <a:rPr lang="it-IT" sz="1600" b="1" dirty="0">
                <a:solidFill>
                  <a:srgbClr val="073C62"/>
                </a:solidFill>
                <a:latin typeface="+mj-lt"/>
                <a:cs typeface="Arial" pitchFamily="34" charset="0"/>
              </a:rPr>
              <a:t>marginale</a:t>
            </a:r>
            <a:r>
              <a:rPr lang="it-IT" sz="1600" dirty="0">
                <a:solidFill>
                  <a:srgbClr val="073C62"/>
                </a:solidFill>
                <a:latin typeface="+mj-lt"/>
                <a:cs typeface="Arial" pitchFamily="34" charset="0"/>
              </a:rPr>
              <a:t> </a:t>
            </a:r>
            <a:r>
              <a:rPr lang="it-IT" sz="1600" b="1" dirty="0" smtClean="0">
                <a:solidFill>
                  <a:srgbClr val="073C62"/>
                </a:solidFill>
                <a:latin typeface="+mj-lt"/>
                <a:cs typeface="Arial" pitchFamily="34" charset="0"/>
              </a:rPr>
              <a:t>(6%) </a:t>
            </a:r>
            <a:r>
              <a:rPr lang="it-IT" sz="1600" dirty="0" err="1">
                <a:solidFill>
                  <a:srgbClr val="073C62"/>
                </a:solidFill>
                <a:latin typeface="+mj-lt"/>
                <a:cs typeface="Arial" pitchFamily="34" charset="0"/>
              </a:rPr>
              <a:t>é</a:t>
            </a:r>
            <a:r>
              <a:rPr lang="it-IT" sz="1600" b="1" dirty="0">
                <a:solidFill>
                  <a:srgbClr val="073C62"/>
                </a:solidFill>
                <a:latin typeface="+mj-lt"/>
                <a:cs typeface="Arial" pitchFamily="34" charset="0"/>
              </a:rPr>
              <a:t> </a:t>
            </a:r>
            <a:r>
              <a:rPr lang="it-IT" sz="1600" dirty="0">
                <a:solidFill>
                  <a:srgbClr val="073C62"/>
                </a:solidFill>
                <a:latin typeface="+mj-lt"/>
                <a:cs typeface="Arial" pitchFamily="34" charset="0"/>
              </a:rPr>
              <a:t>la quota di utenti che lamenta insoddisfazione per il servizio (punteggi 1-2).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defRPr/>
            </a:pPr>
            <a:endParaRPr lang="it-IT" sz="1600" dirty="0">
              <a:solidFill>
                <a:srgbClr val="073C62"/>
              </a:solidFill>
              <a:latin typeface="+mj-lt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defRPr/>
            </a:pPr>
            <a:r>
              <a:rPr lang="it-IT" sz="1600" dirty="0">
                <a:solidFill>
                  <a:srgbClr val="073C62"/>
                </a:solidFill>
                <a:latin typeface="+mj-lt"/>
                <a:cs typeface="Arial" pitchFamily="34" charset="0"/>
              </a:rPr>
              <a:t>L’indice di </a:t>
            </a:r>
            <a:r>
              <a:rPr lang="it-IT" sz="1600" b="1" dirty="0">
                <a:solidFill>
                  <a:srgbClr val="073C62"/>
                </a:solidFill>
                <a:latin typeface="+mj-lt"/>
                <a:cs typeface="Arial" pitchFamily="34" charset="0"/>
              </a:rPr>
              <a:t>soddisfazione complessiva </a:t>
            </a:r>
            <a:r>
              <a:rPr lang="it-IT" sz="1600" dirty="0">
                <a:solidFill>
                  <a:srgbClr val="073C62"/>
                </a:solidFill>
                <a:latin typeface="+mj-lt"/>
                <a:cs typeface="Arial" pitchFamily="34" charset="0"/>
              </a:rPr>
              <a:t>(indice che assume valori compresi tra 0 -totalmente insoddisfatto - e 100 - totalmente soddisfatto) è pari a </a:t>
            </a:r>
            <a:r>
              <a:rPr lang="it-IT" sz="1600" b="1" dirty="0" smtClean="0">
                <a:solidFill>
                  <a:srgbClr val="073C62"/>
                </a:solidFill>
                <a:latin typeface="+mj-lt"/>
                <a:cs typeface="Arial" pitchFamily="34" charset="0"/>
              </a:rPr>
              <a:t>80,9.</a:t>
            </a:r>
            <a:endParaRPr lang="it-IT" sz="1600" b="1" dirty="0">
              <a:solidFill>
                <a:srgbClr val="073C62"/>
              </a:solidFill>
              <a:latin typeface="+mj-lt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defRPr/>
            </a:pPr>
            <a:endParaRPr lang="it-IT" sz="1600" b="1" dirty="0">
              <a:solidFill>
                <a:srgbClr val="073C62"/>
              </a:solidFill>
              <a:latin typeface="+mj-lt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defRPr/>
            </a:pPr>
            <a:r>
              <a:rPr lang="it-IT" sz="1600" b="1" dirty="0" smtClean="0">
                <a:solidFill>
                  <a:srgbClr val="073C62"/>
                </a:solidFill>
                <a:latin typeface="+mj-lt"/>
                <a:cs typeface="Arial" pitchFamily="34" charset="0"/>
              </a:rPr>
              <a:t>L’80%</a:t>
            </a:r>
            <a:r>
              <a:rPr lang="it-IT" sz="1600" dirty="0" smtClean="0">
                <a:solidFill>
                  <a:srgbClr val="073C62"/>
                </a:solidFill>
                <a:latin typeface="+mj-lt"/>
                <a:cs typeface="Arial" pitchFamily="34" charset="0"/>
              </a:rPr>
              <a:t> di coloro che utilizzano i servizi di assistenza telefonici della P.A. ritiene migliore quello erogato dai CAM dell’Agenzia delle entrate (indice di soddisfazione </a:t>
            </a:r>
            <a:r>
              <a:rPr lang="it-IT" sz="1600" b="1" dirty="0" smtClean="0">
                <a:solidFill>
                  <a:srgbClr val="073C62"/>
                </a:solidFill>
                <a:latin typeface="+mj-lt"/>
                <a:cs typeface="Arial" pitchFamily="34" charset="0"/>
              </a:rPr>
              <a:t>82,8</a:t>
            </a:r>
            <a:r>
              <a:rPr lang="it-IT" sz="1600" dirty="0" smtClean="0">
                <a:solidFill>
                  <a:srgbClr val="073C62"/>
                </a:solidFill>
                <a:latin typeface="+mj-lt"/>
                <a:cs typeface="Arial" pitchFamily="34" charset="0"/>
              </a:rPr>
              <a:t>).</a:t>
            </a:r>
            <a:endParaRPr lang="it-IT" sz="1600" b="1" dirty="0">
              <a:solidFill>
                <a:srgbClr val="073C62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2748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44488" y="332656"/>
            <a:ext cx="9344025" cy="648072"/>
          </a:xfrm>
          <a:noFill/>
        </p:spPr>
        <p:txBody>
          <a:bodyPr/>
          <a:lstStyle/>
          <a:p>
            <a:r>
              <a:rPr lang="en-US" sz="2400" dirty="0" smtClean="0"/>
              <a:t>VALUTAZIONE DI DETTAGLIO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72480" y="6381327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E3600F"/>
                </a:solidFill>
              </a:rPr>
              <a:t>Direzione Centrale Servizi ai Contribuenti </a:t>
            </a:r>
            <a:endParaRPr lang="it-IT" sz="1200" b="1" dirty="0">
              <a:solidFill>
                <a:srgbClr val="E3600F"/>
              </a:solidFill>
            </a:endParaRP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4519613" y="6599238"/>
            <a:ext cx="865187" cy="358775"/>
          </a:xfrm>
        </p:spPr>
        <p:txBody>
          <a:bodyPr/>
          <a:lstStyle/>
          <a:p>
            <a:fld id="{B4E27664-ACD1-474F-96AB-A8E61EE570C8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96935" y="5877272"/>
            <a:ext cx="9217024" cy="32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</a:pPr>
            <a:r>
              <a:rPr lang="it-IT" sz="1000" i="1" kern="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Ora </a:t>
            </a:r>
            <a:r>
              <a:rPr lang="it-IT" sz="1000" i="1" kern="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le elencherò alcuni aspetti di questo servizio telefonico. Sempre pensando all’ultima volta che ha chiamato, mi dica quanto è soddisfatto di ogni aspetto utilizzando il punteggio da 1 a 6, dove 1 significa PER NIENTE SODDISFATTO e 6 TOTALMENTE SODDISFATTO. </a:t>
            </a: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2990953474"/>
              </p:ext>
            </p:extLst>
          </p:nvPr>
        </p:nvGraphicFramePr>
        <p:xfrm>
          <a:off x="3512840" y="620687"/>
          <a:ext cx="4896544" cy="5087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98465"/>
              </p:ext>
            </p:extLst>
          </p:nvPr>
        </p:nvGraphicFramePr>
        <p:xfrm>
          <a:off x="-375592" y="1268760"/>
          <a:ext cx="3960440" cy="4104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440"/>
              </a:tblGrid>
              <a:tr h="336778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Disponibilità e Cortesia degli operatori</a:t>
                      </a:r>
                    </a:p>
                  </a:txBody>
                  <a:tcPr marL="9525" marR="9525" marT="9525" marB="0" anchor="ctr"/>
                </a:tc>
              </a:tr>
              <a:tr h="336778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Chiarezza e Completezza delle risposte ricevute</a:t>
                      </a:r>
                    </a:p>
                  </a:txBody>
                  <a:tcPr marL="9525" marR="9525" marT="9525" marB="0" anchor="ctr"/>
                </a:tc>
              </a:tr>
              <a:tr h="352559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Correttezza delle risposte fornite</a:t>
                      </a:r>
                    </a:p>
                  </a:txBody>
                  <a:tcPr marL="9525" marR="9525" marT="9525" marB="0" anchor="ctr"/>
                </a:tc>
              </a:tr>
              <a:tr h="352559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Competenza degli operatori</a:t>
                      </a:r>
                    </a:p>
                  </a:txBody>
                  <a:tcPr marL="9525" marR="9525" marT="9525" marB="0" anchor="ctr"/>
                </a:tc>
              </a:tr>
              <a:tr h="352559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Adeguatezza orari del servizio </a:t>
                      </a:r>
                    </a:p>
                  </a:txBody>
                  <a:tcPr marL="9525" marR="9525" marT="9525" marB="0" anchor="ctr"/>
                </a:tc>
              </a:tr>
              <a:tr h="336778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Chiarezza istruzioni vocali per scelta del servizio</a:t>
                      </a:r>
                    </a:p>
                  </a:txBody>
                  <a:tcPr marL="9525" marR="9525" marT="9525" marB="0" anchor="ctr"/>
                </a:tc>
              </a:tr>
              <a:tr h="352559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Capacità risolvere problema al primo contatto</a:t>
                      </a:r>
                    </a:p>
                  </a:txBody>
                  <a:tcPr marL="9525" marR="9525" marT="9525" marB="0" anchor="ctr"/>
                </a:tc>
              </a:tr>
              <a:tr h="336778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Facilità reperire info sui servizi call center dell’Agenzia</a:t>
                      </a:r>
                    </a:p>
                  </a:txBody>
                  <a:tcPr marL="9525" marR="9525" marT="9525" marB="0" anchor="ctr"/>
                </a:tc>
              </a:tr>
              <a:tr h="336778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 attesa per parlare con l'operatore</a:t>
                      </a:r>
                    </a:p>
                  </a:txBody>
                  <a:tcPr marL="9525" marR="9525" marT="9525" marB="0" anchor="ctr"/>
                </a:tc>
              </a:tr>
              <a:tr h="336778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 attesa per trovare linea libera </a:t>
                      </a:r>
                    </a:p>
                  </a:txBody>
                  <a:tcPr marL="9525" marR="9525" marT="9525" marB="0" anchor="ctr"/>
                </a:tc>
              </a:tr>
              <a:tr h="336778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Uniformità risposte fornite diverse chiamate*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6778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Utilità notizie trasmesse nel tempo di attesa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Rettangolo 6"/>
          <p:cNvSpPr/>
          <p:nvPr/>
        </p:nvSpPr>
        <p:spPr bwMode="auto">
          <a:xfrm>
            <a:off x="4089400" y="962713"/>
            <a:ext cx="1079624" cy="23403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000" dirty="0" smtClean="0"/>
              <a:t>% punteggi</a:t>
            </a:r>
            <a:endParaRPr kumimoji="0" lang="it-IT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Rettangolo 10"/>
          <p:cNvSpPr/>
          <p:nvPr/>
        </p:nvSpPr>
        <p:spPr bwMode="auto">
          <a:xfrm>
            <a:off x="2480" y="5586613"/>
            <a:ext cx="3800981" cy="21865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900" i="1" dirty="0" smtClean="0"/>
              <a:t>*domanda posta a chi chiama il Call center almeno 1v / settimana</a:t>
            </a:r>
            <a:endParaRPr kumimoji="0" lang="it-IT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025" y="639095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/>
          <p:cNvSpPr/>
          <p:nvPr/>
        </p:nvSpPr>
        <p:spPr bwMode="auto">
          <a:xfrm>
            <a:off x="7966309" y="962713"/>
            <a:ext cx="1079624" cy="23403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000" dirty="0" smtClean="0"/>
              <a:t>% </a:t>
            </a:r>
            <a:r>
              <a:rPr lang="it-IT" sz="1000" dirty="0" err="1" smtClean="0"/>
              <a:t>Punt</a:t>
            </a:r>
            <a:r>
              <a:rPr lang="it-IT" sz="1000" dirty="0" smtClean="0"/>
              <a:t> 5-6</a:t>
            </a:r>
            <a:endParaRPr kumimoji="0" lang="it-IT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973384"/>
              </p:ext>
            </p:extLst>
          </p:nvPr>
        </p:nvGraphicFramePr>
        <p:xfrm>
          <a:off x="8049344" y="1268760"/>
          <a:ext cx="720080" cy="4104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80"/>
              </a:tblGrid>
              <a:tr h="3367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</a:tr>
              <a:tr h="3367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</a:tr>
              <a:tr h="35255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</a:tr>
              <a:tr h="35255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</a:tr>
              <a:tr h="35255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</a:tr>
              <a:tr h="3367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</a:tr>
              <a:tr h="35255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</a:tr>
              <a:tr h="3367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</a:tr>
              <a:tr h="3367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</a:tr>
              <a:tr h="3367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</a:tr>
              <a:tr h="3367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67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919080"/>
              </p:ext>
            </p:extLst>
          </p:nvPr>
        </p:nvGraphicFramePr>
        <p:xfrm>
          <a:off x="9125213" y="1268760"/>
          <a:ext cx="720080" cy="4104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80"/>
              </a:tblGrid>
              <a:tr h="3367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67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255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255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255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67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255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67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67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67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67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67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6" name="Rettangolo 15"/>
          <p:cNvSpPr/>
          <p:nvPr/>
        </p:nvSpPr>
        <p:spPr bwMode="auto">
          <a:xfrm>
            <a:off x="8913440" y="908720"/>
            <a:ext cx="1079624" cy="3879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000" b="1" dirty="0" smtClean="0"/>
              <a:t>Indice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soddisfazione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56456" y="908720"/>
            <a:ext cx="2952328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1000" kern="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Base: totale campione</a:t>
            </a:r>
          </a:p>
        </p:txBody>
      </p:sp>
    </p:spTree>
    <p:extLst>
      <p:ext uri="{BB962C8B-B14F-4D97-AF65-F5344CB8AC3E}">
        <p14:creationId xmlns:p14="http://schemas.microsoft.com/office/powerpoint/2010/main" val="161253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2vWA4H7VEWi8dz7wH1Fk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uz82bYhiUel0sztdtabR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R6znsDpnEq4t.oNErSHe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XRYU9nTt06NYk47anstC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w8apHnJC0WZw478txx7i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zqG9FD3Q0m9mnKesnHyF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8TeR3mDFUyVLFgjSwb_Pg"/>
</p:tagLst>
</file>

<file path=ppt/theme/theme1.xml><?xml version="1.0" encoding="utf-8"?>
<a:theme xmlns:a="http://schemas.openxmlformats.org/drawingml/2006/main" name="agenzianew2">
  <a:themeElements>
    <a:clrScheme name="agenzianew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genzianew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0962" tIns="39688" rIns="80962" bIns="3968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0962" tIns="39688" rIns="80962" bIns="3968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agenzianew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genzianew2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26847</TotalTime>
  <Words>1761</Words>
  <Application>Microsoft Office PowerPoint</Application>
  <PresentationFormat>A4 (21x29,7 cm)</PresentationFormat>
  <Paragraphs>380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agenzianew2</vt:lpstr>
      <vt:lpstr>Presentazione standard di PowerPoint</vt:lpstr>
      <vt:lpstr>OBIETTIVI</vt:lpstr>
      <vt:lpstr>METODOLOGIA: MODALITÀ E TEMPI</vt:lpstr>
      <vt:lpstr>METODOLOGIA: LA SCALA IMPIEGATA</vt:lpstr>
      <vt:lpstr>METODOLOGIA: SCALA DI EQUIVALENZA DEGLI INDICI</vt:lpstr>
      <vt:lpstr>LA STRUTTURA DEL QUESTIONARIO</vt:lpstr>
      <vt:lpstr>METODOLOGIA: I DRIVER DI DETTAGLIO</vt:lpstr>
      <vt:lpstr>SODDISFAZIONE PER I SERVIZI OFFERTI</vt:lpstr>
      <vt:lpstr>VALUTAZIONE DI DETTAGLIO</vt:lpstr>
      <vt:lpstr>IL PROFILO DEGLI UTILIZZATORI (1/2)</vt:lpstr>
      <vt:lpstr>VOLUME UTILIZZO PER TIPOLOGIA UTENZA</vt:lpstr>
      <vt:lpstr>SODDISFAZIONE COMPLESSIVA</vt:lpstr>
      <vt:lpstr>SODDISFAZIONE CAM VS ALTRE PA</vt:lpstr>
      <vt:lpstr>IMPORTANZA DRIVER SODDISFAZIONE</vt:lpstr>
      <vt:lpstr>SERVIZIO DI CALL BACK: CONOSCENZA E UTILIZZO</vt:lpstr>
      <vt:lpstr>SERVIZIO DI CALL BACK: INTERESSE SERVIZIO</vt:lpstr>
      <vt:lpstr>SERVIZIO DI CALL BACK: VALUTAZIONE SERVIZIO</vt:lpstr>
      <vt:lpstr>SERVIZIO DI ASSISTENZA PREVALENTE</vt:lpstr>
      <vt:lpstr>LE CARATTERISTICHE DEL SERVIZIO PREVALENTE</vt:lpstr>
      <vt:lpstr>MAPPA DELLE PRIORITÀ: DESCRIZIONE</vt:lpstr>
      <vt:lpstr>MAPPA PRIORITÀ: SINGOLI DRIVER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Gigliarelli Silvia</dc:creator>
  <cp:lastModifiedBy>PEZZALI ELENA</cp:lastModifiedBy>
  <cp:revision>2790</cp:revision>
  <cp:lastPrinted>2014-04-04T14:45:44Z</cp:lastPrinted>
  <dcterms:created xsi:type="dcterms:W3CDTF">2000-01-26T10:54:37Z</dcterms:created>
  <dcterms:modified xsi:type="dcterms:W3CDTF">2014-09-26T09:10:48Z</dcterms:modified>
</cp:coreProperties>
</file>