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22"/>
  </p:notesMasterIdLst>
  <p:handoutMasterIdLst>
    <p:handoutMasterId r:id="rId23"/>
  </p:handoutMasterIdLst>
  <p:sldIdLst>
    <p:sldId id="562" r:id="rId2"/>
    <p:sldId id="1471" r:id="rId3"/>
    <p:sldId id="1440" r:id="rId4"/>
    <p:sldId id="1442" r:id="rId5"/>
    <p:sldId id="1444" r:id="rId6"/>
    <p:sldId id="1394" r:id="rId7"/>
    <p:sldId id="1492" r:id="rId8"/>
    <p:sldId id="1474" r:id="rId9"/>
    <p:sldId id="1475" r:id="rId10"/>
    <p:sldId id="1496" r:id="rId11"/>
    <p:sldId id="1468" r:id="rId12"/>
    <p:sldId id="1481" r:id="rId13"/>
    <p:sldId id="1482" r:id="rId14"/>
    <p:sldId id="1483" r:id="rId15"/>
    <p:sldId id="1491" r:id="rId16"/>
    <p:sldId id="1484" r:id="rId17"/>
    <p:sldId id="1490" r:id="rId18"/>
    <p:sldId id="1487" r:id="rId19"/>
    <p:sldId id="1463" r:id="rId20"/>
    <p:sldId id="1436" r:id="rId21"/>
  </p:sldIdLst>
  <p:sldSz cx="9906000" cy="6858000" type="A4"/>
  <p:notesSz cx="6805613" cy="99393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3CCEB"/>
    <a:srgbClr val="FFCC66"/>
    <a:srgbClr val="E3600F"/>
    <a:srgbClr val="0F407B"/>
    <a:srgbClr val="0B2F5B"/>
    <a:srgbClr val="D0D41E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969" autoAdjust="0"/>
    <p:restoredTop sz="93620" autoAdjust="0"/>
  </p:normalViewPr>
  <p:slideViewPr>
    <p:cSldViewPr>
      <p:cViewPr>
        <p:scale>
          <a:sx n="87" d="100"/>
          <a:sy n="87" d="100"/>
        </p:scale>
        <p:origin x="-510" y="138"/>
      </p:cViewPr>
      <p:guideLst>
        <p:guide orient="horz" pos="2432"/>
        <p:guide pos="31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1362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391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6988" y="11113"/>
            <a:ext cx="2914650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08" tIns="0" rIns="19108" bIns="0" numCol="1" anchor="t" anchorCtr="0" compatLnSpc="1">
            <a:prstTxWarp prst="textNoShape">
              <a:avLst/>
            </a:prstTxWarp>
          </a:bodyPr>
          <a:lstStyle>
            <a:lvl1pPr defTabSz="770194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3975" y="11113"/>
            <a:ext cx="2914650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08" tIns="0" rIns="19108" bIns="0" numCol="1" anchor="t" anchorCtr="0" compatLnSpc="1">
            <a:prstTxWarp prst="textNoShape">
              <a:avLst/>
            </a:prstTxWarp>
          </a:bodyPr>
          <a:lstStyle>
            <a:lvl1pPr algn="r" defTabSz="770194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82638"/>
            <a:ext cx="5268913" cy="3648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1538" y="4743450"/>
            <a:ext cx="5062537" cy="4421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58" tIns="47771" rIns="92358" bIns="477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6988" y="9472613"/>
            <a:ext cx="2914650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08" tIns="0" rIns="19108" bIns="0" numCol="1" anchor="b" anchorCtr="0" compatLnSpc="1">
            <a:prstTxWarp prst="textNoShape">
              <a:avLst/>
            </a:prstTxWarp>
          </a:bodyPr>
          <a:lstStyle>
            <a:lvl1pPr defTabSz="770194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3975" y="9472613"/>
            <a:ext cx="2914650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08" tIns="0" rIns="19108" bIns="0" numCol="1" anchor="b" anchorCtr="0" compatLnSpc="1">
            <a:prstTxWarp prst="textNoShape">
              <a:avLst/>
            </a:prstTxWarp>
          </a:bodyPr>
          <a:lstStyle>
            <a:lvl1pPr algn="r" defTabSz="770194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13559424-728C-4B18-B3A2-3F9A86EBC2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579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7575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79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51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fld id="{D5AECAD3-C1F5-4087-B942-97CCAF247F7D}" type="slidenum">
              <a:rPr lang="it-IT" altLang="it-IT" smtClean="0">
                <a:latin typeface="Times New Roman" pitchFamily="18" charset="0"/>
              </a:rPr>
              <a:pPr defTabSz="914400"/>
              <a:t>1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ADB4774-3318-404F-B682-BD4BD9E56C78}" type="slidenum">
              <a:rPr lang="it-IT" altLang="it-IT" smtClean="0">
                <a:latin typeface="Times New Roman" pitchFamily="18" charset="0"/>
              </a:rPr>
              <a:pPr/>
              <a:t>11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2772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30D4ED-871E-4D65-AAD6-B6A234D106E4}" type="slidenum">
              <a:rPr lang="it-IT" altLang="it-IT" smtClean="0">
                <a:latin typeface="Times New Roman" pitchFamily="18" charset="0"/>
              </a:rPr>
              <a:pPr/>
              <a:t>12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3796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42DFCD-B57E-470D-9410-ECE44AB87A27}" type="slidenum">
              <a:rPr lang="it-IT" altLang="it-IT" smtClean="0">
                <a:latin typeface="Times New Roman" pitchFamily="18" charset="0"/>
              </a:rPr>
              <a:pPr/>
              <a:t>13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4820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CB5AE0-7FFE-4737-A8EC-1093EC213A6E}" type="slidenum">
              <a:rPr lang="it-IT" altLang="it-IT" smtClean="0">
                <a:latin typeface="Times New Roman" pitchFamily="18" charset="0"/>
              </a:rPr>
              <a:pPr/>
              <a:t>14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584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FD3066-8F20-4AED-B051-B441FF84448B}" type="slidenum">
              <a:rPr lang="it-IT" altLang="it-IT" smtClean="0">
                <a:latin typeface="Times New Roman" pitchFamily="18" charset="0"/>
              </a:rPr>
              <a:pPr/>
              <a:t>15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6868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278FD8-0A0F-4D9B-9F26-65FE4EB1F6F3}" type="slidenum">
              <a:rPr lang="it-IT" altLang="it-IT" smtClean="0">
                <a:latin typeface="Times New Roman" pitchFamily="18" charset="0"/>
              </a:rPr>
              <a:pPr/>
              <a:t>16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7892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A98C67-3EA2-4562-B3B3-444760E4E88A}" type="slidenum">
              <a:rPr lang="it-IT" altLang="it-IT" smtClean="0">
                <a:latin typeface="Times New Roman" pitchFamily="18" charset="0"/>
              </a:rPr>
              <a:pPr/>
              <a:t>18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8916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712E910-C1C0-49C8-9133-3B1805EAF7FA}" type="slidenum">
              <a:rPr lang="it-IT" altLang="it-IT" smtClean="0">
                <a:latin typeface="Times New Roman" pitchFamily="18" charset="0"/>
              </a:rPr>
              <a:pPr/>
              <a:t>19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9940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067E81-4222-425F-A2A3-C62FAF61C8B3}" type="slidenum">
              <a:rPr lang="it-IT" altLang="it-IT" smtClean="0">
                <a:latin typeface="Times New Roman" pitchFamily="18" charset="0"/>
              </a:rPr>
              <a:pPr/>
              <a:t>20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4096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585A2B-2488-4D28-945A-359033821117}" type="slidenum">
              <a:rPr lang="it-IT" altLang="it-IT" smtClean="0">
                <a:latin typeface="Times New Roman" pitchFamily="18" charset="0"/>
              </a:rPr>
              <a:pPr/>
              <a:t>2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24580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34824B4-AEA6-4E02-874D-1C14C98B5181}" type="slidenum">
              <a:rPr lang="it-IT" altLang="it-IT" smtClean="0">
                <a:latin typeface="Times New Roman" pitchFamily="18" charset="0"/>
              </a:rPr>
              <a:pPr/>
              <a:t>4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2560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21F96B-74D4-4234-A6E0-A2ACF7C0825D}" type="slidenum">
              <a:rPr lang="it-IT" altLang="it-IT" smtClean="0">
                <a:latin typeface="Times New Roman" pitchFamily="18" charset="0"/>
              </a:rPr>
              <a:pPr/>
              <a:t>5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26628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87D521-7EB8-40D1-A1AD-96D38331AAD1}" type="slidenum">
              <a:rPr lang="it-IT" altLang="it-IT" smtClean="0">
                <a:latin typeface="Times New Roman" pitchFamily="18" charset="0"/>
              </a:rPr>
              <a:pPr/>
              <a:t>6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27652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B4D2C9-A381-4A1E-831D-9B9A9D004F8D}" type="slidenum">
              <a:rPr lang="it-IT" altLang="it-IT" smtClean="0">
                <a:latin typeface="Times New Roman" pitchFamily="18" charset="0"/>
              </a:rPr>
              <a:pPr/>
              <a:t>7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28676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30EA72B-DA1B-47D2-AAD9-926E5EE2ED3D}" type="slidenum">
              <a:rPr lang="it-IT" altLang="it-IT" smtClean="0">
                <a:latin typeface="Times New Roman" pitchFamily="18" charset="0"/>
              </a:rPr>
              <a:pPr/>
              <a:t>8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4375" y="746125"/>
            <a:ext cx="5383213" cy="3727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5125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8B315F-4D30-4E5C-91DC-22841304F391}" type="slidenum">
              <a:rPr lang="it-IT" altLang="it-IT" smtClean="0">
                <a:latin typeface="Times New Roman" pitchFamily="18" charset="0"/>
              </a:rPr>
              <a:pPr/>
              <a:t>9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4375" y="746125"/>
            <a:ext cx="5383213" cy="3727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5125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67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67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699397-9039-474B-AA18-786D4E24C154}" type="slidenum">
              <a:rPr lang="it-IT" altLang="it-IT" smtClean="0">
                <a:latin typeface="Times New Roman" pitchFamily="18" charset="0"/>
              </a:rPr>
              <a:pPr/>
              <a:t>10</a:t>
            </a:fld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573088"/>
            <a:ext cx="3843338" cy="2662237"/>
          </a:xfrm>
          <a:ln/>
        </p:spPr>
      </p:sp>
      <p:sp>
        <p:nvSpPr>
          <p:cNvPr id="31748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7888" y="3455988"/>
            <a:ext cx="5338762" cy="556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z="9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34DE-8686-488E-AA24-3A01E575D2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05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435B-DA66-4A81-9A33-238AF89815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58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A2569-6830-407C-B614-AEC8FEF456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4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90AA-C3F8-4350-BA7E-DB5A493C92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46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8A952-C558-454A-90F5-8692403C8E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57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5EF20-E947-416A-8B80-AA7F05082C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43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A96D0-416E-4D14-88F1-CDCEA43C86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10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BF9B-98B1-4D5E-B749-80C3D2BEE4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4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6DAEE-203A-4F18-B31E-382ED627C1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65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C03A4-11D9-488C-BC79-2D1F4E5100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96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EEB86-DBD1-4F02-9555-0926E907B0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31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19613" y="6599238"/>
            <a:ext cx="865187" cy="358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73C62"/>
                </a:solidFill>
                <a:latin typeface="+mn-lt"/>
              </a:defRPr>
            </a:lvl1pPr>
          </a:lstStyle>
          <a:p>
            <a:pPr>
              <a:defRPr/>
            </a:pPr>
            <a:fld id="{D2CA81D0-86F5-44B2-B6BE-139E0BD525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it-IT" altLang="it-IT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33375"/>
            <a:ext cx="9906000" cy="620713"/>
          </a:xfrm>
          <a:prstGeom prst="rect">
            <a:avLst/>
          </a:prstGeom>
          <a:solidFill>
            <a:srgbClr val="1E3D5C">
              <a:alpha val="5098"/>
            </a:srgb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it-IT" altLang="it-IT" smtClean="0"/>
          </a:p>
        </p:txBody>
      </p:sp>
      <p:sp>
        <p:nvSpPr>
          <p:cNvPr id="1034" name="Rettangolo 9"/>
          <p:cNvSpPr>
            <a:spLocks noChangeArrowheads="1"/>
          </p:cNvSpPr>
          <p:nvPr userDrawn="1"/>
        </p:nvSpPr>
        <p:spPr bwMode="auto">
          <a:xfrm>
            <a:off x="5991225" y="6261100"/>
            <a:ext cx="1873250" cy="233363"/>
          </a:xfrm>
          <a:prstGeom prst="rect">
            <a:avLst/>
          </a:prstGeom>
          <a:noFill/>
          <a:ln>
            <a:noFill/>
          </a:ln>
          <a:extLst/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1000" b="1" i="1" smtClean="0"/>
              <a:t>In collaborazione con </a:t>
            </a:r>
          </a:p>
        </p:txBody>
      </p:sp>
      <p:pic>
        <p:nvPicPr>
          <p:cNvPr id="11275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713" y="6215063"/>
            <a:ext cx="35083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6165850"/>
            <a:ext cx="896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73C62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73C62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3C62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73C6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5" Type="http://schemas.openxmlformats.org/officeDocument/2006/relationships/image" Target="../media/image14.png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18.png"/><Relationship Id="rId2" Type="http://schemas.openxmlformats.org/officeDocument/2006/relationships/tags" Target="../tags/tag1.xml"/><Relationship Id="rId1" Type="http://schemas.openxmlformats.org/officeDocument/2006/relationships/vmlDrawing" Target="../drawings/vmlDrawing10.vml"/><Relationship Id="rId6" Type="http://schemas.openxmlformats.org/officeDocument/2006/relationships/tags" Target="../tags/tag5.xml"/><Relationship Id="rId11" Type="http://schemas.openxmlformats.org/officeDocument/2006/relationships/oleObject" Target="../embeddings/oleObject10.bin"/><Relationship Id="rId5" Type="http://schemas.openxmlformats.org/officeDocument/2006/relationships/tags" Target="../tags/tag4.xml"/><Relationship Id="rId10" Type="http://schemas.openxmlformats.org/officeDocument/2006/relationships/notesSlide" Target="../notesSlides/notesSlide18.xml"/><Relationship Id="rId4" Type="http://schemas.openxmlformats.org/officeDocument/2006/relationships/tags" Target="../tags/tag3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588" y="2133600"/>
            <a:ext cx="9906000" cy="2233613"/>
          </a:xfrm>
        </p:spPr>
        <p:txBody>
          <a:bodyPr/>
          <a:lstStyle/>
          <a:p>
            <a:pPr>
              <a:defRPr/>
            </a:pPr>
            <a:r>
              <a:rPr lang="it-IT" sz="3600" b="1" dirty="0" smtClean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Customer Satisfaction 2013</a:t>
            </a:r>
          </a:p>
          <a:p>
            <a:pPr>
              <a:defRPr/>
            </a:pPr>
            <a:endParaRPr lang="it-IT" sz="2400" i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it-IT" sz="2400" i="1" dirty="0" smtClean="0">
                <a:solidFill>
                  <a:srgbClr val="0B2F5B"/>
                </a:solidFill>
                <a:latin typeface="+mj-lt"/>
                <a:ea typeface="+mj-ea"/>
                <a:cs typeface="+mj-cs"/>
              </a:rPr>
              <a:t>Report CIVIS</a:t>
            </a:r>
          </a:p>
        </p:txBody>
      </p:sp>
      <p:sp>
        <p:nvSpPr>
          <p:cNvPr id="18437" name="Rectangle 1029"/>
          <p:cNvSpPr>
            <a:spLocks noChangeArrowheads="1"/>
          </p:cNvSpPr>
          <p:nvPr/>
        </p:nvSpPr>
        <p:spPr bwMode="auto">
          <a:xfrm>
            <a:off x="228600" y="16764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5" tIns="43638" rIns="87275" bIns="43638"/>
          <a:lstStyle/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r>
              <a:rPr lang="it-IT" sz="14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it-IT" sz="14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2" name="AutoShape 1033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293" name="AutoShape 1035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294" name="AutoShape 1038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87975" y="5373688"/>
            <a:ext cx="38862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1600" b="1" dirty="0">
                <a:solidFill>
                  <a:srgbClr val="0B2F5B"/>
                </a:solidFill>
                <a:latin typeface="+mn-lt"/>
              </a:rPr>
              <a:t>Roma, </a:t>
            </a:r>
            <a:r>
              <a:rPr lang="it-IT" sz="1600" b="1" dirty="0" smtClean="0">
                <a:solidFill>
                  <a:srgbClr val="0B2F5B"/>
                </a:solidFill>
                <a:latin typeface="+mn-lt"/>
              </a:rPr>
              <a:t>febbraio </a:t>
            </a:r>
            <a:r>
              <a:rPr lang="it-IT" sz="1600" b="1" dirty="0">
                <a:solidFill>
                  <a:srgbClr val="0B2F5B"/>
                </a:solidFill>
                <a:latin typeface="+mn-lt"/>
              </a:rPr>
              <a:t>2014</a:t>
            </a:r>
          </a:p>
        </p:txBody>
      </p:sp>
      <p:pic>
        <p:nvPicPr>
          <p:cNvPr id="1229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4935538"/>
            <a:ext cx="19685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VALUTAZIONE DEGLI INDICATORI</a:t>
            </a:r>
          </a:p>
        </p:txBody>
      </p:sp>
      <p:sp>
        <p:nvSpPr>
          <p:cNvPr id="1028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806950" y="6599238"/>
            <a:ext cx="865188" cy="358775"/>
          </a:xfrm>
        </p:spPr>
        <p:txBody>
          <a:bodyPr/>
          <a:lstStyle/>
          <a:p>
            <a:pPr>
              <a:defRPr/>
            </a:pPr>
            <a:fld id="{E903F56C-0AD6-4BCA-8EE7-6DF49AEB49E6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96863" y="981075"/>
            <a:ext cx="9217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  <a:defRPr/>
            </a:pPr>
            <a:r>
              <a:rPr lang="it-IT" sz="1100" b="1" i="1" kern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 Le </a:t>
            </a:r>
            <a:r>
              <a:rPr lang="it-IT" sz="1100" b="1" i="1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chiediamo ora di valutare la sua soddisfazione in relazione ai seguenti aspetti del servizio CIVIS </a:t>
            </a:r>
            <a:r>
              <a:rPr lang="it-IT" sz="1000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sz="1000" i="1" kern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26" name="Grafico 3"/>
          <p:cNvGraphicFramePr>
            <a:graphicFrameLocks/>
          </p:cNvGraphicFramePr>
          <p:nvPr/>
        </p:nvGraphicFramePr>
        <p:xfrm>
          <a:off x="4614863" y="1504950"/>
          <a:ext cx="3794125" cy="480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r:id="rId4" imgW="3920068" imgH="4804064" progId="Excel.Chart.8">
                  <p:embed/>
                </p:oleObj>
              </mc:Choice>
              <mc:Fallback>
                <p:oleObj r:id="rId4" imgW="3920068" imgH="4804064" progId="Excel.Chart.8">
                  <p:embed/>
                  <p:pic>
                    <p:nvPicPr>
                      <p:cNvPr id="0" name="Grafico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863" y="1504950"/>
                        <a:ext cx="3794125" cy="480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ttangolo 6"/>
          <p:cNvSpPr>
            <a:spLocks noChangeArrowheads="1"/>
          </p:cNvSpPr>
          <p:nvPr/>
        </p:nvSpPr>
        <p:spPr bwMode="auto">
          <a:xfrm>
            <a:off x="5529263" y="1468438"/>
            <a:ext cx="107950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000"/>
              <a:t>% punteggi</a:t>
            </a:r>
          </a:p>
        </p:txBody>
      </p:sp>
      <p:pic>
        <p:nvPicPr>
          <p:cNvPr id="103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47625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ttangolo 12"/>
          <p:cNvSpPr>
            <a:spLocks noChangeArrowheads="1"/>
          </p:cNvSpPr>
          <p:nvPr/>
        </p:nvSpPr>
        <p:spPr bwMode="auto">
          <a:xfrm>
            <a:off x="7977188" y="1630363"/>
            <a:ext cx="100806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t-IT" altLang="it-IT" sz="1000"/>
              <a:t>% Punt. 5-6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8348663" y="1846263"/>
          <a:ext cx="720725" cy="4225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725"/>
              </a:tblGrid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34" marR="9534" marT="9527" marB="0" anchor="ctr"/>
                </a:tc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34" marR="9534" marT="9527" marB="0" anchor="ctr"/>
                </a:tc>
              </a:tr>
            </a:tbl>
          </a:graphicData>
        </a:graphic>
      </p:graphicFrame>
      <p:sp>
        <p:nvSpPr>
          <p:cNvPr id="1049" name="Rettangolo 15"/>
          <p:cNvSpPr>
            <a:spLocks noChangeArrowheads="1"/>
          </p:cNvSpPr>
          <p:nvPr/>
        </p:nvSpPr>
        <p:spPr bwMode="auto">
          <a:xfrm>
            <a:off x="8840788" y="1384300"/>
            <a:ext cx="10795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1000" b="1"/>
              <a:t>Indice</a:t>
            </a:r>
          </a:p>
          <a:p>
            <a:pPr algn="ctr" eaLnBrk="1" hangingPunct="1"/>
            <a:r>
              <a:rPr lang="it-IT" altLang="it-IT" sz="1000"/>
              <a:t>soddisfazione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73050" y="1433513"/>
            <a:ext cx="29511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58750" y="1865313"/>
          <a:ext cx="4506913" cy="4103694"/>
        </p:xfrm>
        <a:graphic>
          <a:graphicData uri="http://schemas.openxmlformats.org/drawingml/2006/table">
            <a:tbl>
              <a:tblPr/>
              <a:tblGrid>
                <a:gridCol w="4506913"/>
              </a:tblGrid>
              <a:tr h="293121"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Facilità di accesso al servizio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Facilità di utilizzo dell’applicazione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Continuità di funzionamento del servizio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Semplicità e chiarezza delle modalità di abilitazione al servizio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Adeguatezza dei tempi di risposta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Rapidità di risposta alla richiesta di assistenza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Chiarezza e completezza delle informazioni sul servizio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Facilità di reperimento dell’esito del servizio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Chiarezza e completezza delle motivazioni per la richiesta di assistenza 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Chiarezza e completezza informazioni da fornire per avere assistenza richiesta.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Chiarezza e completezza dell’esito del servizio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Completezza delle informazioni sullo stato della pratica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Capacità degli ALERT di fornire aiuto nell’utilizzo del servizio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3121"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Efficacia degli strumenti di assistenza (call center, pagine informative on line)</a:t>
                      </a:r>
                    </a:p>
                  </a:txBody>
                  <a:tcPr marL="9524" marR="9524" marT="952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ella 24"/>
          <p:cNvGraphicFramePr>
            <a:graphicFrameLocks noGrp="1"/>
          </p:cNvGraphicFramePr>
          <p:nvPr/>
        </p:nvGraphicFramePr>
        <p:xfrm>
          <a:off x="8985250" y="1828800"/>
          <a:ext cx="720725" cy="4225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725"/>
              </a:tblGrid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90,5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89,7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87,3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86,5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84,9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84,7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82,3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82,1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80,7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80,5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78,9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77,9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75,1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  <a:tr h="3018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71,2</a:t>
                      </a:r>
                      <a:endParaRPr lang="it-IT" sz="1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34" marR="9534" marT="9526" marB="0" anchor="b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IL PROFILO DEGLI UTILIZZATORI  (1/2)</a:t>
            </a:r>
          </a:p>
        </p:txBody>
      </p:sp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4978E6-1C01-4EBD-AA5A-782E3373A41C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graphicFrame>
        <p:nvGraphicFramePr>
          <p:cNvPr id="2050" name="Grafico 2"/>
          <p:cNvGraphicFramePr>
            <a:graphicFrameLocks/>
          </p:cNvGraphicFramePr>
          <p:nvPr/>
        </p:nvGraphicFramePr>
        <p:xfrm>
          <a:off x="1611313" y="1639888"/>
          <a:ext cx="6705600" cy="450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4" imgW="6706181" imgH="4505334" progId="Excel.Chart.8">
                  <p:embed/>
                </p:oleObj>
              </mc:Choice>
              <mc:Fallback>
                <p:oleObj r:id="rId4" imgW="6706181" imgH="4505334" progId="Excel.Chart.8">
                  <p:embed/>
                  <p:pic>
                    <p:nvPicPr>
                      <p:cNvPr id="0" name="Grafico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1639888"/>
                        <a:ext cx="6705600" cy="450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54" name="Connettore 1 5"/>
          <p:cNvCxnSpPr>
            <a:cxnSpLocks noChangeShapeType="1"/>
            <a:endCxn id="2055" idx="1"/>
          </p:cNvCxnSpPr>
          <p:nvPr/>
        </p:nvCxnSpPr>
        <p:spPr bwMode="auto">
          <a:xfrm flipV="1">
            <a:off x="5924550" y="2233613"/>
            <a:ext cx="468313" cy="693737"/>
          </a:xfrm>
          <a:prstGeom prst="line">
            <a:avLst/>
          </a:prstGeom>
          <a:noFill/>
          <a:ln w="25400" algn="ctr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5" name="Rettangolo 6"/>
          <p:cNvSpPr>
            <a:spLocks noChangeArrowheads="1"/>
          </p:cNvSpPr>
          <p:nvPr/>
        </p:nvSpPr>
        <p:spPr bwMode="auto">
          <a:xfrm>
            <a:off x="6392863" y="1270000"/>
            <a:ext cx="3405187" cy="1927225"/>
          </a:xfrm>
          <a:prstGeom prst="rect">
            <a:avLst/>
          </a:prstGeom>
          <a:noFill/>
          <a:ln w="50800" algn="ctr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i="1"/>
              <a:t>Profilazione Entratel  utenza professionale</a:t>
            </a:r>
          </a:p>
          <a:p>
            <a:pPr eaLnBrk="1" hangingPunct="1"/>
            <a:endParaRPr lang="it-IT" altLang="it-IT" sz="1200"/>
          </a:p>
          <a:p>
            <a:pPr eaLnBrk="1" hangingPunct="1"/>
            <a:r>
              <a:rPr lang="it-IT" altLang="it-IT" sz="1200"/>
              <a:t>Iscritto albo commercialisti/contabili	57%</a:t>
            </a:r>
          </a:p>
          <a:p>
            <a:pPr eaLnBrk="1" hangingPunct="1"/>
            <a:r>
              <a:rPr lang="it-IT" altLang="it-IT" sz="1200"/>
              <a:t>Iscritto albo consulenti lavoro	9%</a:t>
            </a:r>
          </a:p>
          <a:p>
            <a:pPr eaLnBrk="1" hangingPunct="1"/>
            <a:r>
              <a:rPr lang="it-IT" altLang="it-IT" sz="1200"/>
              <a:t>Consulente fiscale		8%</a:t>
            </a:r>
          </a:p>
          <a:p>
            <a:pPr eaLnBrk="1" hangingPunct="1"/>
            <a:r>
              <a:rPr lang="it-IT" altLang="it-IT" sz="1200"/>
              <a:t>Iscritto albo ragionieri e periti	5%</a:t>
            </a:r>
          </a:p>
          <a:p>
            <a:pPr eaLnBrk="1" hangingPunct="1"/>
            <a:r>
              <a:rPr lang="it-IT" altLang="it-IT" sz="1200"/>
              <a:t>Società di servizi	 	5%</a:t>
            </a:r>
          </a:p>
          <a:p>
            <a:pPr eaLnBrk="1" hangingPunct="1"/>
            <a:r>
              <a:rPr lang="it-IT" altLang="it-IT" sz="1200"/>
              <a:t>Società commerciale servizi contabili	4%</a:t>
            </a:r>
          </a:p>
          <a:p>
            <a:pPr eaLnBrk="1" hangingPunct="1"/>
            <a:r>
              <a:rPr lang="it-IT" altLang="it-IT" sz="1200"/>
              <a:t>CAF			2%</a:t>
            </a:r>
          </a:p>
          <a:p>
            <a:pPr eaLnBrk="1" hangingPunct="1"/>
            <a:r>
              <a:rPr lang="it-IT" altLang="it-IT" sz="1200"/>
              <a:t>Associazioni/studi professionali	2%</a:t>
            </a:r>
          </a:p>
        </p:txBody>
      </p:sp>
      <p:sp>
        <p:nvSpPr>
          <p:cNvPr id="2056" name="Rettangolo 3"/>
          <p:cNvSpPr>
            <a:spLocks noChangeArrowheads="1"/>
          </p:cNvSpPr>
          <p:nvPr/>
        </p:nvSpPr>
        <p:spPr bwMode="auto">
          <a:xfrm>
            <a:off x="4089400" y="2049463"/>
            <a:ext cx="2159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400"/>
              <a:t>*</a:t>
            </a:r>
          </a:p>
        </p:txBody>
      </p:sp>
      <p:sp>
        <p:nvSpPr>
          <p:cNvPr id="2057" name="Rettangolo 10"/>
          <p:cNvSpPr>
            <a:spLocks noChangeArrowheads="1"/>
          </p:cNvSpPr>
          <p:nvPr/>
        </p:nvSpPr>
        <p:spPr bwMode="auto">
          <a:xfrm>
            <a:off x="488950" y="3854450"/>
            <a:ext cx="2846388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400" i="1"/>
              <a:t>*</a:t>
            </a:r>
            <a:r>
              <a:rPr lang="it-IT" altLang="it-IT" sz="1000" i="1"/>
              <a:t>Abbiamo classificato come privati cittadini tutti i rispondenti che non sono iscritti all’albo dei dottori commercialisti ed esperti contabili, non sono iscritti all’albo dei ragionieri e dei periti commerciali, non sono iscritti all’albo dei consulenti del lavoro, non sono consulenti fiscali, non lavorano per un’Associazione o società tra professionisti (STP),  non lavorano per una Società commerciale di servizi contabili, non lavorano per una Società di servizi, non lavorano per un CAF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28733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SODDISFAZIONE COMPLESSIVA PER CIVIS</a:t>
            </a:r>
          </a:p>
        </p:txBody>
      </p:sp>
      <p:sp>
        <p:nvSpPr>
          <p:cNvPr id="3076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2E9FEA-3DC8-4BFB-B3AB-1D1D70E7570F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27025" y="1158875"/>
            <a:ext cx="9217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200" b="1" i="1" dirty="0" smtClean="0">
                <a:solidFill>
                  <a:schemeClr val="bg2"/>
                </a:solidFill>
                <a:latin typeface="+mj-lt"/>
              </a:rPr>
              <a:t>D: Nel complesso quanto è soddisfatto del servizio di assistenza offerto attraverso </a:t>
            </a:r>
            <a:r>
              <a:rPr lang="it-IT" sz="1200" b="1" i="1" dirty="0" smtClean="0">
                <a:solidFill>
                  <a:schemeClr val="bg2"/>
                </a:solidFill>
                <a:latin typeface="+mj-lt"/>
              </a:rPr>
              <a:t>Civis</a:t>
            </a:r>
            <a:r>
              <a:rPr lang="it-IT" sz="1200" b="1" i="1" dirty="0" smtClean="0">
                <a:solidFill>
                  <a:schemeClr val="bg2"/>
                </a:solidFill>
                <a:latin typeface="+mj-lt"/>
              </a:rPr>
              <a:t>?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15925" y="2133600"/>
            <a:ext cx="2952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4306888" y="1843088"/>
            <a:ext cx="4810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b="1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 bwMode="auto">
          <a:xfrm>
            <a:off x="382588" y="1695450"/>
            <a:ext cx="2016125" cy="2952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lIns="80962" tIns="39688" rIns="80962" bIns="39688">
            <a:spAutoFit/>
          </a:bodyPr>
          <a:lstStyle/>
          <a:p>
            <a:pPr algn="ctr">
              <a:defRPr/>
            </a:pPr>
            <a:r>
              <a:rPr lang="it-IT" sz="1400" dirty="0">
                <a:latin typeface="Arial" pitchFamily="34" charset="0"/>
              </a:rPr>
              <a:t>Non indica = 3,5%</a:t>
            </a:r>
          </a:p>
        </p:txBody>
      </p:sp>
      <p:graphicFrame>
        <p:nvGraphicFramePr>
          <p:cNvPr id="3074" name="Oggetto 3"/>
          <p:cNvGraphicFramePr>
            <a:graphicFrameLocks/>
          </p:cNvGraphicFramePr>
          <p:nvPr/>
        </p:nvGraphicFramePr>
        <p:xfrm>
          <a:off x="2125663" y="2235200"/>
          <a:ext cx="468630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4" imgW="4688230" imgH="3048264" progId="Excel.Chart.8">
                  <p:embed/>
                </p:oleObj>
              </mc:Choice>
              <mc:Fallback>
                <p:oleObj r:id="rId4" imgW="4688230" imgH="3048264" progId="Excel.Chart.8">
                  <p:embed/>
                  <p:pic>
                    <p:nvPicPr>
                      <p:cNvPr id="0" name="Oggetto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235200"/>
                        <a:ext cx="4686300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297113" y="5021263"/>
            <a:ext cx="275907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82,7</a:t>
            </a:r>
          </a:p>
        </p:txBody>
      </p:sp>
      <p:pic>
        <p:nvPicPr>
          <p:cNvPr id="308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286067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355600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4302125"/>
            <a:ext cx="3349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2"/>
          <p:cNvSpPr txBox="1">
            <a:spLocks noChangeArrowheads="1"/>
          </p:cNvSpPr>
          <p:nvPr/>
        </p:nvSpPr>
        <p:spPr bwMode="auto">
          <a:xfrm>
            <a:off x="6232525" y="2800350"/>
            <a:ext cx="4079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3087" name="Parentesi graffa chiusa 56"/>
          <p:cNvSpPr>
            <a:spLocks/>
          </p:cNvSpPr>
          <p:nvPr/>
        </p:nvSpPr>
        <p:spPr bwMode="auto">
          <a:xfrm>
            <a:off x="5703888" y="2800350"/>
            <a:ext cx="46037" cy="493713"/>
          </a:xfrm>
          <a:prstGeom prst="rightBrace">
            <a:avLst>
              <a:gd name="adj1" fmla="val 8291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088" name="Parentesi graffa chiusa 57"/>
          <p:cNvSpPr>
            <a:spLocks/>
          </p:cNvSpPr>
          <p:nvPr/>
        </p:nvSpPr>
        <p:spPr bwMode="auto">
          <a:xfrm>
            <a:off x="5703888" y="3448050"/>
            <a:ext cx="46037" cy="493713"/>
          </a:xfrm>
          <a:prstGeom prst="rightBrace">
            <a:avLst>
              <a:gd name="adj1" fmla="val 8291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6232525" y="3495675"/>
            <a:ext cx="4079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090" name="Parentesi graffa chiusa 59"/>
          <p:cNvSpPr>
            <a:spLocks/>
          </p:cNvSpPr>
          <p:nvPr/>
        </p:nvSpPr>
        <p:spPr bwMode="auto">
          <a:xfrm>
            <a:off x="5703888" y="4157663"/>
            <a:ext cx="46037" cy="492125"/>
          </a:xfrm>
          <a:prstGeom prst="rightBrace">
            <a:avLst>
              <a:gd name="adj1" fmla="val 8265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 bwMode="auto">
          <a:xfrm>
            <a:off x="6232525" y="4241800"/>
            <a:ext cx="4079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ggetto 3"/>
          <p:cNvGraphicFramePr>
            <a:graphicFrameLocks/>
          </p:cNvGraphicFramePr>
          <p:nvPr/>
        </p:nvGraphicFramePr>
        <p:xfrm>
          <a:off x="2125663" y="2235200"/>
          <a:ext cx="468630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r:id="rId4" imgW="4688230" imgH="3048264" progId="Excel.Chart.8">
                  <p:embed/>
                </p:oleObj>
              </mc:Choice>
              <mc:Fallback>
                <p:oleObj r:id="rId4" imgW="4688230" imgH="3048264" progId="Excel.Chart.8">
                  <p:embed/>
                  <p:pic>
                    <p:nvPicPr>
                      <p:cNvPr id="0" name="Oggetto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235200"/>
                        <a:ext cx="4686300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28733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SODDISFAZIONE ESIGENZE</a:t>
            </a:r>
          </a:p>
        </p:txBody>
      </p:sp>
      <p:sp>
        <p:nvSpPr>
          <p:cNvPr id="4100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EDC2F-FEE6-4D04-A775-4AB0C9E98CD8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6688" y="1052513"/>
            <a:ext cx="9217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D: Quanto il servizio ha risposto alle sue </a:t>
            </a: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esigenze?</a:t>
            </a:r>
          </a:p>
        </p:txBody>
      </p:sp>
      <p:pic>
        <p:nvPicPr>
          <p:cNvPr id="410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270827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347662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4221163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080125" y="2647950"/>
            <a:ext cx="4079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4107" name="Parentesi graffa chiusa 15"/>
          <p:cNvSpPr>
            <a:spLocks/>
          </p:cNvSpPr>
          <p:nvPr/>
        </p:nvSpPr>
        <p:spPr bwMode="auto">
          <a:xfrm>
            <a:off x="5551488" y="2647950"/>
            <a:ext cx="46037" cy="493713"/>
          </a:xfrm>
          <a:prstGeom prst="rightBrace">
            <a:avLst>
              <a:gd name="adj1" fmla="val 8291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108" name="Parentesi graffa chiusa 18"/>
          <p:cNvSpPr>
            <a:spLocks/>
          </p:cNvSpPr>
          <p:nvPr/>
        </p:nvSpPr>
        <p:spPr bwMode="auto">
          <a:xfrm>
            <a:off x="5551488" y="3368675"/>
            <a:ext cx="46037" cy="492125"/>
          </a:xfrm>
          <a:prstGeom prst="rightBrace">
            <a:avLst>
              <a:gd name="adj1" fmla="val 8265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080125" y="3440113"/>
            <a:ext cx="4079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110" name="Parentesi graffa chiusa 20"/>
          <p:cNvSpPr>
            <a:spLocks/>
          </p:cNvSpPr>
          <p:nvPr/>
        </p:nvSpPr>
        <p:spPr bwMode="auto">
          <a:xfrm>
            <a:off x="5551488" y="4076700"/>
            <a:ext cx="46037" cy="493713"/>
          </a:xfrm>
          <a:prstGeom prst="rightBrace">
            <a:avLst>
              <a:gd name="adj1" fmla="val 8291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115050" y="4160838"/>
            <a:ext cx="406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it-IT" sz="1400" b="1" i="1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306888" y="1843088"/>
            <a:ext cx="4810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2144713" y="4868863"/>
            <a:ext cx="275907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80,9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15925" y="2133600"/>
            <a:ext cx="2952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sp>
        <p:nvSpPr>
          <p:cNvPr id="24" name="Rettangolo 23"/>
          <p:cNvSpPr/>
          <p:nvPr/>
        </p:nvSpPr>
        <p:spPr bwMode="auto">
          <a:xfrm>
            <a:off x="382588" y="1695450"/>
            <a:ext cx="2016125" cy="2952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lIns="80962" tIns="39688" rIns="80962" bIns="39688">
            <a:spAutoFit/>
          </a:bodyPr>
          <a:lstStyle/>
          <a:p>
            <a:pPr algn="ctr">
              <a:defRPr/>
            </a:pPr>
            <a:r>
              <a:rPr lang="it-IT" sz="1400" dirty="0">
                <a:latin typeface="Arial" pitchFamily="34" charset="0"/>
              </a:rPr>
              <a:t>Non indica = 3,4%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28733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SODDISFAZIONE CIVIS VS ALTRE PA</a:t>
            </a:r>
          </a:p>
        </p:txBody>
      </p:sp>
      <p:sp>
        <p:nvSpPr>
          <p:cNvPr id="5124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77826-B4A6-44FF-AE52-7097BD903D0B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graphicFrame>
        <p:nvGraphicFramePr>
          <p:cNvPr id="5122" name="Oggetto 3"/>
          <p:cNvGraphicFramePr>
            <a:graphicFrameLocks/>
          </p:cNvGraphicFramePr>
          <p:nvPr/>
        </p:nvGraphicFramePr>
        <p:xfrm>
          <a:off x="1949450" y="2082800"/>
          <a:ext cx="4687888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4" imgW="4688230" imgH="3048264" progId="Excel.Chart.8">
                  <p:embed/>
                </p:oleObj>
              </mc:Choice>
              <mc:Fallback>
                <p:oleObj r:id="rId4" imgW="4688230" imgH="3048264" progId="Excel.Chart.8">
                  <p:embed/>
                  <p:pic>
                    <p:nvPicPr>
                      <p:cNvPr id="0" name="Oggetto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2082800"/>
                        <a:ext cx="4687888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44488" y="877888"/>
            <a:ext cx="92170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D: Quanto il </a:t>
            </a: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servizio di </a:t>
            </a: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assistenza CIVIS è in linea con i migliori servizi telematici che ha utilizzato nell’ambito della Pubblica Amministrazione?</a:t>
            </a:r>
          </a:p>
        </p:txBody>
      </p:sp>
      <p:pic>
        <p:nvPicPr>
          <p:cNvPr id="51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88" y="342900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88" y="405130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88" y="466407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418263" y="3368675"/>
            <a:ext cx="406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5131" name="Parentesi graffa chiusa 15"/>
          <p:cNvSpPr>
            <a:spLocks/>
          </p:cNvSpPr>
          <p:nvPr/>
        </p:nvSpPr>
        <p:spPr bwMode="auto">
          <a:xfrm>
            <a:off x="5889625" y="3368675"/>
            <a:ext cx="44450" cy="492125"/>
          </a:xfrm>
          <a:prstGeom prst="rightBrace">
            <a:avLst>
              <a:gd name="adj1" fmla="val 856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32" name="Parentesi graffa chiusa 18"/>
          <p:cNvSpPr>
            <a:spLocks/>
          </p:cNvSpPr>
          <p:nvPr/>
        </p:nvSpPr>
        <p:spPr bwMode="auto">
          <a:xfrm>
            <a:off x="5889625" y="3943350"/>
            <a:ext cx="44450" cy="493713"/>
          </a:xfrm>
          <a:prstGeom prst="rightBrace">
            <a:avLst>
              <a:gd name="adj1" fmla="val 8587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418263" y="4016375"/>
            <a:ext cx="406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34" name="Parentesi graffa chiusa 20"/>
          <p:cNvSpPr>
            <a:spLocks/>
          </p:cNvSpPr>
          <p:nvPr/>
        </p:nvSpPr>
        <p:spPr bwMode="auto">
          <a:xfrm>
            <a:off x="5889625" y="4519613"/>
            <a:ext cx="44450" cy="493712"/>
          </a:xfrm>
          <a:prstGeom prst="rightBrace">
            <a:avLst>
              <a:gd name="adj1" fmla="val 8587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418263" y="4603750"/>
            <a:ext cx="406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136" name="Rettangolo 3"/>
          <p:cNvSpPr>
            <a:spLocks noChangeArrowheads="1"/>
          </p:cNvSpPr>
          <p:nvPr/>
        </p:nvSpPr>
        <p:spPr bwMode="auto">
          <a:xfrm>
            <a:off x="128588" y="2444750"/>
            <a:ext cx="381635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t-IT" altLang="it-IT" sz="1200"/>
              <a:t>Non risponde/ non ha usato altri servizi telematici PA</a:t>
            </a:r>
          </a:p>
        </p:txBody>
      </p:sp>
      <p:sp>
        <p:nvSpPr>
          <p:cNvPr id="5137" name="Rettangolo 24"/>
          <p:cNvSpPr>
            <a:spLocks noChangeArrowheads="1"/>
          </p:cNvSpPr>
          <p:nvPr/>
        </p:nvSpPr>
        <p:spPr bwMode="auto">
          <a:xfrm>
            <a:off x="2000250" y="2738438"/>
            <a:ext cx="19446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t-IT" altLang="it-IT" sz="1200"/>
              <a:t>Risponde</a:t>
            </a:r>
          </a:p>
        </p:txBody>
      </p:sp>
      <p:cxnSp>
        <p:nvCxnSpPr>
          <p:cNvPr id="5138" name="Connettore 2 9"/>
          <p:cNvCxnSpPr>
            <a:cxnSpLocks noChangeShapeType="1"/>
          </p:cNvCxnSpPr>
          <p:nvPr/>
        </p:nvCxnSpPr>
        <p:spPr bwMode="auto">
          <a:xfrm>
            <a:off x="4232275" y="3032125"/>
            <a:ext cx="0" cy="2524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9" name="Rettangolo 25"/>
          <p:cNvSpPr>
            <a:spLocks noChangeArrowheads="1"/>
          </p:cNvSpPr>
          <p:nvPr/>
        </p:nvSpPr>
        <p:spPr bwMode="auto">
          <a:xfrm>
            <a:off x="4160838" y="3008313"/>
            <a:ext cx="19446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t-IT" altLang="it-IT" sz="1200" i="1"/>
              <a:t>91=100%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344488" y="1812925"/>
            <a:ext cx="295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campione; esprime valutazione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016375" y="1843088"/>
            <a:ext cx="4810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2144713" y="5132388"/>
            <a:ext cx="2759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83,9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SERVIZIO DI ASSISTENZA UTILIZZATO</a:t>
            </a:r>
          </a:p>
        </p:txBody>
      </p:sp>
      <p:sp>
        <p:nvSpPr>
          <p:cNvPr id="6148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B4ECA4-42E1-4108-AD8C-B841883D5E52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415925" y="965200"/>
            <a:ext cx="9217025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  <a:defRPr/>
            </a:pP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D: Quando </a:t>
            </a: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deve chiedere assistenza sulle comunicazioni di irregolarità o sulle cartelle di pagamento </a:t>
            </a: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generalmente ...?</a:t>
            </a:r>
            <a:endParaRPr lang="it-IT" sz="1200" b="1" i="1" kern="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3050" y="2205038"/>
            <a:ext cx="29511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graphicFrame>
        <p:nvGraphicFramePr>
          <p:cNvPr id="6146" name="Oggetto 3"/>
          <p:cNvGraphicFramePr>
            <a:graphicFrameLocks/>
          </p:cNvGraphicFramePr>
          <p:nvPr/>
        </p:nvGraphicFramePr>
        <p:xfrm>
          <a:off x="1878013" y="2284413"/>
          <a:ext cx="4687887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4" imgW="4688230" imgH="3499407" progId="Excel.Chart.8">
                  <p:embed/>
                </p:oleObj>
              </mc:Choice>
              <mc:Fallback>
                <p:oleObj r:id="rId4" imgW="4688230" imgH="3499407" progId="Excel.Chart.8">
                  <p:embed/>
                  <p:pic>
                    <p:nvPicPr>
                      <p:cNvPr id="0" name="Oggetto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2284413"/>
                        <a:ext cx="4687887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ttangolo 10"/>
          <p:cNvSpPr>
            <a:spLocks noChangeArrowheads="1"/>
          </p:cNvSpPr>
          <p:nvPr/>
        </p:nvSpPr>
        <p:spPr bwMode="auto">
          <a:xfrm>
            <a:off x="992188" y="4365625"/>
            <a:ext cx="2881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t-IT" altLang="it-IT" sz="1400" b="1"/>
              <a:t>Telefona al call center</a:t>
            </a:r>
          </a:p>
        </p:txBody>
      </p:sp>
      <p:sp>
        <p:nvSpPr>
          <p:cNvPr id="6153" name="Rettangolo 11"/>
          <p:cNvSpPr>
            <a:spLocks noChangeArrowheads="1"/>
          </p:cNvSpPr>
          <p:nvPr/>
        </p:nvSpPr>
        <p:spPr bwMode="auto">
          <a:xfrm>
            <a:off x="992188" y="2852738"/>
            <a:ext cx="2881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t-IT" altLang="it-IT" sz="1400" b="1"/>
              <a:t>Utilizza CIVIS</a:t>
            </a:r>
          </a:p>
        </p:txBody>
      </p:sp>
      <p:sp>
        <p:nvSpPr>
          <p:cNvPr id="6154" name="Rettangolo 12"/>
          <p:cNvSpPr>
            <a:spLocks noChangeArrowheads="1"/>
          </p:cNvSpPr>
          <p:nvPr/>
        </p:nvSpPr>
        <p:spPr bwMode="auto">
          <a:xfrm>
            <a:off x="992188" y="3625850"/>
            <a:ext cx="2881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t-IT" altLang="it-IT" sz="1400" b="1"/>
              <a:t>Si reca presso l’ufficio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165600" y="2205038"/>
            <a:ext cx="4810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6" name="Rettangolo 15"/>
          <p:cNvSpPr>
            <a:spLocks noChangeArrowheads="1"/>
          </p:cNvSpPr>
          <p:nvPr/>
        </p:nvSpPr>
        <p:spPr bwMode="auto">
          <a:xfrm>
            <a:off x="992188" y="5078413"/>
            <a:ext cx="2881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t-IT" altLang="it-IT" sz="1400" b="1"/>
              <a:t>Utilizza la PEC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906000" cy="647700"/>
          </a:xfrm>
        </p:spPr>
        <p:txBody>
          <a:bodyPr/>
          <a:lstStyle/>
          <a:p>
            <a:r>
              <a:rPr lang="en-US" altLang="it-IT" sz="2000" smtClean="0"/>
              <a:t>CAPACITÀ MIGLIORARE RAPPORTI CON L’AMMINISTRAZIONE</a:t>
            </a:r>
          </a:p>
        </p:txBody>
      </p:sp>
      <p:sp>
        <p:nvSpPr>
          <p:cNvPr id="7172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4A226-96EA-4136-82B8-07C98CD5E184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15925" y="1125538"/>
            <a:ext cx="9217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Capacità </a:t>
            </a: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del servizio di migliorare i rapporti amministrazione/utente</a:t>
            </a:r>
            <a:endParaRPr lang="it-IT" sz="1200" b="1" i="1" kern="0" dirty="0" smtClean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170" name="Oggetto 3"/>
          <p:cNvGraphicFramePr>
            <a:graphicFrameLocks/>
          </p:cNvGraphicFramePr>
          <p:nvPr/>
        </p:nvGraphicFramePr>
        <p:xfrm>
          <a:off x="2125663" y="2235200"/>
          <a:ext cx="468630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r:id="rId4" imgW="4688230" imgH="3048264" progId="Excel.Chart.8">
                  <p:embed/>
                </p:oleObj>
              </mc:Choice>
              <mc:Fallback>
                <p:oleObj r:id="rId4" imgW="4688230" imgH="3048264" progId="Excel.Chart.8">
                  <p:embed/>
                  <p:pic>
                    <p:nvPicPr>
                      <p:cNvPr id="0" name="Oggetto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235200"/>
                        <a:ext cx="4686300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270827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347662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4221163"/>
            <a:ext cx="3349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0063" y="2647950"/>
            <a:ext cx="406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7179" name="Parentesi graffa chiusa 33"/>
          <p:cNvSpPr>
            <a:spLocks/>
          </p:cNvSpPr>
          <p:nvPr/>
        </p:nvSpPr>
        <p:spPr bwMode="auto">
          <a:xfrm>
            <a:off x="6321425" y="2647950"/>
            <a:ext cx="46038" cy="493713"/>
          </a:xfrm>
          <a:prstGeom prst="rightBrace">
            <a:avLst>
              <a:gd name="adj1" fmla="val 8291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80" name="Parentesi graffa chiusa 34"/>
          <p:cNvSpPr>
            <a:spLocks/>
          </p:cNvSpPr>
          <p:nvPr/>
        </p:nvSpPr>
        <p:spPr bwMode="auto">
          <a:xfrm>
            <a:off x="6321425" y="3368675"/>
            <a:ext cx="46038" cy="492125"/>
          </a:xfrm>
          <a:prstGeom prst="rightBrace">
            <a:avLst>
              <a:gd name="adj1" fmla="val 8265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6850063" y="3440113"/>
            <a:ext cx="406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7182" name="Parentesi graffa chiusa 36"/>
          <p:cNvSpPr>
            <a:spLocks/>
          </p:cNvSpPr>
          <p:nvPr/>
        </p:nvSpPr>
        <p:spPr bwMode="auto">
          <a:xfrm>
            <a:off x="6321425" y="4076700"/>
            <a:ext cx="46038" cy="493713"/>
          </a:xfrm>
          <a:prstGeom prst="rightBrace">
            <a:avLst>
              <a:gd name="adj1" fmla="val 8291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883400" y="4160838"/>
            <a:ext cx="4079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it-IT" sz="1400" b="1" i="1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4306888" y="1843088"/>
            <a:ext cx="4810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10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2144713" y="4868863"/>
            <a:ext cx="275907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4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82,6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415925" y="2133600"/>
            <a:ext cx="2952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sp>
        <p:nvSpPr>
          <p:cNvPr id="22" name="Rettangolo 21"/>
          <p:cNvSpPr/>
          <p:nvPr/>
        </p:nvSpPr>
        <p:spPr bwMode="auto">
          <a:xfrm>
            <a:off x="382588" y="1695450"/>
            <a:ext cx="2016125" cy="2952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lIns="80962" tIns="39688" rIns="80962" bIns="39688">
            <a:spAutoFit/>
          </a:bodyPr>
          <a:lstStyle/>
          <a:p>
            <a:pPr algn="ctr">
              <a:defRPr/>
            </a:pPr>
            <a:r>
              <a:rPr lang="it-IT" sz="1400" dirty="0">
                <a:latin typeface="Arial" pitchFamily="34" charset="0"/>
              </a:rPr>
              <a:t>Non indica = 6,8%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2E75B7-F002-4276-856E-06170CD54DA8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336550" y="188913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LE CARATTERISTICHE DEL SERVIZIO UTILIZZATO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0025" y="877888"/>
            <a:ext cx="95773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  <a:defRPr/>
            </a:pP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D: Pensando </a:t>
            </a: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al canale che utilizza più frequentemente per questo tipo di assistenza, indichi l’affermazione che meglio rappresenta la sua valutazione del servizio </a:t>
            </a: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ottenuto. </a:t>
            </a:r>
            <a:endParaRPr lang="it-IT" sz="1200" b="1" i="1" kern="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8194" name="Oggetto 3"/>
          <p:cNvGraphicFramePr>
            <a:graphicFrameLocks/>
          </p:cNvGraphicFramePr>
          <p:nvPr/>
        </p:nvGraphicFramePr>
        <p:xfrm>
          <a:off x="115888" y="1879600"/>
          <a:ext cx="4686300" cy="413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r:id="rId3" imgW="4688230" imgH="4139543" progId="Excel.Chart.8">
                  <p:embed/>
                </p:oleObj>
              </mc:Choice>
              <mc:Fallback>
                <p:oleObj r:id="rId3" imgW="4688230" imgH="4139543" progId="Excel.Chart.8">
                  <p:embed/>
                  <p:pic>
                    <p:nvPicPr>
                      <p:cNvPr id="0" name="Oggetto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1879600"/>
                        <a:ext cx="4686300" cy="413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6550" y="1800225"/>
            <a:ext cx="2951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0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69850" y="2292350"/>
          <a:ext cx="1930400" cy="34416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0400"/>
              </a:tblGrid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Comodo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Accessibile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Veloce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Semplice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Affidabile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Efficiente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Trasparente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Imparziale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Orientato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 cliente</a:t>
                      </a:r>
                    </a:p>
                  </a:txBody>
                  <a:tcPr marL="9523" marR="9523" marT="9525" marB="0" anchor="b"/>
                </a:tc>
              </a:tr>
              <a:tr h="26474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Risolutivo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</a:tbl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289175" y="1814513"/>
            <a:ext cx="172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SERVIZI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5024438" y="2062163"/>
          <a:ext cx="4608513" cy="377348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36171"/>
                <a:gridCol w="1536171"/>
                <a:gridCol w="1536171"/>
              </a:tblGrid>
              <a:tr h="296948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CIVIS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45714" marB="4571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UFFICIO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45714" marB="4571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CENTER</a:t>
                      </a:r>
                    </a:p>
                  </a:txBody>
                  <a:tcPr marL="36000" marR="36000" marT="45714" marB="4571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4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246688" y="1649413"/>
            <a:ext cx="4032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 PER TIPO DI SERVIZIO*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240338" y="5775325"/>
            <a:ext cx="439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200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Il servizio PEC non ha basi sufficienti per analisi statistica</a:t>
            </a:r>
          </a:p>
        </p:txBody>
      </p:sp>
      <p:sp>
        <p:nvSpPr>
          <p:cNvPr id="8266" name="Ovale 16"/>
          <p:cNvSpPr>
            <a:spLocks noChangeArrowheads="1"/>
          </p:cNvSpPr>
          <p:nvPr/>
        </p:nvSpPr>
        <p:spPr bwMode="auto">
          <a:xfrm>
            <a:off x="5557838" y="2317750"/>
            <a:ext cx="465137" cy="3602038"/>
          </a:xfrm>
          <a:prstGeom prst="ellipse">
            <a:avLst/>
          </a:prstGeom>
          <a:noFill/>
          <a:ln w="25400" algn="ctr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962" tIns="39688" rIns="80962" bIns="396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67" name="Rettangolo 19"/>
          <p:cNvSpPr>
            <a:spLocks noChangeArrowheads="1"/>
          </p:cNvSpPr>
          <p:nvPr/>
        </p:nvSpPr>
        <p:spPr bwMode="auto">
          <a:xfrm>
            <a:off x="344488" y="1314450"/>
            <a:ext cx="85693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0F407B"/>
                </a:solidFill>
              </a:rPr>
              <a:t>Ritengo che il servizio offerto sia… </a:t>
            </a:r>
            <a:r>
              <a:rPr lang="it-IT" altLang="it-IT" sz="1400">
                <a:solidFill>
                  <a:srgbClr val="0F407B"/>
                </a:solidFill>
              </a:rPr>
              <a:t>(scala 1-5;  1 per niente, 5 molto) –  </a:t>
            </a:r>
            <a:r>
              <a:rPr lang="it-IT" altLang="it-IT" sz="1400" b="1">
                <a:solidFill>
                  <a:srgbClr val="0F407B"/>
                </a:solidFill>
              </a:rPr>
              <a:t>% punteggi 4-5</a:t>
            </a:r>
            <a:endParaRPr lang="it-IT" altLang="it-IT" sz="1400">
              <a:solidFill>
                <a:srgbClr val="0F407B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5088" y="260350"/>
            <a:ext cx="9777412" cy="647700"/>
          </a:xfrm>
        </p:spPr>
        <p:txBody>
          <a:bodyPr/>
          <a:lstStyle/>
          <a:p>
            <a:r>
              <a:rPr lang="en-US" altLang="it-IT" sz="2000" smtClean="0"/>
              <a:t>IMPORTANZA DEL DRIVER – CONTRIBUTO ALLA SODDISFAZIONE</a:t>
            </a:r>
          </a:p>
        </p:txBody>
      </p:sp>
      <p:sp>
        <p:nvSpPr>
          <p:cNvPr id="9220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D0059-2EF2-4C66-901B-A5BCF2027520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73050" y="1471613"/>
          <a:ext cx="4608513" cy="26844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8513"/>
              </a:tblGrid>
              <a:tr h="29827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Chiarezza e completezza dell’esito del servizio</a:t>
                      </a:r>
                    </a:p>
                  </a:txBody>
                  <a:tcPr marL="9525" marR="9525" marT="9524" marB="0" anchor="b"/>
                </a:tc>
              </a:tr>
              <a:tr h="29827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Chiarezza/completezza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delle informazioni sul servizio</a:t>
                      </a:r>
                    </a:p>
                  </a:txBody>
                  <a:tcPr marL="9525" marR="9525" marT="9524" marB="0" anchor="b"/>
                </a:tc>
              </a:tr>
              <a:tr h="29827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Adeguatezza dei tempi di risposta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</a:tr>
              <a:tr h="29827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Chiarezza/completezza informazioni da fornire per avere assistenza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b"/>
                </a:tc>
              </a:tr>
              <a:tr h="29827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Continuità di funzionamento del servizio</a:t>
                      </a:r>
                    </a:p>
                  </a:txBody>
                  <a:tcPr marL="9525" marR="9525" marT="9524" marB="0" anchor="b"/>
                </a:tc>
              </a:tr>
              <a:tr h="29827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Facilità di accesso al servizio</a:t>
                      </a:r>
                    </a:p>
                  </a:txBody>
                  <a:tcPr marL="9525" marR="9525" marT="9524" marB="0" anchor="b"/>
                </a:tc>
              </a:tr>
              <a:tr h="29827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Rapidità di risposta alla richiesta di assistenza</a:t>
                      </a:r>
                    </a:p>
                  </a:txBody>
                  <a:tcPr marL="9525" marR="9525" marT="9524" marB="0" anchor="b"/>
                </a:tc>
              </a:tr>
              <a:tr h="29827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Completezza delle informazioni sullo stato della pratica</a:t>
                      </a:r>
                    </a:p>
                  </a:txBody>
                  <a:tcPr marL="9525" marR="9525" marT="9524" marB="0" anchor="b"/>
                </a:tc>
              </a:tr>
              <a:tr h="29827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Efficacia degli strumenti di assistenza (call center, …)</a:t>
                      </a: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  <p:graphicFrame>
        <p:nvGraphicFramePr>
          <p:cNvPr id="9218" name="Grafico 6"/>
          <p:cNvGraphicFramePr>
            <a:graphicFrameLocks/>
          </p:cNvGraphicFramePr>
          <p:nvPr/>
        </p:nvGraphicFramePr>
        <p:xfrm>
          <a:off x="4757738" y="908050"/>
          <a:ext cx="5091112" cy="544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r:id="rId4" imgW="4999153" imgH="5444200" progId="Excel.Chart.8">
                  <p:embed/>
                </p:oleObj>
              </mc:Choice>
              <mc:Fallback>
                <p:oleObj r:id="rId4" imgW="4999153" imgH="5444200" progId="Excel.Chart.8">
                  <p:embed/>
                  <p:pic>
                    <p:nvPicPr>
                      <p:cNvPr id="0" name="Grafico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908050"/>
                        <a:ext cx="5091112" cy="544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tangolo 17"/>
          <p:cNvSpPr/>
          <p:nvPr/>
        </p:nvSpPr>
        <p:spPr bwMode="auto">
          <a:xfrm>
            <a:off x="5314950" y="981075"/>
            <a:ext cx="1582738" cy="2952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80962" tIns="39688" rIns="80962" bIns="39688">
            <a:spAutoFit/>
          </a:bodyPr>
          <a:lstStyle/>
          <a:p>
            <a:pPr>
              <a:defRPr/>
            </a:pPr>
            <a:r>
              <a:rPr lang="it-IT" sz="1400" b="1" dirty="0">
                <a:solidFill>
                  <a:srgbClr val="0F407B"/>
                </a:solidFill>
                <a:latin typeface="+mj-lt"/>
              </a:rPr>
              <a:t>importanza</a:t>
            </a:r>
          </a:p>
        </p:txBody>
      </p:sp>
      <p:sp>
        <p:nvSpPr>
          <p:cNvPr id="9233" name="CasellaDiTesto 2"/>
          <p:cNvSpPr txBox="1">
            <a:spLocks noChangeArrowheads="1"/>
          </p:cNvSpPr>
          <p:nvPr/>
        </p:nvSpPr>
        <p:spPr bwMode="auto">
          <a:xfrm>
            <a:off x="273050" y="5013325"/>
            <a:ext cx="9359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altLang="it-IT" sz="1200"/>
              <a:t>I restanti </a:t>
            </a:r>
            <a:r>
              <a:rPr lang="it-IT" altLang="it-IT" sz="1200" i="1"/>
              <a:t>Driver, Facilità di utilizzo dell’applicazione</a:t>
            </a:r>
            <a:r>
              <a:rPr lang="it-IT" altLang="it-IT" sz="1200"/>
              <a:t>, </a:t>
            </a:r>
            <a:r>
              <a:rPr lang="it-IT" altLang="it-IT" sz="1200" i="1"/>
              <a:t>Semplicità e chiarezza delle modalità di abilitazione al servizio</a:t>
            </a:r>
            <a:r>
              <a:rPr lang="it-IT" altLang="it-IT" sz="1200"/>
              <a:t>, </a:t>
            </a:r>
            <a:r>
              <a:rPr lang="it-IT" altLang="it-IT" sz="1200" i="1"/>
              <a:t>Facilità di reperimento dell’esito del servizio</a:t>
            </a:r>
            <a:r>
              <a:rPr lang="it-IT" altLang="it-IT" sz="1200"/>
              <a:t>, </a:t>
            </a:r>
            <a:r>
              <a:rPr lang="it-IT" altLang="it-IT" sz="1200" i="1"/>
              <a:t>Chiarezza e completezza delle motivazioni per la richiesta di assistenza</a:t>
            </a:r>
            <a:r>
              <a:rPr lang="it-IT" altLang="it-IT" sz="1200"/>
              <a:t> e </a:t>
            </a:r>
            <a:r>
              <a:rPr lang="it-IT" altLang="it-IT" sz="1200" i="1"/>
              <a:t>Capacità degli ALERT di fornire aiuto nell’utilizzo del servizio </a:t>
            </a:r>
            <a:r>
              <a:rPr lang="it-IT" altLang="it-IT" sz="1200"/>
              <a:t>hanno registrato valori poco significativi in termini di margine di contribuzione rispetto al livello di soddisfazione complessiva e sono pertanto stati considerati trascurabili. </a:t>
            </a:r>
            <a:endParaRPr lang="it-IT" altLang="it-IT"/>
          </a:p>
        </p:txBody>
      </p:sp>
      <p:sp>
        <p:nvSpPr>
          <p:cNvPr id="15" name="Rettangolo 14"/>
          <p:cNvSpPr/>
          <p:nvPr/>
        </p:nvSpPr>
        <p:spPr bwMode="auto">
          <a:xfrm>
            <a:off x="2722563" y="987425"/>
            <a:ext cx="1582737" cy="2952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80962" tIns="39688" rIns="80962" bIns="39688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0F407B"/>
                </a:solidFill>
                <a:latin typeface="+mj-lt"/>
              </a:rPr>
              <a:t>driver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MAPPA PRIORITÀ: DESCRIZIONE</a:t>
            </a:r>
          </a:p>
        </p:txBody>
      </p:sp>
      <p:sp>
        <p:nvSpPr>
          <p:cNvPr id="21507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01D6EA-CD4E-4DEA-B1B0-16FB5175D596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344488" y="1052513"/>
            <a:ext cx="89154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indent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600" kern="0" dirty="0" smtClean="0"/>
              <a:t>A partire dalle valutazioni per i singoli aspetti del servizio (calcolati con indici di soddisfazione) e l’importanza di ciascun aspetto (calcolato come coefficiente di regressione riportato a 100) è possibile costruire una mappa delle priorità, i cui 4 quadranti hanno i seguenti significati</a:t>
            </a: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589213"/>
            <a:ext cx="8477250" cy="379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9425" y="1341438"/>
            <a:ext cx="9001125" cy="2592387"/>
          </a:xfrm>
        </p:spPr>
        <p:txBody>
          <a:bodyPr/>
          <a:lstStyle/>
          <a:p>
            <a:pPr marL="0" algn="just">
              <a:buClr>
                <a:srgbClr val="FF9933"/>
              </a:buClr>
              <a:defRPr/>
            </a:pPr>
            <a:r>
              <a:rPr lang="it-IT" sz="2000" kern="1200" dirty="0" smtClean="0">
                <a:cs typeface="Arial" pitchFamily="34" charset="0"/>
              </a:rPr>
              <a:t>L’Agenzia delle Entrate ha condotto un’indagine per conoscere il livello di </a:t>
            </a:r>
            <a:r>
              <a:rPr lang="it-IT" sz="2000" b="1" kern="1200" dirty="0" smtClean="0">
                <a:cs typeface="Arial" pitchFamily="34" charset="0"/>
              </a:rPr>
              <a:t>soddisfazione dei </a:t>
            </a:r>
            <a:r>
              <a:rPr lang="it-IT" sz="2000" b="1" dirty="0" smtClean="0">
                <a:cs typeface="Arial" pitchFamily="34" charset="0"/>
              </a:rPr>
              <a:t>cittadini e dei professionisti</a:t>
            </a:r>
            <a:r>
              <a:rPr lang="it-IT" sz="2000" dirty="0" smtClean="0">
                <a:cs typeface="Arial" pitchFamily="34" charset="0"/>
              </a:rPr>
              <a:t> rispetto ai servizi di assistenza su</a:t>
            </a:r>
            <a:r>
              <a:rPr lang="it-IT" sz="2000" dirty="0" smtClean="0"/>
              <a:t>lle </a:t>
            </a:r>
            <a:r>
              <a:rPr lang="it-IT" sz="2000" dirty="0"/>
              <a:t>comunicazioni di irregolarità e </a:t>
            </a:r>
            <a:r>
              <a:rPr lang="it-IT" sz="2000" dirty="0" smtClean="0"/>
              <a:t>sulle </a:t>
            </a:r>
            <a:r>
              <a:rPr lang="it-IT" sz="2000" dirty="0"/>
              <a:t>cartelle di </a:t>
            </a:r>
            <a:r>
              <a:rPr lang="it-IT" sz="2000" dirty="0" smtClean="0"/>
              <a:t>pagamento, </a:t>
            </a:r>
            <a:r>
              <a:rPr lang="it-IT" sz="2000" dirty="0" smtClean="0">
                <a:cs typeface="Arial" pitchFamily="34" charset="0"/>
              </a:rPr>
              <a:t>resi dal canale telematico </a:t>
            </a:r>
            <a:endParaRPr lang="it-IT" sz="2000" kern="1200" dirty="0" smtClean="0">
              <a:cs typeface="Arial" pitchFamily="34" charset="0"/>
            </a:endParaRPr>
          </a:p>
          <a:p>
            <a:pPr marL="0" algn="ctr">
              <a:buClr>
                <a:srgbClr val="FF9933"/>
              </a:buClr>
              <a:defRPr/>
            </a:pPr>
            <a:r>
              <a:rPr lang="it-IT" kern="1200" dirty="0" smtClean="0">
                <a:solidFill>
                  <a:srgbClr val="E3600F"/>
                </a:solidFill>
                <a:cs typeface="Arial" pitchFamily="34" charset="0"/>
              </a:rPr>
              <a:t>CIVIS </a:t>
            </a:r>
          </a:p>
          <a:p>
            <a:pPr marL="0" algn="just">
              <a:buClr>
                <a:srgbClr val="FF9933"/>
              </a:buClr>
              <a:defRPr/>
            </a:pPr>
            <a:endParaRPr lang="it-IT" sz="2000" kern="1200" dirty="0"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OBIETTIVO CUSTOMER SATISFACTION</a:t>
            </a:r>
          </a:p>
        </p:txBody>
      </p:sp>
      <p:sp>
        <p:nvSpPr>
          <p:cNvPr id="13316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AD6C77-A76D-4704-B0FB-A592A41C4222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13318" name="Rettangolo 3"/>
          <p:cNvSpPr>
            <a:spLocks noChangeArrowheads="1"/>
          </p:cNvSpPr>
          <p:nvPr/>
        </p:nvSpPr>
        <p:spPr bwMode="auto">
          <a:xfrm>
            <a:off x="1423988" y="4005263"/>
            <a:ext cx="7200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1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FF9933"/>
              </a:buClr>
            </a:pPr>
            <a:r>
              <a:rPr lang="it-IT" altLang="it-IT" sz="2000">
                <a:solidFill>
                  <a:srgbClr val="073C62"/>
                </a:solidFill>
                <a:latin typeface="Verdana" pitchFamily="34" charset="0"/>
                <a:cs typeface="Arial" charset="0"/>
              </a:rPr>
              <a:t>al fine di migliorarne il livello qualitativo e per renderli più aderenti alle loro esigenze</a:t>
            </a:r>
          </a:p>
        </p:txBody>
      </p:sp>
      <p:sp>
        <p:nvSpPr>
          <p:cNvPr id="13319" name="Rectangle 2"/>
          <p:cNvSpPr txBox="1">
            <a:spLocks noChangeArrowheads="1"/>
          </p:cNvSpPr>
          <p:nvPr/>
        </p:nvSpPr>
        <p:spPr bwMode="auto">
          <a:xfrm>
            <a:off x="200025" y="5805488"/>
            <a:ext cx="92170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11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F9933"/>
              </a:buClr>
            </a:pPr>
            <a:r>
              <a:rPr lang="it-IT" altLang="it-IT" sz="1200" i="1">
                <a:solidFill>
                  <a:srgbClr val="073C62"/>
                </a:solidFill>
                <a:latin typeface="Verdana" pitchFamily="34" charset="0"/>
                <a:cs typeface="Arial" charset="0"/>
              </a:rPr>
              <a:t>L’indagine è stata realizzata con la collaborazione di  Sogei  e di GfK Eurisko per l’ analisi dei risultati. </a:t>
            </a:r>
          </a:p>
        </p:txBody>
      </p:sp>
      <p:sp>
        <p:nvSpPr>
          <p:cNvPr id="13320" name="Freccia in giù 8"/>
          <p:cNvSpPr>
            <a:spLocks noChangeArrowheads="1"/>
          </p:cNvSpPr>
          <p:nvPr/>
        </p:nvSpPr>
        <p:spPr bwMode="auto">
          <a:xfrm>
            <a:off x="4521200" y="3357563"/>
            <a:ext cx="936625" cy="57626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962" tIns="39688" rIns="80962" bIns="396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dirty="0" smtClean="0"/>
              <a:t>MAPPA PRIORITÀ: SINGOLI DRIVER</a:t>
            </a:r>
          </a:p>
        </p:txBody>
      </p:sp>
      <p:sp>
        <p:nvSpPr>
          <p:cNvPr id="10244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31D2F-0569-4B67-8F20-BB14E0A95429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  <p:sp>
        <p:nvSpPr>
          <p:cNvPr id="10246" name="Rectangle 2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717550" y="1557338"/>
            <a:ext cx="5762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0" rIns="9000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it-IT" sz="1000">
                <a:solidFill>
                  <a:srgbClr val="000000"/>
                </a:solidFill>
                <a:cs typeface="Arial" charset="0"/>
              </a:rPr>
              <a:t>Alta</a:t>
            </a:r>
          </a:p>
        </p:txBody>
      </p:sp>
      <p:sp>
        <p:nvSpPr>
          <p:cNvPr id="10247" name="Rectangle 28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703263" y="5013325"/>
            <a:ext cx="576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0" rIns="9000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it-IT" sz="1000">
                <a:solidFill>
                  <a:srgbClr val="000000"/>
                </a:solidFill>
                <a:cs typeface="Arial" charset="0"/>
              </a:rPr>
              <a:t>Bassa</a:t>
            </a:r>
          </a:p>
        </p:txBody>
      </p:sp>
      <p:sp>
        <p:nvSpPr>
          <p:cNvPr id="8" name="Line 31"/>
          <p:cNvSpPr>
            <a:spLocks noChangeShapeType="1"/>
          </p:cNvSpPr>
          <p:nvPr>
            <p:custDataLst>
              <p:tags r:id="rId4"/>
            </p:custDataLst>
          </p:nvPr>
        </p:nvSpPr>
        <p:spPr bwMode="gray">
          <a:xfrm flipV="1">
            <a:off x="1135063" y="1774825"/>
            <a:ext cx="0" cy="3311525"/>
          </a:xfrm>
          <a:prstGeom prst="line">
            <a:avLst/>
          </a:prstGeom>
          <a:noFill/>
          <a:ln w="19050">
            <a:solidFill>
              <a:srgbClr val="92858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000000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10249" name="Rectangle 33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 rot="16200000" flipH="1">
            <a:off x="-305593" y="3213894"/>
            <a:ext cx="25923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54000" bIns="5400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it-IT" sz="1400" b="1">
                <a:solidFill>
                  <a:srgbClr val="000000"/>
                </a:solidFill>
                <a:cs typeface="Arial" charset="0"/>
              </a:rPr>
              <a:t>importanza  </a:t>
            </a:r>
            <a:r>
              <a:rPr lang="en-US" altLang="it-IT" sz="1000">
                <a:solidFill>
                  <a:srgbClr val="000000"/>
                </a:solidFill>
                <a:cs typeface="Arial" charset="0"/>
              </a:rPr>
              <a:t>(media = 11,1)</a:t>
            </a:r>
            <a:endParaRPr lang="en-US" altLang="it-IT" sz="10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50" name="Rectangle 3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6659563" y="5430838"/>
            <a:ext cx="5492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7200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it-IT" sz="1000">
                <a:solidFill>
                  <a:srgbClr val="000000"/>
                </a:solidFill>
                <a:cs typeface="Arial" charset="0"/>
              </a:rPr>
              <a:t>Alta</a:t>
            </a:r>
          </a:p>
        </p:txBody>
      </p:sp>
      <p:sp>
        <p:nvSpPr>
          <p:cNvPr id="11" name="Line 31"/>
          <p:cNvSpPr>
            <a:spLocks noChangeShapeType="1"/>
          </p:cNvSpPr>
          <p:nvPr>
            <p:custDataLst>
              <p:tags r:id="rId7"/>
            </p:custDataLst>
          </p:nvPr>
        </p:nvSpPr>
        <p:spPr bwMode="gray">
          <a:xfrm rot="5400000" flipV="1">
            <a:off x="3948113" y="3008313"/>
            <a:ext cx="0" cy="5162550"/>
          </a:xfrm>
          <a:prstGeom prst="line">
            <a:avLst/>
          </a:prstGeom>
          <a:noFill/>
          <a:ln w="19050">
            <a:solidFill>
              <a:srgbClr val="92858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000000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10252" name="Rectangle 33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 flipH="1">
            <a:off x="2857500" y="5589588"/>
            <a:ext cx="23050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54000" bIns="54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it-IT" sz="1400">
                <a:solidFill>
                  <a:srgbClr val="000000"/>
                </a:solidFill>
                <a:cs typeface="Arial" charset="0"/>
              </a:rPr>
              <a:t> indice </a:t>
            </a:r>
            <a:r>
              <a:rPr lang="en-US" altLang="it-IT" sz="1400" b="1">
                <a:solidFill>
                  <a:srgbClr val="000000"/>
                </a:solidFill>
                <a:cs typeface="Arial" charset="0"/>
              </a:rPr>
              <a:t>Soddisfazione  </a:t>
            </a:r>
            <a:r>
              <a:rPr lang="en-US" altLang="it-IT" sz="1000">
                <a:solidFill>
                  <a:srgbClr val="000000"/>
                </a:solidFill>
                <a:cs typeface="Arial" charset="0"/>
              </a:rPr>
              <a:t>(media = 82)</a:t>
            </a:r>
          </a:p>
        </p:txBody>
      </p:sp>
      <p:graphicFrame>
        <p:nvGraphicFramePr>
          <p:cNvPr id="10242" name="Oggetto 50"/>
          <p:cNvGraphicFramePr>
            <a:graphicFrameLocks noChangeAspect="1"/>
          </p:cNvGraphicFramePr>
          <p:nvPr/>
        </p:nvGraphicFramePr>
        <p:xfrm>
          <a:off x="1222375" y="1458913"/>
          <a:ext cx="7493000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r:id="rId11" imgW="7492633" imgH="4163929" progId="Excel.Chart.8">
                  <p:embed/>
                </p:oleObj>
              </mc:Choice>
              <mc:Fallback>
                <p:oleObj r:id="rId11" imgW="7492633" imgH="4163929" progId="Excel.Chart.8">
                  <p:embed/>
                  <p:pic>
                    <p:nvPicPr>
                      <p:cNvPr id="0" name="Oggetto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458913"/>
                        <a:ext cx="7493000" cy="416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Oval 6"/>
          <p:cNvSpPr>
            <a:spLocks noChangeArrowheads="1"/>
          </p:cNvSpPr>
          <p:nvPr/>
        </p:nvSpPr>
        <p:spPr bwMode="auto">
          <a:xfrm rot="-5400000">
            <a:off x="4906169" y="3142456"/>
            <a:ext cx="1576388" cy="2143125"/>
          </a:xfrm>
          <a:prstGeom prst="ellips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>
                <a:latin typeface="Times" pitchFamily="18" charset="0"/>
                <a:cs typeface="Arial" charset="0"/>
              </a:rPr>
              <a:t>                      </a:t>
            </a:r>
          </a:p>
        </p:txBody>
      </p:sp>
      <p:sp>
        <p:nvSpPr>
          <p:cNvPr id="10254" name="Oval 7"/>
          <p:cNvSpPr>
            <a:spLocks noChangeArrowheads="1"/>
          </p:cNvSpPr>
          <p:nvPr/>
        </p:nvSpPr>
        <p:spPr bwMode="auto">
          <a:xfrm rot="-4988467">
            <a:off x="3879850" y="2081213"/>
            <a:ext cx="1930400" cy="1479550"/>
          </a:xfrm>
          <a:prstGeom prst="ellipse">
            <a:avLst/>
          </a:prstGeom>
          <a:noFill/>
          <a:ln w="38100">
            <a:solidFill>
              <a:srgbClr val="069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 altLang="it-IT">
              <a:latin typeface="Times" pitchFamily="18" charset="0"/>
              <a:cs typeface="Arial" charset="0"/>
            </a:endParaRPr>
          </a:p>
        </p:txBody>
      </p:sp>
      <p:cxnSp>
        <p:nvCxnSpPr>
          <p:cNvPr id="16" name="Connettore 2 15"/>
          <p:cNvCxnSpPr>
            <a:endCxn id="17" idx="2"/>
          </p:cNvCxnSpPr>
          <p:nvPr/>
        </p:nvCxnSpPr>
        <p:spPr>
          <a:xfrm flipV="1">
            <a:off x="5407025" y="1709738"/>
            <a:ext cx="1136650" cy="352425"/>
          </a:xfrm>
          <a:prstGeom prst="straightConnector1">
            <a:avLst/>
          </a:prstGeom>
          <a:ln w="38100">
            <a:solidFill>
              <a:srgbClr val="0690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5680075" y="1236663"/>
            <a:ext cx="1728788" cy="473075"/>
          </a:xfrm>
          <a:prstGeom prst="rect">
            <a:avLst/>
          </a:prstGeom>
          <a:solidFill>
            <a:schemeClr val="bg1"/>
          </a:solidFill>
          <a:ln>
            <a:solidFill>
              <a:srgbClr val="069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dirty="0">
                <a:solidFill>
                  <a:schemeClr val="tx1"/>
                </a:solidFill>
              </a:rPr>
              <a:t>Punti di forza da </a:t>
            </a:r>
            <a:r>
              <a:rPr lang="it-IT" sz="1000" b="1" dirty="0">
                <a:solidFill>
                  <a:schemeClr val="tx1"/>
                </a:solidFill>
              </a:rPr>
              <a:t>mantenere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7208838" y="2863850"/>
            <a:ext cx="1727200" cy="473075"/>
          </a:xfrm>
          <a:prstGeom prst="rect">
            <a:avLst/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dirty="0">
                <a:solidFill>
                  <a:schemeClr val="tx1"/>
                </a:solidFill>
              </a:rPr>
              <a:t>Opportunità da </a:t>
            </a:r>
            <a:r>
              <a:rPr lang="it-IT" sz="1000" b="1" dirty="0">
                <a:solidFill>
                  <a:schemeClr val="tx1"/>
                </a:solidFill>
              </a:rPr>
              <a:t>valorizzare*</a:t>
            </a:r>
          </a:p>
        </p:txBody>
      </p:sp>
      <p:cxnSp>
        <p:nvCxnSpPr>
          <p:cNvPr id="19" name="Connettore 2 18"/>
          <p:cNvCxnSpPr>
            <a:stCxn id="10253" idx="5"/>
            <a:endCxn id="18" idx="1"/>
          </p:cNvCxnSpPr>
          <p:nvPr/>
        </p:nvCxnSpPr>
        <p:spPr>
          <a:xfrm flipV="1">
            <a:off x="6453188" y="3100388"/>
            <a:ext cx="755650" cy="557212"/>
          </a:xfrm>
          <a:prstGeom prst="straightConnector1">
            <a:avLst/>
          </a:prstGeom>
          <a:ln w="38100">
            <a:solidFill>
              <a:srgbClr val="99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9" name="Rettangolo 19"/>
          <p:cNvSpPr>
            <a:spLocks noChangeArrowheads="1"/>
          </p:cNvSpPr>
          <p:nvPr/>
        </p:nvSpPr>
        <p:spPr bwMode="auto">
          <a:xfrm>
            <a:off x="3051175" y="1989138"/>
            <a:ext cx="1008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" hangingPunct="1"/>
            <a:r>
              <a:rPr lang="it-IT" altLang="it-IT" sz="1000" b="1">
                <a:solidFill>
                  <a:srgbClr val="000000"/>
                </a:solidFill>
                <a:cs typeface="Arial" charset="0"/>
              </a:rPr>
              <a:t>Chiarezza esito  servizio</a:t>
            </a:r>
          </a:p>
        </p:txBody>
      </p:sp>
      <p:sp>
        <p:nvSpPr>
          <p:cNvPr id="10260" name="Rettangolo 25"/>
          <p:cNvSpPr>
            <a:spLocks noChangeArrowheads="1"/>
          </p:cNvSpPr>
          <p:nvPr/>
        </p:nvSpPr>
        <p:spPr bwMode="auto">
          <a:xfrm>
            <a:off x="5673725" y="3984625"/>
            <a:ext cx="1223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" hangingPunct="1"/>
            <a:r>
              <a:rPr lang="it-IT" altLang="it-IT" sz="1000" b="1">
                <a:solidFill>
                  <a:srgbClr val="000000"/>
                </a:solidFill>
                <a:cs typeface="Arial" charset="0"/>
              </a:rPr>
              <a:t>Facilità accesso servizio</a:t>
            </a:r>
          </a:p>
        </p:txBody>
      </p:sp>
      <p:sp>
        <p:nvSpPr>
          <p:cNvPr id="10261" name="Rettangolo 26"/>
          <p:cNvSpPr>
            <a:spLocks noChangeArrowheads="1"/>
          </p:cNvSpPr>
          <p:nvPr/>
        </p:nvSpPr>
        <p:spPr bwMode="auto">
          <a:xfrm>
            <a:off x="4862513" y="2959100"/>
            <a:ext cx="1223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" hangingPunct="1"/>
            <a:r>
              <a:rPr lang="it-IT" altLang="it-IT" sz="1000" b="1">
                <a:solidFill>
                  <a:srgbClr val="000000"/>
                </a:solidFill>
                <a:cs typeface="Arial" charset="0"/>
              </a:rPr>
              <a:t>Adeguatezza tempi risposta</a:t>
            </a:r>
          </a:p>
        </p:txBody>
      </p:sp>
      <p:sp>
        <p:nvSpPr>
          <p:cNvPr id="10262" name="Rettangolo 27"/>
          <p:cNvSpPr>
            <a:spLocks noChangeArrowheads="1"/>
          </p:cNvSpPr>
          <p:nvPr/>
        </p:nvSpPr>
        <p:spPr bwMode="auto">
          <a:xfrm>
            <a:off x="2857500" y="2863850"/>
            <a:ext cx="1223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" hangingPunct="1"/>
            <a:r>
              <a:rPr lang="it-IT" altLang="it-IT" sz="1000" b="1">
                <a:solidFill>
                  <a:srgbClr val="000000"/>
                </a:solidFill>
                <a:cs typeface="Arial" charset="0"/>
              </a:rPr>
              <a:t>Chiarezza info da fornire per avere assistenza</a:t>
            </a:r>
          </a:p>
        </p:txBody>
      </p:sp>
      <p:sp>
        <p:nvSpPr>
          <p:cNvPr id="10263" name="Rettangolo 28"/>
          <p:cNvSpPr>
            <a:spLocks noChangeArrowheads="1"/>
          </p:cNvSpPr>
          <p:nvPr/>
        </p:nvSpPr>
        <p:spPr bwMode="auto">
          <a:xfrm>
            <a:off x="2143125" y="4060825"/>
            <a:ext cx="1223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" hangingPunct="1"/>
            <a:r>
              <a:rPr lang="it-IT" altLang="it-IT" sz="1000" b="1">
                <a:solidFill>
                  <a:srgbClr val="000000"/>
                </a:solidFill>
                <a:cs typeface="Arial" charset="0"/>
              </a:rPr>
              <a:t>Info su stato pratica</a:t>
            </a:r>
          </a:p>
        </p:txBody>
      </p:sp>
      <p:sp>
        <p:nvSpPr>
          <p:cNvPr id="10264" name="Rettangolo 29"/>
          <p:cNvSpPr>
            <a:spLocks noChangeArrowheads="1"/>
          </p:cNvSpPr>
          <p:nvPr/>
        </p:nvSpPr>
        <p:spPr bwMode="auto">
          <a:xfrm>
            <a:off x="4737100" y="4356100"/>
            <a:ext cx="1227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" hangingPunct="1"/>
            <a:r>
              <a:rPr lang="it-IT" altLang="it-IT" sz="1000" b="1">
                <a:solidFill>
                  <a:srgbClr val="000000"/>
                </a:solidFill>
                <a:cs typeface="Arial" charset="0"/>
              </a:rPr>
              <a:t>Rapidità risposta richiesta assistenza</a:t>
            </a:r>
          </a:p>
        </p:txBody>
      </p:sp>
      <p:sp>
        <p:nvSpPr>
          <p:cNvPr id="33" name="Rettangolo 32"/>
          <p:cNvSpPr/>
          <p:nvPr/>
        </p:nvSpPr>
        <p:spPr bwMode="auto">
          <a:xfrm>
            <a:off x="7329488" y="4033838"/>
            <a:ext cx="2448048" cy="17421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square" lIns="80962" tIns="39688" rIns="80962" bIns="39688">
            <a:spAutoFit/>
          </a:bodyPr>
          <a:lstStyle/>
          <a:p>
            <a:pPr>
              <a:defRPr/>
            </a:pPr>
            <a:r>
              <a:rPr lang="it-IT" sz="900" i="1" dirty="0" smtClean="0">
                <a:latin typeface="Arial" pitchFamily="34" charset="0"/>
              </a:rPr>
              <a:t>* </a:t>
            </a:r>
            <a:r>
              <a:rPr lang="it-IT" sz="900" b="1" dirty="0" smtClean="0">
                <a:latin typeface="Arial" pitchFamily="34" charset="0"/>
              </a:rPr>
              <a:t>Nota</a:t>
            </a:r>
            <a:r>
              <a:rPr lang="it-IT" sz="900" b="1" dirty="0">
                <a:latin typeface="Arial" pitchFamily="34" charset="0"/>
              </a:rPr>
              <a:t>: </a:t>
            </a:r>
            <a:r>
              <a:rPr lang="it-IT" sz="900" dirty="0">
                <a:latin typeface="Arial" pitchFamily="34" charset="0"/>
              </a:rPr>
              <a:t>non sono rappresentati i driver non significativamente legati alla soddisfazione complessiva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it-IT" sz="900" i="1" dirty="0">
                <a:latin typeface="Arial" pitchFamily="34" charset="0"/>
              </a:rPr>
              <a:t>Facilità di utilizzo dell’applicazione e semplicità /chiarezza delle modalità di abilitazione del servizio </a:t>
            </a:r>
            <a:r>
              <a:rPr lang="it-IT" sz="900" dirty="0">
                <a:latin typeface="Arial" pitchFamily="34" charset="0"/>
              </a:rPr>
              <a:t>sono</a:t>
            </a:r>
            <a:r>
              <a:rPr lang="it-IT" sz="900" b="1" dirty="0">
                <a:latin typeface="Arial" pitchFamily="34" charset="0"/>
              </a:rPr>
              <a:t> opportunità </a:t>
            </a:r>
            <a:r>
              <a:rPr lang="it-IT" sz="900" dirty="0">
                <a:latin typeface="Arial" pitchFamily="34" charset="0"/>
              </a:rPr>
              <a:t>da valorizzare</a:t>
            </a:r>
          </a:p>
          <a:p>
            <a:pPr marL="87313" indent="-87313" fontAlgn="b">
              <a:buFont typeface="Arial" panose="020B0604020202020204" pitchFamily="34" charset="0"/>
              <a:buChar char="•"/>
              <a:defRPr/>
            </a:pPr>
            <a:r>
              <a:rPr lang="it-IT" sz="900" i="1" dirty="0">
                <a:latin typeface="Arial" pitchFamily="34" charset="0"/>
              </a:rPr>
              <a:t>La facilità  di reperimento dell’esito , la chiarezza /completezza delle motivazioni per la richiesta di assistenza e la capacità degli </a:t>
            </a:r>
            <a:r>
              <a:rPr lang="it-IT" sz="900" i="1" dirty="0" err="1">
                <a:latin typeface="Arial" pitchFamily="34" charset="0"/>
              </a:rPr>
              <a:t>Alert</a:t>
            </a:r>
            <a:r>
              <a:rPr lang="it-IT" sz="900" i="1" dirty="0">
                <a:latin typeface="Arial" pitchFamily="34" charset="0"/>
              </a:rPr>
              <a:t> di fornire aiuto </a:t>
            </a:r>
            <a:r>
              <a:rPr lang="it-IT" sz="900" dirty="0">
                <a:latin typeface="Arial" pitchFamily="34" charset="0"/>
              </a:rPr>
              <a:t>sono invece </a:t>
            </a:r>
            <a:r>
              <a:rPr lang="it-IT" sz="900" b="1" dirty="0">
                <a:latin typeface="Arial" pitchFamily="34" charset="0"/>
              </a:rPr>
              <a:t>aspetti secondari </a:t>
            </a:r>
            <a:r>
              <a:rPr lang="it-IT" sz="900" dirty="0">
                <a:latin typeface="Arial" pitchFamily="34" charset="0"/>
              </a:rPr>
              <a:t>da monitorare</a:t>
            </a:r>
            <a:r>
              <a:rPr lang="it-IT" sz="900" b="1" dirty="0">
                <a:latin typeface="Arial" pitchFamily="34" charset="0"/>
              </a:rPr>
              <a:t>	</a:t>
            </a:r>
            <a:endParaRPr lang="it-IT" sz="900" dirty="0">
              <a:latin typeface="Arial" pitchFamily="34" charset="0"/>
            </a:endParaRPr>
          </a:p>
        </p:txBody>
      </p:sp>
      <p:sp>
        <p:nvSpPr>
          <p:cNvPr id="10266" name="Oval 6"/>
          <p:cNvSpPr>
            <a:spLocks noChangeArrowheads="1"/>
          </p:cNvSpPr>
          <p:nvPr/>
        </p:nvSpPr>
        <p:spPr bwMode="auto">
          <a:xfrm rot="-4485914">
            <a:off x="1672432" y="3320256"/>
            <a:ext cx="1462088" cy="2130425"/>
          </a:xfrm>
          <a:prstGeom prst="ellips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>
                <a:latin typeface="Times" pitchFamily="18" charset="0"/>
                <a:cs typeface="Arial" charset="0"/>
              </a:rPr>
              <a:t>                      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415925" y="5353050"/>
            <a:ext cx="1727200" cy="47307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dirty="0">
                <a:solidFill>
                  <a:schemeClr val="tx1"/>
                </a:solidFill>
              </a:rPr>
              <a:t>Aspetti secondari da </a:t>
            </a:r>
            <a:r>
              <a:rPr lang="it-IT" sz="1000" b="1" dirty="0">
                <a:solidFill>
                  <a:schemeClr val="tx1"/>
                </a:solidFill>
              </a:rPr>
              <a:t>monitorare*</a:t>
            </a:r>
          </a:p>
        </p:txBody>
      </p:sp>
      <p:cxnSp>
        <p:nvCxnSpPr>
          <p:cNvPr id="40" name="Connettore 2 39"/>
          <p:cNvCxnSpPr>
            <a:stCxn id="10266" idx="1"/>
          </p:cNvCxnSpPr>
          <p:nvPr/>
        </p:nvCxnSpPr>
        <p:spPr>
          <a:xfrm flipH="1">
            <a:off x="1279525" y="4686300"/>
            <a:ext cx="260350" cy="60166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1293813" y="995363"/>
            <a:ext cx="1728787" cy="47307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dirty="0">
                <a:solidFill>
                  <a:schemeClr val="tx1"/>
                </a:solidFill>
              </a:rPr>
              <a:t>Area di possibili </a:t>
            </a:r>
            <a:r>
              <a:rPr lang="it-IT" sz="1000" b="1" dirty="0">
                <a:solidFill>
                  <a:schemeClr val="tx1"/>
                </a:solidFill>
              </a:rPr>
              <a:t>miglioramenti</a:t>
            </a:r>
          </a:p>
        </p:txBody>
      </p:sp>
      <p:sp>
        <p:nvSpPr>
          <p:cNvPr id="10270" name="Oval 7"/>
          <p:cNvSpPr>
            <a:spLocks noChangeArrowheads="1"/>
          </p:cNvSpPr>
          <p:nvPr/>
        </p:nvSpPr>
        <p:spPr bwMode="auto">
          <a:xfrm rot="5605131">
            <a:off x="2537619" y="1847056"/>
            <a:ext cx="2236788" cy="175577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 altLang="it-IT">
              <a:latin typeface="Times" pitchFamily="18" charset="0"/>
              <a:cs typeface="Arial" charset="0"/>
            </a:endParaRPr>
          </a:p>
        </p:txBody>
      </p:sp>
      <p:cxnSp>
        <p:nvCxnSpPr>
          <p:cNvPr id="50" name="Connettore 2 49"/>
          <p:cNvCxnSpPr>
            <a:stCxn id="10270" idx="3"/>
            <a:endCxn id="48" idx="2"/>
          </p:cNvCxnSpPr>
          <p:nvPr/>
        </p:nvCxnSpPr>
        <p:spPr>
          <a:xfrm flipH="1" flipV="1">
            <a:off x="2159000" y="1468438"/>
            <a:ext cx="925513" cy="430212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2" name="Rettangolo 35"/>
          <p:cNvSpPr>
            <a:spLocks noChangeArrowheads="1"/>
          </p:cNvSpPr>
          <p:nvPr/>
        </p:nvSpPr>
        <p:spPr bwMode="auto">
          <a:xfrm>
            <a:off x="4059238" y="2305050"/>
            <a:ext cx="1008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" hangingPunct="1"/>
            <a:r>
              <a:rPr lang="it-IT" altLang="it-IT" sz="1000" b="1">
                <a:solidFill>
                  <a:srgbClr val="000000"/>
                </a:solidFill>
                <a:cs typeface="Arial" charset="0"/>
              </a:rPr>
              <a:t>Chiarezza info sul servizio</a:t>
            </a:r>
          </a:p>
        </p:txBody>
      </p:sp>
      <p:sp>
        <p:nvSpPr>
          <p:cNvPr id="10273" name="Rettangolo 36"/>
          <p:cNvSpPr>
            <a:spLocks noChangeArrowheads="1"/>
          </p:cNvSpPr>
          <p:nvPr/>
        </p:nvSpPr>
        <p:spPr bwMode="auto">
          <a:xfrm>
            <a:off x="4598988" y="3752850"/>
            <a:ext cx="1008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" hangingPunct="1"/>
            <a:r>
              <a:rPr lang="it-IT" altLang="it-IT" sz="1000" b="1">
                <a:solidFill>
                  <a:srgbClr val="000000"/>
                </a:solidFill>
                <a:cs typeface="Arial" charset="0"/>
              </a:rPr>
              <a:t>Continuità funzion.servizio</a:t>
            </a:r>
          </a:p>
        </p:txBody>
      </p:sp>
      <p:sp>
        <p:nvSpPr>
          <p:cNvPr id="10274" name="Rettangolo 52"/>
          <p:cNvSpPr>
            <a:spLocks noChangeArrowheads="1"/>
          </p:cNvSpPr>
          <p:nvPr/>
        </p:nvSpPr>
        <p:spPr bwMode="auto">
          <a:xfrm>
            <a:off x="1633538" y="4440238"/>
            <a:ext cx="1223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" hangingPunct="1"/>
            <a:r>
              <a:rPr lang="it-IT" altLang="it-IT" sz="1000" b="1">
                <a:solidFill>
                  <a:srgbClr val="000000"/>
                </a:solidFill>
                <a:cs typeface="Arial" charset="0"/>
              </a:rPr>
              <a:t>Efficacia strumenti assistenza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7E46E-9372-470D-A4A0-AA4284DCC4B0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152775" y="1074738"/>
            <a:ext cx="6408738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indent="0" algn="just">
              <a:buClr>
                <a:srgbClr val="FF9933"/>
              </a:buClr>
              <a:defRPr/>
            </a:pPr>
            <a:r>
              <a:rPr lang="it-IT" sz="1600" kern="0" dirty="0" smtClean="0"/>
              <a:t>somministrazione a cura di SOGEI di un </a:t>
            </a:r>
            <a:r>
              <a:rPr lang="it-IT" sz="1600" b="1" kern="0" dirty="0" smtClean="0"/>
              <a:t>questionario web </a:t>
            </a:r>
            <a:r>
              <a:rPr lang="it-IT" sz="1600" kern="0" dirty="0" smtClean="0"/>
              <a:t>agli utenti che hanno richiesto assistenza tramite CIVIS</a:t>
            </a:r>
          </a:p>
          <a:p>
            <a:pPr marL="0" indent="0" algn="just">
              <a:buClr>
                <a:srgbClr val="FF9933"/>
              </a:buClr>
              <a:defRPr/>
            </a:pPr>
            <a:endParaRPr lang="it-IT" sz="1200" kern="0" dirty="0" smtClean="0"/>
          </a:p>
          <a:p>
            <a:pPr marL="0" indent="0" algn="just">
              <a:buClr>
                <a:srgbClr val="FF9933"/>
              </a:buClr>
              <a:defRPr/>
            </a:pPr>
            <a:r>
              <a:rPr lang="it-IT" sz="1600" b="1" kern="0" dirty="0" smtClean="0"/>
              <a:t>3.012* tra cittadini e professionisti </a:t>
            </a:r>
            <a:r>
              <a:rPr lang="it-IT" sz="1600" kern="0" dirty="0" smtClean="0"/>
              <a:t>(dei </a:t>
            </a:r>
            <a:r>
              <a:rPr lang="it-IT" sz="1600" kern="0" dirty="0" smtClean="0"/>
              <a:t>46.000 utenti </a:t>
            </a:r>
            <a:r>
              <a:rPr lang="it-IT" sz="1600" kern="0" dirty="0" smtClean="0"/>
              <a:t>medi/mese) contattati con email dopo 15 giorni dalla richiesta di assistenza</a:t>
            </a:r>
          </a:p>
          <a:p>
            <a:pPr marL="0" indent="0" algn="just">
              <a:buClr>
                <a:srgbClr val="FF9933"/>
              </a:buClr>
              <a:defRPr/>
            </a:pPr>
            <a:endParaRPr lang="it-IT" sz="1200" kern="0" dirty="0" smtClean="0"/>
          </a:p>
          <a:p>
            <a:pPr marL="0" indent="0" algn="just">
              <a:buClr>
                <a:srgbClr val="FF9933"/>
              </a:buClr>
              <a:defRPr/>
            </a:pPr>
            <a:r>
              <a:rPr lang="it-IT" sz="1600" b="1" kern="0" dirty="0" smtClean="0"/>
              <a:t>19 novembre – 15 dicembre 2013</a:t>
            </a:r>
          </a:p>
          <a:p>
            <a:pPr marL="0" indent="0" algn="just">
              <a:buClr>
                <a:srgbClr val="FF9933"/>
              </a:buClr>
              <a:defRPr/>
            </a:pPr>
            <a:endParaRPr lang="it-IT" sz="1600" kern="0" dirty="0" smtClean="0"/>
          </a:p>
          <a:p>
            <a:pPr marL="0" indent="0" algn="just">
              <a:buClr>
                <a:srgbClr val="FF9933"/>
              </a:buClr>
              <a:defRPr/>
            </a:pPr>
            <a:endParaRPr lang="it-IT" sz="1200" kern="0" dirty="0" smtClean="0"/>
          </a:p>
          <a:p>
            <a:pPr marL="0" indent="0" algn="just">
              <a:buClr>
                <a:srgbClr val="FF9933"/>
              </a:buClr>
              <a:defRPr/>
            </a:pPr>
            <a:r>
              <a:rPr lang="it-IT" sz="1600" kern="0" dirty="0" smtClean="0"/>
              <a:t>con le credenziali Entratel o </a:t>
            </a:r>
            <a:r>
              <a:rPr lang="it-IT" sz="1600" kern="0" dirty="0" smtClean="0"/>
              <a:t>Fisconline</a:t>
            </a:r>
            <a:endParaRPr lang="it-IT" sz="1600" kern="0" dirty="0" smtClean="0"/>
          </a:p>
          <a:p>
            <a:pPr marL="0" indent="0" algn="just">
              <a:buClr>
                <a:srgbClr val="FF9933"/>
              </a:buClr>
              <a:defRPr/>
            </a:pPr>
            <a:endParaRPr lang="it-IT" sz="1600" kern="0" dirty="0" smtClean="0"/>
          </a:p>
          <a:p>
            <a:pPr marL="0" indent="0" algn="just">
              <a:buClr>
                <a:srgbClr val="FF9933"/>
              </a:buClr>
              <a:defRPr/>
            </a:pPr>
            <a:endParaRPr lang="it-IT" sz="1000" b="1" kern="0" dirty="0" smtClean="0"/>
          </a:p>
          <a:p>
            <a:pPr marL="0" indent="0" algn="just">
              <a:buClr>
                <a:srgbClr val="FF9933"/>
              </a:buClr>
              <a:defRPr/>
            </a:pPr>
            <a:r>
              <a:rPr lang="it-IT" sz="1600" b="1" kern="0" dirty="0" smtClean="0"/>
              <a:t>anonima e facoltativa </a:t>
            </a:r>
            <a:r>
              <a:rPr lang="it-IT" sz="1600" kern="0" dirty="0" smtClean="0"/>
              <a:t>con adesione in fase di compilazione</a:t>
            </a:r>
          </a:p>
          <a:p>
            <a:pPr marL="0" indent="0" algn="just">
              <a:buClr>
                <a:srgbClr val="FF9933"/>
              </a:buClr>
              <a:defRPr/>
            </a:pPr>
            <a:endParaRPr lang="it-IT" sz="1200" kern="0" dirty="0" smtClean="0"/>
          </a:p>
          <a:p>
            <a:pPr marL="0" indent="0" algn="just">
              <a:buClr>
                <a:srgbClr val="FF9933"/>
              </a:buClr>
              <a:defRPr/>
            </a:pPr>
            <a:r>
              <a:rPr lang="it-IT" sz="1600" kern="0" dirty="0" smtClean="0"/>
              <a:t>margine di errore non superiore al 2% ad un livello di fiducia del 95%</a:t>
            </a:r>
            <a:endParaRPr lang="it-IT" sz="1600" b="1" kern="0" dirty="0" smtClean="0"/>
          </a:p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endParaRPr lang="it-IT" sz="1000" kern="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METODOLOGIA: MODALITÀ E TEMPI</a:t>
            </a:r>
          </a:p>
        </p:txBody>
      </p:sp>
      <p:sp>
        <p:nvSpPr>
          <p:cNvPr id="14341" name="CasellaDiTesto 6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14342" name="Segnaposto numero diapositiva 3"/>
          <p:cNvSpPr txBox="1">
            <a:spLocks/>
          </p:cNvSpPr>
          <p:nvPr/>
        </p:nvSpPr>
        <p:spPr bwMode="auto">
          <a:xfrm>
            <a:off x="4519613" y="6599238"/>
            <a:ext cx="8651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02F4A700-BC44-40A1-A647-96E228B7F8B3}" type="slidenum">
              <a:rPr lang="it-IT" altLang="it-IT" sz="1000">
                <a:solidFill>
                  <a:srgbClr val="073C62"/>
                </a:solidFill>
                <a:latin typeface="Verdana" pitchFamily="34" charset="0"/>
              </a:rPr>
              <a:pPr algn="ctr" eaLnBrk="1" hangingPunct="1"/>
              <a:t>3</a:t>
            </a:fld>
            <a:endParaRPr lang="it-IT" altLang="it-IT" sz="1000">
              <a:solidFill>
                <a:srgbClr val="073C62"/>
              </a:solidFill>
              <a:latin typeface="Verdana" pitchFamily="34" charset="0"/>
            </a:endParaRPr>
          </a:p>
        </p:txBody>
      </p:sp>
      <p:sp>
        <p:nvSpPr>
          <p:cNvPr id="9" name="Pentagono 8"/>
          <p:cNvSpPr/>
          <p:nvPr/>
        </p:nvSpPr>
        <p:spPr bwMode="auto">
          <a:xfrm>
            <a:off x="358775" y="1260475"/>
            <a:ext cx="2189163" cy="296863"/>
          </a:xfrm>
          <a:prstGeom prst="homePlate">
            <a:avLst/>
          </a:prstGeom>
          <a:solidFill>
            <a:srgbClr val="0F4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80962" tIns="39688" rIns="80962" bIns="39688">
            <a:spAutoFit/>
          </a:bodyPr>
          <a:lstStyle/>
          <a:p>
            <a:pPr>
              <a:defRPr/>
            </a:pPr>
            <a:r>
              <a:rPr lang="it-IT" sz="1400" b="1" dirty="0">
                <a:solidFill>
                  <a:schemeClr val="lt1"/>
                </a:solidFill>
                <a:latin typeface="+mn-lt"/>
              </a:rPr>
              <a:t>Metodologia</a:t>
            </a:r>
          </a:p>
        </p:txBody>
      </p:sp>
      <p:sp>
        <p:nvSpPr>
          <p:cNvPr id="10" name="Pentagono 9"/>
          <p:cNvSpPr/>
          <p:nvPr/>
        </p:nvSpPr>
        <p:spPr bwMode="auto">
          <a:xfrm>
            <a:off x="344488" y="2009775"/>
            <a:ext cx="2339975" cy="295275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rgbClr val="0F407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80962" tIns="39688" rIns="80962" bIns="39688">
            <a:spAutoFit/>
          </a:bodyPr>
          <a:lstStyle/>
          <a:p>
            <a:pPr>
              <a:defRPr/>
            </a:pPr>
            <a:r>
              <a:rPr lang="it-IT" sz="1400" b="1" dirty="0">
                <a:solidFill>
                  <a:srgbClr val="0F407B"/>
                </a:solidFill>
                <a:latin typeface="+mn-lt"/>
              </a:rPr>
              <a:t>Campione</a:t>
            </a:r>
          </a:p>
        </p:txBody>
      </p:sp>
      <p:sp>
        <p:nvSpPr>
          <p:cNvPr id="11" name="Pentagono 10"/>
          <p:cNvSpPr/>
          <p:nvPr/>
        </p:nvSpPr>
        <p:spPr bwMode="auto">
          <a:xfrm>
            <a:off x="344488" y="2844800"/>
            <a:ext cx="2339975" cy="295275"/>
          </a:xfrm>
          <a:prstGeom prst="homePlate">
            <a:avLst/>
          </a:prstGeom>
          <a:solidFill>
            <a:srgbClr val="0F4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80962" tIns="39688" rIns="80962" bIns="39688">
            <a:spAutoFit/>
          </a:bodyPr>
          <a:lstStyle/>
          <a:p>
            <a:pPr>
              <a:defRPr/>
            </a:pPr>
            <a:r>
              <a:rPr lang="it-IT" sz="1400" b="1" dirty="0">
                <a:solidFill>
                  <a:schemeClr val="lt1"/>
                </a:solidFill>
                <a:latin typeface="+mn-lt"/>
              </a:rPr>
              <a:t>Periodo rilevazione</a:t>
            </a:r>
          </a:p>
        </p:txBody>
      </p:sp>
      <p:sp>
        <p:nvSpPr>
          <p:cNvPr id="12" name="Pentagono 11"/>
          <p:cNvSpPr/>
          <p:nvPr/>
        </p:nvSpPr>
        <p:spPr bwMode="auto">
          <a:xfrm>
            <a:off x="358775" y="3573463"/>
            <a:ext cx="2468563" cy="511175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rgbClr val="0F407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80962" tIns="39688" rIns="80962" bIns="39688">
            <a:spAutoFit/>
          </a:bodyPr>
          <a:lstStyle/>
          <a:p>
            <a:pPr>
              <a:defRPr/>
            </a:pPr>
            <a:r>
              <a:rPr lang="it-IT" sz="1400" b="1" dirty="0">
                <a:solidFill>
                  <a:srgbClr val="0F407B"/>
                </a:solidFill>
                <a:latin typeface="+mn-lt"/>
              </a:rPr>
              <a:t>Accesso al questionario</a:t>
            </a:r>
          </a:p>
        </p:txBody>
      </p:sp>
      <p:sp>
        <p:nvSpPr>
          <p:cNvPr id="13" name="Pentagono 12"/>
          <p:cNvSpPr/>
          <p:nvPr/>
        </p:nvSpPr>
        <p:spPr bwMode="auto">
          <a:xfrm>
            <a:off x="358775" y="4502150"/>
            <a:ext cx="2339975" cy="295275"/>
          </a:xfrm>
          <a:prstGeom prst="homePlate">
            <a:avLst/>
          </a:prstGeom>
          <a:solidFill>
            <a:srgbClr val="0F4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80962" tIns="39688" rIns="80962" bIns="39688">
            <a:spAutoFit/>
          </a:bodyPr>
          <a:lstStyle/>
          <a:p>
            <a:pPr>
              <a:defRPr/>
            </a:pPr>
            <a:r>
              <a:rPr lang="it-IT" sz="1400" b="1" dirty="0">
                <a:solidFill>
                  <a:schemeClr val="lt1"/>
                </a:solidFill>
                <a:latin typeface="+mn-lt"/>
              </a:rPr>
              <a:t>Partecipazione</a:t>
            </a:r>
            <a:endParaRPr lang="it-IT" sz="12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Pentagono 13"/>
          <p:cNvSpPr/>
          <p:nvPr/>
        </p:nvSpPr>
        <p:spPr bwMode="auto">
          <a:xfrm>
            <a:off x="358775" y="5221288"/>
            <a:ext cx="2468563" cy="511175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rgbClr val="0F407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80962" tIns="39688" rIns="80962" bIns="39688">
            <a:spAutoFit/>
          </a:bodyPr>
          <a:lstStyle/>
          <a:p>
            <a:pPr>
              <a:defRPr/>
            </a:pPr>
            <a:r>
              <a:rPr lang="it-IT" sz="1400" b="1" dirty="0">
                <a:solidFill>
                  <a:srgbClr val="0F407B"/>
                </a:solidFill>
                <a:latin typeface="+mn-lt"/>
              </a:rPr>
              <a:t>Significatività statistica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04925"/>
            <a:ext cx="8915400" cy="464502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600" dirty="0" smtClean="0"/>
              <a:t>Per misurare le valutazioni degli utenti è stata utilizzata la scala </a:t>
            </a:r>
            <a:r>
              <a:rPr lang="it-IT" sz="1600" dirty="0" err="1" smtClean="0"/>
              <a:t>Likert</a:t>
            </a:r>
            <a:r>
              <a:rPr lang="it-IT" sz="1600" dirty="0" smtClean="0"/>
              <a:t> a 6 punti dove </a:t>
            </a:r>
            <a:r>
              <a:rPr lang="it-IT" sz="1600" b="1" dirty="0" smtClean="0"/>
              <a:t>1 </a:t>
            </a:r>
            <a:r>
              <a:rPr lang="it-IT" sz="1600" dirty="0" smtClean="0"/>
              <a:t>indica «</a:t>
            </a:r>
            <a:r>
              <a:rPr lang="it-IT" sz="1600" b="1" dirty="0" smtClean="0"/>
              <a:t>Per niente soddisfatto</a:t>
            </a:r>
            <a:r>
              <a:rPr lang="it-IT" sz="1600" dirty="0" smtClean="0"/>
              <a:t>» e </a:t>
            </a:r>
            <a:r>
              <a:rPr lang="it-IT" sz="1600" b="1" dirty="0" smtClean="0"/>
              <a:t>6 </a:t>
            </a:r>
            <a:r>
              <a:rPr lang="it-IT" sz="1600" dirty="0" smtClean="0"/>
              <a:t>«</a:t>
            </a:r>
            <a:r>
              <a:rPr lang="it-IT" sz="1600" b="1" dirty="0" smtClean="0"/>
              <a:t>Totalmente soddisfatto</a:t>
            </a:r>
            <a:r>
              <a:rPr lang="it-IT" sz="1600" dirty="0" smtClean="0"/>
              <a:t>».</a:t>
            </a:r>
          </a:p>
          <a:p>
            <a:pPr marL="0" indent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600" dirty="0" smtClean="0"/>
              <a:t>I punteggi della scala sono stati accorpati in tre classi: 1-2, 3-4 e 5-6 per ricondurli ai </a:t>
            </a:r>
            <a:r>
              <a:rPr lang="it-IT" sz="1600" b="1" dirty="0" smtClean="0"/>
              <a:t>3 Emoticon </a:t>
            </a:r>
            <a:r>
              <a:rPr lang="it-IT" sz="1600" dirty="0" smtClean="0"/>
              <a:t>che consentono di visualizzare in modo immediato il grado di gradimento o meno dell’utente.</a:t>
            </a:r>
          </a:p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endParaRPr lang="it-IT" sz="1600" b="1" dirty="0" smtClean="0"/>
          </a:p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endParaRPr lang="it-IT" sz="1600" b="1" dirty="0" smtClean="0"/>
          </a:p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endParaRPr lang="it-IT" sz="1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METODOLOGIA: LA SCALA IMPIEGATA</a:t>
            </a:r>
          </a:p>
        </p:txBody>
      </p:sp>
      <p:sp>
        <p:nvSpPr>
          <p:cNvPr id="15364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CA654-5706-4C71-85E2-E7A70E72A248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497013" y="3716338"/>
          <a:ext cx="6603999" cy="194786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01333"/>
                <a:gridCol w="2201333"/>
                <a:gridCol w="2201333"/>
              </a:tblGrid>
              <a:tr h="370952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CLASSI</a:t>
                      </a:r>
                      <a:endParaRPr lang="it-IT" sz="1800" dirty="0"/>
                    </a:p>
                  </a:txBody>
                  <a:tcPr marT="45734" marB="45734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EMOTICON</a:t>
                      </a:r>
                      <a:endParaRPr lang="it-IT" sz="1800" dirty="0"/>
                    </a:p>
                  </a:txBody>
                  <a:tcPr marT="45734" marB="45734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GIUDIZIO</a:t>
                      </a:r>
                    </a:p>
                  </a:txBody>
                  <a:tcPr marT="45734" marB="45734">
                    <a:solidFill>
                      <a:srgbClr val="0F407B"/>
                    </a:solidFill>
                  </a:tcPr>
                </a:tc>
              </a:tr>
              <a:tr h="49340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Negativo</a:t>
                      </a:r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</a:tr>
              <a:tr h="50420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3-4</a:t>
                      </a:r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Medio/sufficiente</a:t>
                      </a:r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</a:tr>
              <a:tr h="57929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Positivo</a:t>
                      </a:r>
                    </a:p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6" name="AutoShape 2" descr="data:image/jpeg;base64,/9j/4AAQSkZJRgABAQAAAQABAAD/2wCEAAkGBxAPERUUEBAVFhQXGBIWGBYVGBQVFBQYFBQXFhUUFBQYHyogGBolHBUVITIhJSkrLi4uFx8zODMsNygtLisBCgoKDg0OGxAQGywkHyQsLCwvLC0sLCwrLSwsLCwsLCwsLCwsLCwsLCwsLCwsLCwsLCwsLCwsLCwsLCssLCwsLP/AABEIADwBLAMBEQACEQEDEQH/xAAbAAABBQEBAAAAAAAAAAAAAAAAAQIDBAUGB//EAD0QAAECAwIKBwYHAAMBAAAAAAEAAgMEEQUxEiEiQVFhcoGRsQYyU3GhstIHEzSDwtEUIyQzQkRSQ5LBFf/EABsBAQACAwEBAAAAAAAAAAAAAAABBAIDBQYH/8QAKxEBAAICAQQCAQQBBQEAAAAAAAECAxEEBRIhMRNRFCIjMkFhQnGBkaEV/9oADAMBAAIRAxEAPwD2oxCTRoGK8m4aO9A/K1eKAytXigMrV4oDK1eKAytXigMrV4oEOHmwfFA2DHDiWnE4AEi/Ebj3IJ0AgEAgEEIiFxOCBQYqnTqCB9HaRwP3QFHaRwP3QFHaRwP3QFHaRwP3QFHaRwP3QFHaRwP3QI7CzUOrGPFA2Xjh9RnbicM4KCZAIBAIBAyI8NFSgYwvN4A1Y670DsrV4oDK1eKAytXigMrV4oDK1eKAytXigjixHMGE4DBAqaVqKXmmdBM1wOdBFA6z9oeUIJ0DcJCPJr4zWipIA1kAIjuiPavDtWXccER4RdoD2E8KqNww+an3C014NylnExPo5EhBkf3vlfUg10AgEAgEEEpcdp3NBOgSqjf2IoswxnWcAq+Xm4MU6veIZ1x2t6hF/wDRhf7HiqsdY4czrvhl8F/pNCjtd1XAq7i5GLL/AAttrmsx7SVW5BSgx7O+KmPlcig2AgEAgEAghm+rvb5ggmQJVAmEgz523ZWAaRpmEw6HPaDwrVRNohvx8bNk9Vkkp0gk4xpCmYTjoa9hPCtVHdBfjZafyrLSDlkrlRKGb/bfsu5FBWsP4eFsN5ILMDrP2h5QglKDkOmPS38KfdQQDFIxk42sB0jOdSwvbTl87qHw/pr7eaT9oxYxLo0Rz6/6OLcLgq8zNpcGZy8i/tVJbQVIp4KY3trjFkm81rE7h0cl0lfKsZ7hxwh1gamGRS6hN+sUWXfqV6vMthiI/t6bYFtQ5yFhsvGJzTe06Fvidu/xuTXNXcNRSsyyf73yvqQa6AQCAQBQQStx2nc0EyDKtKeIOCw4850al5brHV5x/s4/f2t4MO/MsK0J5kFhiRXUAz4ySTcAF5nFjz8zJqPMrlppjjyqOtuXEERsPIJpccKuduDpxLbHTc85fj7fKPnpppSloMiw2vhGoOe44sRGrGrmTlX48fDHi0NdK1v5bdmzuHid1uYXoejdT/KpNMk/qj/1Vz4e2dw0Cu6rsmzvipjuhcig1wgEAgEAghmurvb5gglCCOPGDAXOIAAJJOIADGSSoTWs2tqPbyHpT04jTTi2A4woOrE+JrJ/iNSr5Mm/T2fTuiUx1783mXJE48d/E8Vpisy6VuVhxZPi3/wtWbHZDiAvuGqqdswr8rk4bT8P9uqsbp06BHoa/hjQYJxuZpc06NS2UyaUOR0OL4pmP5Q9Xl47YjWuYQWuAIIzgq1E78vJWrNZmLexN/tv2XcipYq1hfDwthvJBYgdZ+0PKECTsYQ4bnm5rXO/6glGN7dtZl4PMzDor3RHmrnEknWdGpVJnbxWTJOS+5V4sPCCVtpu4nIjBk7pgx8vVoANyz71nDz60y2tMe0zW0FFrmdyoZL/ACXm0Os9m88Yc3gfxiNIPe3GD4lbcc+dOh0nLrL2fb1cLe9Oyf73yvqQa6AQCAQBQQStx2nc0ExUT6HLRHVJJzkr5byrzbNaZ97dnHGqqVqWeyZhlj6gGhBF4IzrZw+Zfi5O6iL074Zz+jMEwGwsJwo4uwsVSSKGouuV3/7GWuacsRHlh8Ea01ZCUZAhthsuGnGSTeSudys9uRkm9vbZWkVjS9IupEb3q50e8xy6RH2wzx+3LpF9GhyWRZ3xcx3QuRUjYQCAQCAQQzXV3t8wQSoON9qk66FKNY00968MPcGlx8tN61ZZ1V2uh4Iycjc/6Y28iVSJe416JrWe5czP0+l83y7FMdU3KI6binN8252VYOpuLe/D172XzzosnguNTCeWDuoCOatYZ3Dw3XMUY+T3R/fl1c1+2/ZdyK3OKgsP4eFsN5IlYgdZ+0PKECzUIPY5pucC09xFEY3r3VmHg83JvgPdDiCjmEtO7OO+9VZjTxeXHOLJqyo5zx/DCGogHgU1GmymPHf+VtSZ+IcboT94A/8AU7WX49I8zdIwPN+LVeeKnTXeuOP4uv8AZvIuiTXvKZMNtSdbqgDmssVZ3te6Vimcnf8AT1db3pmT/e+V9SDXQCAQCAQQStx2nc0EySOdnpctecWIkkb1896twL4s9piPEunx8m6qc02LgH3QaX5g8kN3kAkKni43695Int/w2zb6ZYNp54UrTP8AmRa66ZGNX54nC1Ou5qib7bJYdC5c8a3mdN0WhcsyWLn1IxDmu50PgW+WMkx6VuRljWm6vbueyLO+LmO6FyKDYQCAQCAQQzXV3t8wQShByvtHsp0zKHAFXQnCIBpoCHAbiVryxurq9H5MYOTG/U+JePfh3m4fZU4mHs82SdR2mGQeby7jTwCy+SFSeNW/m97f9lbIvF2FxqFHfEleN2eaZJ/2n0eJZ+cLHuhex5t1/cl6/wCzizHS8mC8UdEcX01HE3wCuYY1DxXWeRGbkTr1Hh003+2/ZdyK2uSr2H8PC2G8kFiB1n7Q8oQSuCDmOlXRyHH/ADRQRAMdcQeBmJFx1qLViXP5fCrk/U5SFY8Imhc1rhmdQb9aw7XO/EpvynPR1gHWZTWQmmf4WP34QssaE52C1zTpOYbxiO5TFWNeFjmzv7BsyFLQg2EL8ZNMbjpKziNOxx+PTFXVWkixLJ/vfK+pBroBAIBAIIJW47TuaCdBWnYYLcYr3Xqvm49M0atDKt5r6ZIIzghcm3Epjntn03/JMn4LdKj4MKe6TDTM0lZV4lbTGo8I+WYbEqwNaKCi7GPHTHGqw0WtNp2mK2sWTZ3xUx3QuRQa4QCAQCAQQzXV3t8wQSoEcEI/w4S3ej0KE+sIUab2f51sOjUdyrZcX07PF6heY7LSzYNmQnXPG84J4Faexd/LyR9nRLKhNviN3EE8Ap7EfnXnxMaXrDsKFEeC8VaM1Ot36AtuPFCtyufaK6rLvYbAAABQC4aFZ1pw5mZ8yjm/237LuRQV7D+HhbDeSCeCcp/ePKPsgnQNc0G8IKUeyID+tDCjTVOGk+4Vx0clOybwTTH8bH9LUCyoDOrDCaZ1xVr6XA0BS2aKgx6/rvlfUg2EAgEAgQoIZW47TuaCdAlEDTDboCwmlZ9wnZPct0BR8VPqDcnBgFwWVaxX0bOWSCFBkWaf1Ux8rkUGuECoBAIBBDNdXe3zBBKCgVBHEgtd1gD3qNJidKkSyIDr4TTuWPZDbGfJH9yRljS7boTeCdkE8jJPuVuFLsb1WgdwWcRpqtM2ncpQEQhnD+W/ZdyKCtYh/TwthvJBNMw84JacQqKYxrqEEQD+0dwZ6UC0f2juDPSgTL7R3BnpQFH9o7gz0oFo/tHcGelAUf2juDPSgSj+1dwZ6UDLPkGse6IXOc92LCeQaDQKAABBooBAIBAhQVpiGa1a5zSb6Uoe8EFBDl9q7gz0oDL7V3BnpQGX2ruDPSgMvtXcGelAZfau4M9KAy+1dwZ6UCEPP/K/gz0oH2bItggkFznONXOcauO9BeQCAQCAQNeARQ3IKeA4EgRHAZhkmm8iqBaP7R3BnpQFH9o7gz0oEy+0dwZ6UBR/aO4M9KBaP7R3BnpQFH9o7gz0oK07KmK3BdFfTOBgCuo0ag04UINaGtFAAAB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pic>
        <p:nvPicPr>
          <p:cNvPr id="15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517207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463867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414972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04925"/>
            <a:ext cx="8915400" cy="464502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altLang="it-IT" sz="1600" smtClean="0"/>
              <a:t>Tale calcolo dà origine alla seguente </a:t>
            </a:r>
            <a:r>
              <a:rPr lang="it-IT" altLang="it-IT" sz="1600" b="1" smtClean="0"/>
              <a:t>scala di equivalenza</a:t>
            </a:r>
            <a:r>
              <a:rPr lang="it-IT" altLang="it-IT" sz="1600" smtClean="0"/>
              <a:t> tra le valutazioni su scala Likert, gli emoticon e l’indice di soddisfazione.</a:t>
            </a:r>
            <a:r>
              <a:rPr lang="it-IT" altLang="it-IT" sz="1500" smtClean="0"/>
              <a:t>	</a:t>
            </a:r>
            <a:r>
              <a:rPr lang="it-IT" altLang="it-IT" sz="1400" smtClean="0"/>
              <a:t>	    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METODOLOGIA: SCALA EQUIVALENZA INDICI</a:t>
            </a:r>
          </a:p>
        </p:txBody>
      </p:sp>
      <p:sp>
        <p:nvSpPr>
          <p:cNvPr id="16388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90AC95-51D1-4F0F-AE5A-375FBD90CE8D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88950" y="2420938"/>
          <a:ext cx="8342313" cy="352901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80771"/>
                <a:gridCol w="2767914"/>
                <a:gridCol w="2793628"/>
              </a:tblGrid>
              <a:tr h="77813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CLASSI</a:t>
                      </a:r>
                    </a:p>
                    <a:p>
                      <a:pPr algn="ctr"/>
                      <a:r>
                        <a:rPr lang="it-IT" sz="1400" b="0" dirty="0" smtClean="0"/>
                        <a:t>(scala</a:t>
                      </a:r>
                      <a:r>
                        <a:rPr lang="it-IT" sz="1400" b="0" baseline="0" dirty="0" smtClean="0"/>
                        <a:t> </a:t>
                      </a:r>
                      <a:r>
                        <a:rPr lang="it-IT" sz="1400" b="0" baseline="0" dirty="0" err="1" smtClean="0"/>
                        <a:t>likert</a:t>
                      </a:r>
                      <a:r>
                        <a:rPr lang="it-IT" sz="1400" b="0" baseline="0" dirty="0" smtClean="0"/>
                        <a:t>)</a:t>
                      </a:r>
                      <a:endParaRPr lang="it-IT" sz="1400" b="0" dirty="0"/>
                    </a:p>
                  </a:txBody>
                  <a:tcPr marL="91437" marR="91437" marT="45728" marB="45728" anchor="ctr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Indice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soddisfazione</a:t>
                      </a:r>
                      <a:endParaRPr lang="it-IT" sz="1600" dirty="0"/>
                    </a:p>
                  </a:txBody>
                  <a:tcPr marL="91437" marR="91437" marT="45728" marB="45728" anchor="ctr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GIUDIZIO</a:t>
                      </a:r>
                    </a:p>
                  </a:txBody>
                  <a:tcPr marL="91437" marR="91437" marT="45728" marB="45728" anchor="ctr">
                    <a:solidFill>
                      <a:srgbClr val="0F407B"/>
                    </a:solidFill>
                  </a:tcPr>
                </a:tc>
              </a:tr>
              <a:tr h="458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(per niente soddisfatto) </a:t>
                      </a: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Negativo</a:t>
                      </a: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</a:tr>
              <a:tr h="45848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848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Medio/sufficiente</a:t>
                      </a: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</a:tr>
              <a:tr h="45848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848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Positivo</a:t>
                      </a: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</a:tr>
              <a:tr h="458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(totalmente</a:t>
                      </a:r>
                      <a:r>
                        <a:rPr lang="it-IT" sz="1000" baseline="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 soddisfatto) </a:t>
                      </a:r>
                      <a:endParaRPr lang="it-IT" sz="10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t-IT" sz="14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99" marR="91437" marT="36006" marB="45728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19" name="AutoShape 2" descr="data:image/jpeg;base64,/9j/4AAQSkZJRgABAQAAAQABAAD/2wCEAAkGBxAPERUUEBAVFhQXGBIWGBYVGBQVFBQYFBQXFhUUFBQYHyogGBolHBUVITIhJSkrLi4uFx8zODMsNygtLisBCgoKDg0OGxAQGywkHyQsLCwvLC0sLCwrLSwsLCwsLCwsLCwsLCwsLCwsLCwsLCwsLCwsLCwsLCwsLCssLCwsLP/AABEIADwBLAMBEQACEQEDEQH/xAAbAAABBQEBAAAAAAAAAAAAAAAAAQIDBAUGB//EAD0QAAECAwIKBwYHAAMBAAAAAAEAAgMEEQUxEiEiQVFhcoGRsQYyU3GhstIHEzSDwtEUIyQzQkRSQ5LBFf/EABsBAQACAwEBAAAAAAAAAAAAAAABBAIDBQYH/8QAKxEBAAICAQQCAQQBBQEAAAAAAAECAxEEBRIhMRNRFCIjMkFhQnGBkaEV/9oADAMBAAIRAxEAPwD2oxCTRoGK8m4aO9A/K1eKAytXigMrV4oDK1eKAytXigMrV4oEOHmwfFA2DHDiWnE4AEi/Ebj3IJ0AgEAgEEIiFxOCBQYqnTqCB9HaRwP3QFHaRwP3QFHaRwP3QFHaRwP3QFHaRwP3QFHaRwP3QI7CzUOrGPFA2Xjh9RnbicM4KCZAIBAIBAyI8NFSgYwvN4A1Y670DsrV4oDK1eKAytXigMrV4oDK1eKAytXigjixHMGE4DBAqaVqKXmmdBM1wOdBFA6z9oeUIJ0DcJCPJr4zWipIA1kAIjuiPavDtWXccER4RdoD2E8KqNww+an3C014NylnExPo5EhBkf3vlfUg10AgEAgEEEpcdp3NBOgSqjf2IoswxnWcAq+Xm4MU6veIZ1x2t6hF/wDRhf7HiqsdY4czrvhl8F/pNCjtd1XAq7i5GLL/AAttrmsx7SVW5BSgx7O+KmPlcig2AgEAgEAghm+rvb5ggmQJVAmEgz523ZWAaRpmEw6HPaDwrVRNohvx8bNk9Vkkp0gk4xpCmYTjoa9hPCtVHdBfjZafyrLSDlkrlRKGb/bfsu5FBWsP4eFsN5ILMDrP2h5QglKDkOmPS38KfdQQDFIxk42sB0jOdSwvbTl87qHw/pr7eaT9oxYxLo0Rz6/6OLcLgq8zNpcGZy8i/tVJbQVIp4KY3trjFkm81rE7h0cl0lfKsZ7hxwh1gamGRS6hN+sUWXfqV6vMthiI/t6bYFtQ5yFhsvGJzTe06Fvidu/xuTXNXcNRSsyyf73yvqQa6AQCAQBQQStx2nc0EyDKtKeIOCw4850al5brHV5x/s4/f2t4MO/MsK0J5kFhiRXUAz4ySTcAF5nFjz8zJqPMrlppjjyqOtuXEERsPIJpccKuduDpxLbHTc85fj7fKPnpppSloMiw2vhGoOe44sRGrGrmTlX48fDHi0NdK1v5bdmzuHid1uYXoejdT/KpNMk/qj/1Vz4e2dw0Cu6rsmzvipjuhcig1wgEAgEAghmurvb5gglCCOPGDAXOIAAJJOIADGSSoTWs2tqPbyHpT04jTTi2A4woOrE+JrJ/iNSr5Mm/T2fTuiUx1783mXJE48d/E8Vpisy6VuVhxZPi3/wtWbHZDiAvuGqqdswr8rk4bT8P9uqsbp06BHoa/hjQYJxuZpc06NS2UyaUOR0OL4pmP5Q9Xl47YjWuYQWuAIIzgq1E78vJWrNZmLexN/tv2XcipYq1hfDwthvJBYgdZ+0PKECTsYQ4bnm5rXO/6glGN7dtZl4PMzDor3RHmrnEknWdGpVJnbxWTJOS+5V4sPCCVtpu4nIjBk7pgx8vVoANyz71nDz60y2tMe0zW0FFrmdyoZL/ACXm0Os9m88Yc3gfxiNIPe3GD4lbcc+dOh0nLrL2fb1cLe9Oyf73yvqQa6AQCAQBQQStx2nc0ExUT6HLRHVJJzkr5byrzbNaZ97dnHGqqVqWeyZhlj6gGhBF4IzrZw+Zfi5O6iL074Zz+jMEwGwsJwo4uwsVSSKGouuV3/7GWuacsRHlh8Ea01ZCUZAhthsuGnGSTeSudys9uRkm9vbZWkVjS9IupEb3q50e8xy6RH2wzx+3LpF9GhyWRZ3xcx3QuRUjYQCAQCAQQzXV3t8wQSoON9qk66FKNY00968MPcGlx8tN61ZZ1V2uh4Iycjc/6Y28iVSJe416JrWe5czP0+l83y7FMdU3KI6binN8252VYOpuLe/D172XzzosnguNTCeWDuoCOatYZ3Dw3XMUY+T3R/fl1c1+2/ZdyK3OKgsP4eFsN5IlYgdZ+0PKECzUIPY5pucC09xFEY3r3VmHg83JvgPdDiCjmEtO7OO+9VZjTxeXHOLJqyo5zx/DCGogHgU1GmymPHf+VtSZ+IcboT94A/8AU7WX49I8zdIwPN+LVeeKnTXeuOP4uv8AZvIuiTXvKZMNtSdbqgDmssVZ3te6Vimcnf8AT1db3pmT/e+V9SDXQCAQCAQQStx2nc0EySOdnpctecWIkkb1896twL4s9piPEunx8m6qc02LgH3QaX5g8kN3kAkKni43695Int/w2zb6ZYNp54UrTP8AmRa66ZGNX54nC1Ou5qib7bJYdC5c8a3mdN0WhcsyWLn1IxDmu50PgW+WMkx6VuRljWm6vbueyLO+LmO6FyKDYQCAQCAQQzXV3t8wQShByvtHsp0zKHAFXQnCIBpoCHAbiVryxurq9H5MYOTG/U+JePfh3m4fZU4mHs82SdR2mGQeby7jTwCy+SFSeNW/m97f9lbIvF2FxqFHfEleN2eaZJ/2n0eJZ+cLHuhex5t1/cl6/wCzizHS8mC8UdEcX01HE3wCuYY1DxXWeRGbkTr1Hh003+2/ZdyK2uSr2H8PC2G8kFiB1n7Q8oQSuCDmOlXRyHH/ADRQRAMdcQeBmJFx1qLViXP5fCrk/U5SFY8Imhc1rhmdQb9aw7XO/EpvynPR1gHWZTWQmmf4WP34QssaE52C1zTpOYbxiO5TFWNeFjmzv7BsyFLQg2EL8ZNMbjpKziNOxx+PTFXVWkixLJ/vfK+pBroBAIBAIIJW47TuaCdBWnYYLcYr3Xqvm49M0atDKt5r6ZIIzghcm3Epjntn03/JMn4LdKj4MKe6TDTM0lZV4lbTGo8I+WYbEqwNaKCi7GPHTHGqw0WtNp2mK2sWTZ3xUx3QuRQa4QCAQCAQQzXV3t8wQSoEcEI/w4S3ej0KE+sIUab2f51sOjUdyrZcX07PF6heY7LSzYNmQnXPG84J4Faexd/LyR9nRLKhNviN3EE8Ap7EfnXnxMaXrDsKFEeC8VaM1Ot36AtuPFCtyufaK6rLvYbAAABQC4aFZ1pw5mZ8yjm/237LuRQV7D+HhbDeSCeCcp/ePKPsgnQNc0G8IKUeyID+tDCjTVOGk+4Vx0clOybwTTH8bH9LUCyoDOrDCaZ1xVr6XA0BS2aKgx6/rvlfUg2EAgEAgQoIZW47TuaCdAlEDTDboCwmlZ9wnZPct0BR8VPqDcnBgFwWVaxX0bOWSCFBkWaf1Ux8rkUGuECoBAIBBDNdXe3zBBKCgVBHEgtd1gD3qNJidKkSyIDr4TTuWPZDbGfJH9yRljS7boTeCdkE8jJPuVuFLsb1WgdwWcRpqtM2ncpQEQhnD+W/ZdyKCtYh/TwthvJBNMw84JacQqKYxrqEEQD+0dwZ6UC0f2juDPSgTL7R3BnpQFH9o7gz0oFo/tHcGelAUf2juDPSgSj+1dwZ6UDLPkGse6IXOc92LCeQaDQKAABBooBAIBAhQVpiGa1a5zSb6Uoe8EFBDl9q7gz0oDL7V3BnpQGX2ruDPSgMvtXcGelAZfau4M9KAy+1dwZ6UCEPP/K/gz0oH2bItggkFznONXOcauO9BeQCAQCAQNeARQ3IKeA4EgRHAZhkmm8iqBaP7R3BnpQFH9o7gz0oEy+0dwZ6UBR/aO4M9KBaP7R3BnpQFH9o7gz0oK07KmK3BdFfTOBgCuo0ag04UINaGtFAAAB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pic>
        <p:nvPicPr>
          <p:cNvPr id="164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5300663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439420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3482975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3050" y="981075"/>
            <a:ext cx="9058275" cy="5256213"/>
          </a:xfrm>
        </p:spPr>
        <p:txBody>
          <a:bodyPr/>
          <a:lstStyle/>
          <a:p>
            <a:pPr marL="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800" dirty="0" smtClean="0"/>
              <a:t>Il questionario web è strutturato in 7 sezioni</a:t>
            </a:r>
            <a:r>
              <a:rPr lang="it-IT" sz="1600" dirty="0" smtClean="0"/>
              <a:t>:</a:t>
            </a:r>
            <a:endParaRPr lang="it-IT" sz="1600" dirty="0"/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it-IT" sz="1800" b="1" dirty="0" smtClean="0"/>
              <a:t>Privacy</a:t>
            </a:r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it-IT" sz="1800" b="1" dirty="0" smtClean="0"/>
              <a:t>Profilo utente e regione di appartenenza</a:t>
            </a:r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it-IT" sz="1800" b="1" dirty="0" smtClean="0"/>
              <a:t>Conoscenza </a:t>
            </a:r>
            <a:r>
              <a:rPr lang="it-IT" sz="1800" b="1" dirty="0"/>
              <a:t>del </a:t>
            </a:r>
            <a:r>
              <a:rPr lang="it-IT" sz="1800" b="1" dirty="0" smtClean="0"/>
              <a:t>servizio, utilizzo e assistenza richiesta   </a:t>
            </a:r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it-IT" sz="1800" b="1" dirty="0" smtClean="0"/>
              <a:t>Valutazione del servizio</a:t>
            </a:r>
            <a:r>
              <a:rPr lang="it-IT" sz="1800" dirty="0" smtClean="0"/>
              <a:t> </a:t>
            </a:r>
          </a:p>
          <a:p>
            <a:pPr marL="933450" lvl="1" indent="-45720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600" dirty="0" err="1" smtClean="0"/>
              <a:t>overall</a:t>
            </a:r>
            <a:r>
              <a:rPr lang="it-IT" sz="1600" dirty="0" smtClean="0"/>
              <a:t> </a:t>
            </a:r>
            <a:r>
              <a:rPr lang="it-IT" sz="1600" dirty="0"/>
              <a:t>iniziale</a:t>
            </a:r>
          </a:p>
          <a:p>
            <a:pPr marL="933450" lvl="1" indent="-457200" algn="just">
              <a:lnSpc>
                <a:spcPct val="150000"/>
              </a:lnSpc>
              <a:buClr>
                <a:srgbClr val="FF9933"/>
              </a:buClr>
              <a:defRPr/>
            </a:pPr>
            <a:r>
              <a:rPr lang="it-IT" sz="1600" dirty="0" smtClean="0"/>
              <a:t>driver </a:t>
            </a:r>
            <a:r>
              <a:rPr lang="it-IT" sz="1600" dirty="0"/>
              <a:t>di dettaglio </a:t>
            </a:r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it-IT" sz="1800" b="1" dirty="0" smtClean="0"/>
              <a:t>Ambiti di miglioramento del servizio</a:t>
            </a:r>
            <a:endParaRPr lang="it-IT" sz="1800" dirty="0" smtClean="0"/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it-IT" sz="1800" b="1" dirty="0" smtClean="0"/>
              <a:t>Servizio di assistenza più utilizzato </a:t>
            </a:r>
            <a:r>
              <a:rPr lang="it-IT" sz="1800" dirty="0" smtClean="0"/>
              <a:t>(Ufficio</a:t>
            </a:r>
            <a:r>
              <a:rPr lang="it-IT" sz="1800" dirty="0"/>
              <a:t>, </a:t>
            </a:r>
            <a:r>
              <a:rPr lang="it-IT" sz="1800" dirty="0" err="1"/>
              <a:t>Civis</a:t>
            </a:r>
            <a:r>
              <a:rPr lang="it-IT" sz="1800" dirty="0"/>
              <a:t>, </a:t>
            </a:r>
            <a:r>
              <a:rPr lang="it-IT" sz="1800" dirty="0" smtClean="0"/>
              <a:t>Call </a:t>
            </a:r>
            <a:r>
              <a:rPr lang="it-IT" sz="1800" dirty="0"/>
              <a:t>center, </a:t>
            </a:r>
            <a:r>
              <a:rPr lang="it-IT" sz="1800" dirty="0" smtClean="0"/>
              <a:t>PEC)</a:t>
            </a:r>
          </a:p>
          <a:p>
            <a:pPr marL="457200" indent="-457200" algn="just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it-IT" sz="1800" b="1" dirty="0" smtClean="0"/>
              <a:t>Abitudine all’uso del canale telematico</a:t>
            </a:r>
            <a:endParaRPr lang="it-IT" sz="18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LA STRUTTURA DEL QUESTIONARIO</a:t>
            </a:r>
          </a:p>
        </p:txBody>
      </p:sp>
      <p:sp>
        <p:nvSpPr>
          <p:cNvPr id="17412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6546D3-DEAF-46DF-8981-BD610E469ED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7975" y="1052513"/>
            <a:ext cx="9469438" cy="496887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r>
              <a:rPr lang="it-IT" altLang="it-IT" sz="1600" smtClean="0"/>
              <a:t>L’atteggiamento degli utenti verso CIVIS è valutato rispetto ad alcuni fattori della soddisfazione definiti sulla base di precedenti studi</a:t>
            </a:r>
          </a:p>
          <a:p>
            <a:pPr marL="0" indent="0" algn="just">
              <a:lnSpc>
                <a:spcPct val="150000"/>
              </a:lnSpc>
              <a:buClr>
                <a:srgbClr val="FF9933"/>
              </a:buClr>
            </a:pPr>
            <a:endParaRPr lang="it-IT" altLang="it-IT" sz="16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44488" y="333375"/>
            <a:ext cx="9344025" cy="647700"/>
          </a:xfrm>
        </p:spPr>
        <p:txBody>
          <a:bodyPr/>
          <a:lstStyle/>
          <a:p>
            <a:r>
              <a:rPr lang="en-US" altLang="it-IT" sz="2400" smtClean="0"/>
              <a:t>METODOLOGIA: I DRIVER DI DETTAGLIO</a:t>
            </a:r>
          </a:p>
        </p:txBody>
      </p:sp>
      <p:sp>
        <p:nvSpPr>
          <p:cNvPr id="18436" name="CasellaDiTesto 1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F8816-02A8-408E-A4AE-820D4925D723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35038"/>
              </p:ext>
            </p:extLst>
          </p:nvPr>
        </p:nvGraphicFramePr>
        <p:xfrm>
          <a:off x="415925" y="1916112"/>
          <a:ext cx="2088803" cy="410517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88803"/>
              </a:tblGrid>
              <a:tr h="37899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ACCESSIBILITÀ</a:t>
                      </a:r>
                      <a:endParaRPr lang="it-IT" sz="1600" dirty="0"/>
                    </a:p>
                  </a:txBody>
                  <a:tcPr marL="91421" marR="91421" marT="45707" marB="45707">
                    <a:solidFill>
                      <a:srgbClr val="0F407B"/>
                    </a:solidFill>
                  </a:tcPr>
                </a:tc>
              </a:tr>
              <a:tr h="810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Chiarezza e completezza delle informazioni sul servizio</a:t>
                      </a:r>
                    </a:p>
                  </a:txBody>
                  <a:tcPr marL="44441" marR="44441" marT="0" marB="0" anchor="ctr">
                    <a:solidFill>
                      <a:schemeClr val="bg1"/>
                    </a:solidFill>
                  </a:tcPr>
                </a:tc>
              </a:tr>
              <a:tr h="780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Semplicità e chiarezza delle modalità di abilitazione al servizio</a:t>
                      </a:r>
                      <a:endParaRPr lang="it-IT" sz="13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41" marR="44441" marT="0" marB="0" anchor="ctr">
                    <a:solidFill>
                      <a:schemeClr val="bg1"/>
                    </a:solidFill>
                  </a:tcPr>
                </a:tc>
              </a:tr>
              <a:tr h="53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Facilità di accesso al servizio</a:t>
                      </a:r>
                      <a:endParaRPr lang="it-IT" sz="13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41" marR="44441" marT="0" marB="0" anchor="ctr">
                    <a:solidFill>
                      <a:schemeClr val="bg1"/>
                    </a:solidFill>
                  </a:tcPr>
                </a:tc>
              </a:tr>
              <a:tr h="588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Facilità di utilizzo dell’applicazione</a:t>
                      </a:r>
                      <a:endParaRPr lang="it-IT" sz="13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41" marR="44441" marT="0" marB="0" anchor="ctr">
                    <a:solidFill>
                      <a:schemeClr val="bg1"/>
                    </a:solidFill>
                  </a:tcPr>
                </a:tc>
              </a:tr>
              <a:tr h="1012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Efficacia degli strumenti di assistenza (call center, pagine informative on line)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300" dirty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41" marR="44441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54" name="AutoShape 2" descr="data:image/jpeg;base64,/9j/4AAQSkZJRgABAQAAAQABAAD/2wCEAAkGBxAPERUUEBAVFhQXGBIWGBYVGBQVFBQYFBQXFhUUFBQYHyogGBolHBUVITIhJSkrLi4uFx8zODMsNygtLisBCgoKDg0OGxAQGywkHyQsLCwvLC0sLCwrLSwsLCwsLCwsLCwsLCwsLCwsLCwsLCwsLCwsLCwsLCwsLCssLCwsLP/AABEIADwBLAMBEQACEQEDEQH/xAAbAAABBQEBAAAAAAAAAAAAAAAAAQIDBAUGB//EAD0QAAECAwIKBwYHAAMBAAAAAAEAAgMEEQUxEiEiQVFhcoGRsQYyU3GhstIHEzSDwtEUIyQzQkRSQ5LBFf/EABsBAQACAwEBAAAAAAAAAAAAAAABBAIDBQYH/8QAKxEBAAICAQQCAQQBBQEAAAAAAAECAxEEBRIhMRNRFCIjMkFhQnGBkaEV/9oADAMBAAIRAxEAPwD2oxCTRoGK8m4aO9A/K1eKAytXigMrV4oDK1eKAytXigMrV4oEOHmwfFA2DHDiWnE4AEi/Ebj3IJ0AgEAgEEIiFxOCBQYqnTqCB9HaRwP3QFHaRwP3QFHaRwP3QFHaRwP3QFHaRwP3QFHaRwP3QI7CzUOrGPFA2Xjh9RnbicM4KCZAIBAIBAyI8NFSgYwvN4A1Y670DsrV4oDK1eKAytXigMrV4oDK1eKAytXigjixHMGE4DBAqaVqKXmmdBM1wOdBFA6z9oeUIJ0DcJCPJr4zWipIA1kAIjuiPavDtWXccER4RdoD2E8KqNww+an3C014NylnExPo5EhBkf3vlfUg10AgEAgEEEpcdp3NBOgSqjf2IoswxnWcAq+Xm4MU6veIZ1x2t6hF/wDRhf7HiqsdY4czrvhl8F/pNCjtd1XAq7i5GLL/AAttrmsx7SVW5BSgx7O+KmPlcig2AgEAgEAghm+rvb5ggmQJVAmEgz523ZWAaRpmEw6HPaDwrVRNohvx8bNk9Vkkp0gk4xpCmYTjoa9hPCtVHdBfjZafyrLSDlkrlRKGb/bfsu5FBWsP4eFsN5ILMDrP2h5QglKDkOmPS38KfdQQDFIxk42sB0jOdSwvbTl87qHw/pr7eaT9oxYxLo0Rz6/6OLcLgq8zNpcGZy8i/tVJbQVIp4KY3trjFkm81rE7h0cl0lfKsZ7hxwh1gamGRS6hN+sUWXfqV6vMthiI/t6bYFtQ5yFhsvGJzTe06Fvidu/xuTXNXcNRSsyyf73yvqQa6AQCAQBQQStx2nc0EyDKtKeIOCw4850al5brHV5x/s4/f2t4MO/MsK0J5kFhiRXUAz4ySTcAF5nFjz8zJqPMrlppjjyqOtuXEERsPIJpccKuduDpxLbHTc85fj7fKPnpppSloMiw2vhGoOe44sRGrGrmTlX48fDHi0NdK1v5bdmzuHid1uYXoejdT/KpNMk/qj/1Vz4e2dw0Cu6rsmzvipjuhcig1wgEAgEAghmurvb5gglCCOPGDAXOIAAJJOIADGSSoTWs2tqPbyHpT04jTTi2A4woOrE+JrJ/iNSr5Mm/T2fTuiUx1783mXJE48d/E8Vpisy6VuVhxZPi3/wtWbHZDiAvuGqqdswr8rk4bT8P9uqsbp06BHoa/hjQYJxuZpc06NS2UyaUOR0OL4pmP5Q9Xl47YjWuYQWuAIIzgq1E78vJWrNZmLexN/tv2XcipYq1hfDwthvJBYgdZ+0PKECTsYQ4bnm5rXO/6glGN7dtZl4PMzDor3RHmrnEknWdGpVJnbxWTJOS+5V4sPCCVtpu4nIjBk7pgx8vVoANyz71nDz60y2tMe0zW0FFrmdyoZL/ACXm0Os9m88Yc3gfxiNIPe3GD4lbcc+dOh0nLrL2fb1cLe9Oyf73yvqQa6AQCAQBQQStx2nc0ExUT6HLRHVJJzkr5byrzbNaZ97dnHGqqVqWeyZhlj6gGhBF4IzrZw+Zfi5O6iL074Zz+jMEwGwsJwo4uwsVSSKGouuV3/7GWuacsRHlh8Ea01ZCUZAhthsuGnGSTeSudys9uRkm9vbZWkVjS9IupEb3q50e8xy6RH2wzx+3LpF9GhyWRZ3xcx3QuRUjYQCAQCAQQzXV3t8wQSoON9qk66FKNY00968MPcGlx8tN61ZZ1V2uh4Iycjc/6Y28iVSJe416JrWe5czP0+l83y7FMdU3KI6binN8252VYOpuLe/D172XzzosnguNTCeWDuoCOatYZ3Dw3XMUY+T3R/fl1c1+2/ZdyK3OKgsP4eFsN5IlYgdZ+0PKECzUIPY5pucC09xFEY3r3VmHg83JvgPdDiCjmEtO7OO+9VZjTxeXHOLJqyo5zx/DCGogHgU1GmymPHf+VtSZ+IcboT94A/8AU7WX49I8zdIwPN+LVeeKnTXeuOP4uv8AZvIuiTXvKZMNtSdbqgDmssVZ3te6Vimcnf8AT1db3pmT/e+V9SDXQCAQCAQQStx2nc0EySOdnpctecWIkkb1896twL4s9piPEunx8m6qc02LgH3QaX5g8kN3kAkKni43695Int/w2zb6ZYNp54UrTP8AmRa66ZGNX54nC1Ou5qib7bJYdC5c8a3mdN0WhcsyWLn1IxDmu50PgW+WMkx6VuRljWm6vbueyLO+LmO6FyKDYQCAQCAQQzXV3t8wQShByvtHsp0zKHAFXQnCIBpoCHAbiVryxurq9H5MYOTG/U+JePfh3m4fZU4mHs82SdR2mGQeby7jTwCy+SFSeNW/m97f9lbIvF2FxqFHfEleN2eaZJ/2n0eJZ+cLHuhex5t1/cl6/wCzizHS8mC8UdEcX01HE3wCuYY1DxXWeRGbkTr1Hh003+2/ZdyK2uSr2H8PC2G8kFiB1n7Q8oQSuCDmOlXRyHH/ADRQRAMdcQeBmJFx1qLViXP5fCrk/U5SFY8Imhc1rhmdQb9aw7XO/EpvynPR1gHWZTWQmmf4WP34QssaE52C1zTpOYbxiO5TFWNeFjmzv7BsyFLQg2EL8ZNMbjpKziNOxx+PTFXVWkixLJ/vfK+pBroBAIBAIIJW47TuaCdBWnYYLcYr3Xqvm49M0atDKt5r6ZIIzghcm3Epjntn03/JMn4LdKj4MKe6TDTM0lZV4lbTGo8I+WYbEqwNaKCi7GPHTHGqw0WtNp2mK2sWTZ3xUx3QuRQa4QCAQCAQQzXV3t8wQSoEcEI/w4S3ej0KE+sIUab2f51sOjUdyrZcX07PF6heY7LSzYNmQnXPG84J4Faexd/LyR9nRLKhNviN3EE8Ap7EfnXnxMaXrDsKFEeC8VaM1Ot36AtuPFCtyufaK6rLvYbAAABQC4aFZ1pw5mZ8yjm/237LuRQV7D+HhbDeSCeCcp/ePKPsgnQNc0G8IKUeyID+tDCjTVOGk+4Vx0clOybwTTH8bH9LUCyoDOrDCaZ1xVr6XA0BS2aKgx6/rvlfUg2EAgEAgQoIZW47TuaCdAlEDTDboCwmlZ9wnZPct0BR8VPqDcnBgFwWVaxX0bOWSCFBkWaf1Ux8rkUGuECoBAIBBDNdXe3zBBKCgVBHEgtd1gD3qNJidKkSyIDr4TTuWPZDbGfJH9yRljS7boTeCdkE8jJPuVuFLsb1WgdwWcRpqtM2ncpQEQhnD+W/ZdyKCtYh/TwthvJBNMw84JacQqKYxrqEEQD+0dwZ6UC0f2juDPSgTL7R3BnpQFH9o7gz0oFo/tHcGelAUf2juDPSgSj+1dwZ6UDLPkGse6IXOc92LCeQaDQKAABBooBAIBAhQVpiGa1a5zSb6Uoe8EFBDl9q7gz0oDL7V3BnpQGX2ruDPSgMvtXcGelAZfau4M9KAy+1dwZ6UCEPP/K/gz0oH2bItggkFznONXOcauO9BeQCAQCAQNeARQ3IKeA4EgRHAZhkmm8iqBaP7R3BnpQFH9o7gz0oEy+0dwZ6UBR/aO4M9KBaP7R3BnpQFH9o7gz0oK07KmK3BdFfTOBgCuo0ag04UINaGtFAAAB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98082"/>
              </p:ext>
            </p:extLst>
          </p:nvPr>
        </p:nvGraphicFramePr>
        <p:xfrm>
          <a:off x="2792413" y="1916113"/>
          <a:ext cx="2160587" cy="410517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60587"/>
              </a:tblGrid>
              <a:tr h="38496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E3600F"/>
                          </a:solidFill>
                        </a:rPr>
                        <a:t>EFFICACIA</a:t>
                      </a:r>
                      <a:endParaRPr lang="it-IT" sz="1600" dirty="0">
                        <a:solidFill>
                          <a:srgbClr val="E3600F"/>
                        </a:solidFill>
                      </a:endParaRPr>
                    </a:p>
                  </a:txBody>
                  <a:tcPr marL="91411" marR="91411" marT="45719" marB="45719">
                    <a:solidFill>
                      <a:schemeClr val="bg1"/>
                    </a:solidFill>
                  </a:tcPr>
                </a:tc>
              </a:tr>
              <a:tr h="617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Chiarezza e completezza delle motivazioni per la richiesta di assistenza </a:t>
                      </a:r>
                    </a:p>
                  </a:txBody>
                  <a:tcPr marL="44454" marR="44454" marT="0" marB="0" anchor="ctr">
                    <a:solidFill>
                      <a:schemeClr val="bg1"/>
                    </a:solidFill>
                  </a:tcPr>
                </a:tc>
              </a:tr>
              <a:tr h="822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Chiarezza e completezza delle informazioni da fornire per avere l’assistenza richiesta.</a:t>
                      </a:r>
                    </a:p>
                  </a:txBody>
                  <a:tcPr marL="44454" marR="44454" marT="0" marB="0" anchor="ctr">
                    <a:solidFill>
                      <a:schemeClr val="bg1"/>
                    </a:solidFill>
                  </a:tcPr>
                </a:tc>
              </a:tr>
              <a:tr h="617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Capacità degli ALERT di fornire aiuto nell’utilizzo del servizio</a:t>
                      </a:r>
                    </a:p>
                  </a:txBody>
                  <a:tcPr marL="44454" marR="44454" marT="0" marB="0" anchor="ctr">
                    <a:solidFill>
                      <a:schemeClr val="bg1"/>
                    </a:solidFill>
                  </a:tcPr>
                </a:tc>
              </a:tr>
              <a:tr h="617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Completezza delle informazioni sullo stato della pratica</a:t>
                      </a:r>
                    </a:p>
                  </a:txBody>
                  <a:tcPr marL="44454" marR="44454" marT="0" marB="0" anchor="ctr">
                    <a:solidFill>
                      <a:schemeClr val="bg1"/>
                    </a:solidFill>
                  </a:tcPr>
                </a:tc>
              </a:tr>
              <a:tr h="523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Facilità di reperimento dell’esito del servizio</a:t>
                      </a:r>
                    </a:p>
                  </a:txBody>
                  <a:tcPr marL="44454" marR="44454" marT="0" marB="0" anchor="ctr">
                    <a:solidFill>
                      <a:schemeClr val="bg1"/>
                    </a:solidFill>
                  </a:tcPr>
                </a:tc>
              </a:tr>
              <a:tr h="523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kern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Chiarezza e completezza dell’esito del servizio</a:t>
                      </a:r>
                    </a:p>
                  </a:txBody>
                  <a:tcPr marL="44454" marR="44454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/>
        </p:nvGraphicFramePr>
        <p:xfrm>
          <a:off x="5240338" y="1916113"/>
          <a:ext cx="1871662" cy="965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71662"/>
              </a:tblGrid>
              <a:tr h="37083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AFFIDABILITÀ</a:t>
                      </a:r>
                      <a:endParaRPr lang="it-IT" sz="1600" dirty="0"/>
                    </a:p>
                  </a:txBody>
                  <a:tcPr marL="91435" marR="91435">
                    <a:solidFill>
                      <a:srgbClr val="0F407B"/>
                    </a:solidFill>
                  </a:tcPr>
                </a:tc>
              </a:tr>
              <a:tr h="594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Continuità di funzionamento del servizio</a:t>
                      </a:r>
                    </a:p>
                  </a:txBody>
                  <a:tcPr marL="44448" marR="44448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/>
        </p:nvGraphicFramePr>
        <p:xfrm>
          <a:off x="7400925" y="1916113"/>
          <a:ext cx="2087563" cy="135731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87563"/>
              </a:tblGrid>
              <a:tr h="37082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E3600F"/>
                          </a:solidFill>
                        </a:rPr>
                        <a:t>TEMPESTIVITA’</a:t>
                      </a:r>
                      <a:endParaRPr lang="it-IT" sz="1600" dirty="0">
                        <a:solidFill>
                          <a:srgbClr val="E3600F"/>
                        </a:solidFill>
                      </a:endParaRPr>
                    </a:p>
                  </a:txBody>
                  <a:tcPr marL="91367" marR="91367" marT="45719" marB="45719">
                    <a:solidFill>
                      <a:schemeClr val="bg1"/>
                    </a:solidFill>
                  </a:tcPr>
                </a:tc>
              </a:tr>
              <a:tr h="493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Rapidità di risposta alla richiesta di assistenza</a:t>
                      </a:r>
                    </a:p>
                  </a:txBody>
                  <a:tcPr marL="44433" marR="44433" marT="0" marB="0" anchor="ctr">
                    <a:solidFill>
                      <a:schemeClr val="bg1"/>
                    </a:solidFill>
                  </a:tcPr>
                </a:tc>
              </a:tr>
              <a:tr h="493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73C62"/>
                          </a:solidFill>
                          <a:latin typeface="+mn-lt"/>
                          <a:ea typeface="+mn-ea"/>
                          <a:cs typeface="+mn-cs"/>
                        </a:rPr>
                        <a:t>Adeguatezza dei tempi di risposta</a:t>
                      </a:r>
                    </a:p>
                  </a:txBody>
                  <a:tcPr marL="44433" marR="44433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A197E4-CD6E-449E-A488-C3DA9AD04FB3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-23428" y="332656"/>
            <a:ext cx="9906000" cy="50323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it-IT" sz="2400" dirty="0" smtClean="0"/>
              <a:t>SODDISFAZIONE PER I SERVIZI OFFERTI DA CIVIS</a:t>
            </a:r>
            <a:endParaRPr lang="it-IT" sz="2400" strike="sngStrike" dirty="0" smtClean="0"/>
          </a:p>
        </p:txBody>
      </p:sp>
      <p:sp>
        <p:nvSpPr>
          <p:cNvPr id="19460" name="CasellaDiTesto 5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5750" y="1119188"/>
            <a:ext cx="9288463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La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soddisfazione complessiva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 per il servizio offerto da CIVIS è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molto positiva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L’80% 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circa degli intervistati esprime infatti una valutazione pienamente positiva (punteggi 5-6 su scala 1-6);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marginale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(5%) </a:t>
            </a:r>
            <a:r>
              <a:rPr lang="it-IT" sz="1600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è</a:t>
            </a:r>
            <a:r>
              <a:rPr lang="it-IT" sz="1600" b="1" dirty="0" smtClean="0">
                <a:solidFill>
                  <a:srgbClr val="073C62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la quota di utenti che lamenta insoddisfazione per il servizio (punteggi 1-2).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endParaRPr lang="it-IT" sz="1600" dirty="0">
              <a:solidFill>
                <a:srgbClr val="073C62"/>
              </a:solidFill>
              <a:latin typeface="+mj-lt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L’indice di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soddisfazione complessiva 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(indice che assume valori compresi tra 0 -totalmente insoddisfatto - e 100 - totalmente soddisfatto) è pari a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82,7.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endParaRPr lang="it-IT" sz="1600" b="1" dirty="0">
              <a:solidFill>
                <a:srgbClr val="073C62"/>
              </a:solidFill>
              <a:latin typeface="+mj-lt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Le valutazioni di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eccellenza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 sono condivise da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tutti i target 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considerati e si accentuano ulteriormente presso gli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utenti non professionisti (indice 86,6).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98840-9C0C-46D7-802D-A4622EAD3E0E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-23428" y="332656"/>
            <a:ext cx="9906000" cy="50323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it-IT" sz="2400" dirty="0" smtClean="0"/>
              <a:t>LA RISPOSTA ALLE ASPETTATIVE DEGLI UTENTI</a:t>
            </a:r>
            <a:endParaRPr lang="it-IT" sz="2400" strike="sngStrike" dirty="0" smtClean="0"/>
          </a:p>
        </p:txBody>
      </p:sp>
      <p:sp>
        <p:nvSpPr>
          <p:cNvPr id="20484" name="CasellaDiTesto 5"/>
          <p:cNvSpPr txBox="1">
            <a:spLocks noChangeArrowheads="1"/>
          </p:cNvSpPr>
          <p:nvPr/>
        </p:nvSpPr>
        <p:spPr bwMode="auto">
          <a:xfrm>
            <a:off x="273050" y="6381750"/>
            <a:ext cx="374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E3600F"/>
                </a:solidFill>
              </a:rPr>
              <a:t>Direzione Centrale Servizi ai Contribuenti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5750" y="1119188"/>
            <a:ext cx="9288463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L’ottima performance di CIVIS si basa sulla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 risposta del servizio alle esigenze e alle aspettative dei suoi utenti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: l’indice di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soddisfazione 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delle aspettative è infatti pari a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80,9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E’ importante sottolineare come le aspettative di cui sono portatori i vari utenti (i professionisti, come i privati o gli abitanti in contesti territoriali tra loro molto diversi, etc.) siano tutte egualmente soddisfatte.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L’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81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% dei rispondenti ritiene infatti questo servizio pienamente in linea (punteggi 5-6, su scala 1-6) con i migliori servizi telematici offerti dalla Pubblica amministrazione. Complessivamente </a:t>
            </a:r>
            <a:r>
              <a:rPr lang="it-IT" sz="1600" b="1" dirty="0">
                <a:solidFill>
                  <a:srgbClr val="073C62"/>
                </a:solidFill>
                <a:latin typeface="+mj-lt"/>
                <a:cs typeface="Arial" pitchFamily="34" charset="0"/>
              </a:rPr>
              <a:t>CIVIS</a:t>
            </a:r>
            <a:r>
              <a:rPr lang="it-IT" sz="1600" dirty="0">
                <a:solidFill>
                  <a:srgbClr val="073C62"/>
                </a:solidFill>
                <a:latin typeface="+mj-lt"/>
                <a:cs typeface="Arial" pitchFamily="34" charset="0"/>
              </a:rPr>
              <a:t> è considerato un buon modello di servizio telematico nell’ambito della P.A.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2vWA4H7VEWi8dz7wH1F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z82bYhiUel0sztdtabR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R6znsDpnEq4t.oNErSHe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XRYU9nTt06NYk47anst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8apHnJC0WZw478txx7i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qG9FD3Q0m9mnKesnHyF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8TeR3mDFUyVLFgjSwb_Pg"/>
</p:tagLst>
</file>

<file path=ppt/theme/theme1.xml><?xml version="1.0" encoding="utf-8"?>
<a:theme xmlns:a="http://schemas.openxmlformats.org/drawingml/2006/main" name="agenzianew2">
  <a:themeElements>
    <a:clrScheme name="agenzia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genzianew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25223</TotalTime>
  <Words>1781</Words>
  <Application>Microsoft Office PowerPoint</Application>
  <PresentationFormat>A4 (21x29,7 cm)</PresentationFormat>
  <Paragraphs>373</Paragraphs>
  <Slides>20</Slides>
  <Notes>18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Verdana</vt:lpstr>
      <vt:lpstr>Wingdings</vt:lpstr>
      <vt:lpstr>Times New Roman</vt:lpstr>
      <vt:lpstr>Times</vt:lpstr>
      <vt:lpstr>agenzianew2</vt:lpstr>
      <vt:lpstr>Grafico di Microsoft Office Excel</vt:lpstr>
      <vt:lpstr>Presentazione standard di PowerPoint</vt:lpstr>
      <vt:lpstr>OBIETTIVO CUSTOMER SATISFACTION</vt:lpstr>
      <vt:lpstr>METODOLOGIA: MODALITÀ E TEMPI</vt:lpstr>
      <vt:lpstr>METODOLOGIA: LA SCALA IMPIEGATA</vt:lpstr>
      <vt:lpstr>METODOLOGIA: SCALA EQUIVALENZA INDICI</vt:lpstr>
      <vt:lpstr>LA STRUTTURA DEL QUESTIONARIO</vt:lpstr>
      <vt:lpstr>METODOLOGIA: I DRIVER DI DETTAGLIO</vt:lpstr>
      <vt:lpstr>SODDISFAZIONE PER I SERVIZI OFFERTI DA CIVIS</vt:lpstr>
      <vt:lpstr>LA RISPOSTA ALLE ASPETTATIVE DEGLI UTENTI</vt:lpstr>
      <vt:lpstr>VALUTAZIONE DEGLI INDICATORI</vt:lpstr>
      <vt:lpstr>IL PROFILO DEGLI UTILIZZATORI  (1/2)</vt:lpstr>
      <vt:lpstr>SODDISFAZIONE COMPLESSIVA PER CIVIS</vt:lpstr>
      <vt:lpstr>SODDISFAZIONE ESIGENZE</vt:lpstr>
      <vt:lpstr>SODDISFAZIONE CIVIS VS ALTRE PA</vt:lpstr>
      <vt:lpstr>SERVIZIO DI ASSISTENZA UTILIZZATO</vt:lpstr>
      <vt:lpstr>CAPACITÀ MIGLIORARE RAPPORTI CON L’AMMINISTRAZIONE</vt:lpstr>
      <vt:lpstr>LE CARATTERISTICHE DEL SERVIZIO UTILIZZATO </vt:lpstr>
      <vt:lpstr>IMPORTANZA DEL DRIVER – CONTRIBUTO ALLA SODDISFAZIONE</vt:lpstr>
      <vt:lpstr>MAPPA PRIORITÀ: DESCRIZIONE</vt:lpstr>
      <vt:lpstr>MAPPA PRIORITÀ: SINGOLI DRIVER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Gigliarelli Silvia</dc:creator>
  <cp:lastModifiedBy>PEZZALI ELENA</cp:lastModifiedBy>
  <cp:revision>2573</cp:revision>
  <cp:lastPrinted>2014-04-04T14:46:11Z</cp:lastPrinted>
  <dcterms:created xsi:type="dcterms:W3CDTF">2000-01-26T10:54:37Z</dcterms:created>
  <dcterms:modified xsi:type="dcterms:W3CDTF">2014-09-26T09:46:53Z</dcterms:modified>
</cp:coreProperties>
</file>