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DA2757-B46F-4BD8-894C-5375D448CDBD}" type="datetimeFigureOut">
              <a:rPr lang="it-IT" smtClean="0"/>
              <a:t>24/09/2020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201AF4-DC36-4516-AFA9-2CC55AAA64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9484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201AF4-DC36-4516-AFA9-2CC55AAA64B8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6288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2367-E81A-47E6-A540-157E216D4550}" type="datetimeFigureOut">
              <a:rPr lang="it-IT" smtClean="0"/>
              <a:t>24/09/2020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0518-D9D3-41FB-AC18-49AF8AA1C4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4532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2367-E81A-47E6-A540-157E216D4550}" type="datetimeFigureOut">
              <a:rPr lang="it-IT" smtClean="0"/>
              <a:t>24/09/2020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0518-D9D3-41FB-AC18-49AF8AA1C4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0586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2367-E81A-47E6-A540-157E216D4550}" type="datetimeFigureOut">
              <a:rPr lang="it-IT" smtClean="0"/>
              <a:t>24/09/2020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0518-D9D3-41FB-AC18-49AF8AA1C4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1033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2367-E81A-47E6-A540-157E216D4550}" type="datetimeFigureOut">
              <a:rPr lang="it-IT" smtClean="0"/>
              <a:t>24/09/2020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0518-D9D3-41FB-AC18-49AF8AA1C4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3729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2367-E81A-47E6-A540-157E216D4550}" type="datetimeFigureOut">
              <a:rPr lang="it-IT" smtClean="0"/>
              <a:t>24/09/2020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0518-D9D3-41FB-AC18-49AF8AA1C4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655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2367-E81A-47E6-A540-157E216D4550}" type="datetimeFigureOut">
              <a:rPr lang="it-IT" smtClean="0"/>
              <a:t>24/09/2020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0518-D9D3-41FB-AC18-49AF8AA1C4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7050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2367-E81A-47E6-A540-157E216D4550}" type="datetimeFigureOut">
              <a:rPr lang="it-IT" smtClean="0"/>
              <a:t>24/09/2020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0518-D9D3-41FB-AC18-49AF8AA1C4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9534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2367-E81A-47E6-A540-157E216D4550}" type="datetimeFigureOut">
              <a:rPr lang="it-IT" smtClean="0"/>
              <a:t>24/09/2020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0518-D9D3-41FB-AC18-49AF8AA1C4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9739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2367-E81A-47E6-A540-157E216D4550}" type="datetimeFigureOut">
              <a:rPr lang="it-IT" smtClean="0"/>
              <a:t>24/09/2020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0518-D9D3-41FB-AC18-49AF8AA1C4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8088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2367-E81A-47E6-A540-157E216D4550}" type="datetimeFigureOut">
              <a:rPr lang="it-IT" smtClean="0"/>
              <a:t>24/09/2020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0518-D9D3-41FB-AC18-49AF8AA1C4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0290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2367-E81A-47E6-A540-157E216D4550}" type="datetimeFigureOut">
              <a:rPr lang="it-IT" smtClean="0"/>
              <a:t>24/09/2020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0518-D9D3-41FB-AC18-49AF8AA1C4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8586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5000">
              <a:srgbClr val="0033CC">
                <a:alpha val="70000"/>
              </a:srgbClr>
            </a:gs>
            <a:gs pos="45000">
              <a:srgbClr val="0033CC">
                <a:alpha val="60000"/>
              </a:srgbClr>
            </a:gs>
            <a:gs pos="50000">
              <a:srgbClr val="0033CC">
                <a:lumMod val="100000"/>
                <a:alpha val="60000"/>
              </a:srgbClr>
            </a:gs>
            <a:gs pos="50000">
              <a:srgbClr val="0033CC">
                <a:alpha val="50000"/>
              </a:srgbClr>
            </a:gs>
            <a:gs pos="51000">
              <a:srgbClr val="FF9900">
                <a:alpha val="7000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62367-E81A-47E6-A540-157E216D4550}" type="datetimeFigureOut">
              <a:rPr lang="it-IT" smtClean="0"/>
              <a:t>24/09/2020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90518-D9D3-41FB-AC18-49AF8AA1C4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00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1420143" y="2051822"/>
            <a:ext cx="6303713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6600" dirty="0">
                <a:solidFill>
                  <a:srgbClr val="FF9900"/>
                </a:solidFill>
                <a:latin typeface="Comic Sans MS" panose="030F0702030302020204" pitchFamily="66" charset="0"/>
              </a:rPr>
              <a:t>Parole e Note</a:t>
            </a:r>
            <a:endParaRPr lang="it-IT" sz="6600" dirty="0">
              <a:solidFill>
                <a:srgbClr val="FF9900"/>
              </a:solidFill>
              <a:latin typeface="Comic Sans MS" panose="030F0702030302020204" pitchFamily="66" charset="0"/>
            </a:endParaRPr>
          </a:p>
          <a:p>
            <a:pPr algn="ctr">
              <a:defRPr/>
            </a:pPr>
            <a:endParaRPr lang="it-IT" sz="2800" b="1" dirty="0">
              <a:ln w="50800">
                <a:solidFill>
                  <a:srgbClr val="FF9900"/>
                </a:solidFill>
                <a:prstDash val="solid"/>
              </a:ln>
              <a:solidFill>
                <a:srgbClr val="0033CC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algn="ctr">
              <a:defRPr/>
            </a:pPr>
            <a:r>
              <a:rPr lang="it-IT" sz="6600" dirty="0">
                <a:solidFill>
                  <a:srgbClr val="0033CC"/>
                </a:solidFill>
                <a:latin typeface="Comic Sans MS" panose="030F0702030302020204" pitchFamily="66" charset="0"/>
              </a:rPr>
              <a:t>di</a:t>
            </a:r>
            <a:r>
              <a:rPr lang="it-IT" sz="6600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it-IT" sz="6600" dirty="0">
                <a:solidFill>
                  <a:srgbClr val="0033CC"/>
                </a:solidFill>
                <a:latin typeface="Comic Sans MS" panose="030F0702030302020204" pitchFamily="66" charset="0"/>
              </a:rPr>
              <a:t>L</a:t>
            </a:r>
            <a:r>
              <a:rPr lang="it-IT" sz="6600" dirty="0">
                <a:solidFill>
                  <a:srgbClr val="0033CC"/>
                </a:solidFill>
                <a:latin typeface="Comic Sans MS" panose="030F0702030302020204" pitchFamily="66" charset="0"/>
              </a:rPr>
              <a:t>egalità</a:t>
            </a:r>
            <a:r>
              <a:rPr lang="it-IT" sz="6600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endParaRPr lang="it-IT" sz="66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CasellaDiTesto 2"/>
          <p:cNvSpPr txBox="1">
            <a:spLocks noChangeArrowheads="1"/>
          </p:cNvSpPr>
          <p:nvPr/>
        </p:nvSpPr>
        <p:spPr bwMode="auto">
          <a:xfrm>
            <a:off x="-11281" y="4927411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spcAft>
                <a:spcPts val="600"/>
              </a:spcAft>
              <a:buFont typeface="Arial" charset="0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it-IT" altLang="it-IT" sz="1800" b="0" dirty="0" smtClean="0">
                <a:solidFill>
                  <a:srgbClr val="0033CC"/>
                </a:solidFill>
                <a:latin typeface="Comic Sans MS" panose="030F0702030302020204" pitchFamily="66" charset="0"/>
              </a:rPr>
              <a:t>Agenzia </a:t>
            </a:r>
            <a:r>
              <a:rPr lang="it-IT" altLang="it-IT" sz="1800" b="0" dirty="0">
                <a:solidFill>
                  <a:srgbClr val="0033CC"/>
                </a:solidFill>
                <a:latin typeface="Comic Sans MS" panose="030F0702030302020204" pitchFamily="66" charset="0"/>
              </a:rPr>
              <a:t>delle Entrate – Direzione Regionale della </a:t>
            </a:r>
            <a:r>
              <a:rPr lang="it-IT" altLang="it-IT" sz="1800" b="0" dirty="0" smtClean="0">
                <a:solidFill>
                  <a:srgbClr val="0033CC"/>
                </a:solidFill>
                <a:latin typeface="Comic Sans MS" panose="030F0702030302020204" pitchFamily="66" charset="0"/>
              </a:rPr>
              <a:t>Sicilia</a:t>
            </a:r>
            <a:endParaRPr lang="it-IT" altLang="it-IT" sz="1800" b="0" dirty="0">
              <a:solidFill>
                <a:srgbClr val="0033CC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87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360000" y="369000"/>
            <a:ext cx="8424000" cy="6120000"/>
          </a:xfrm>
          <a:prstGeom prst="rect">
            <a:avLst/>
          </a:prstGeom>
          <a:solidFill>
            <a:schemeClr val="bg1"/>
          </a:solidFill>
          <a:ln w="508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360000" y="1228398"/>
            <a:ext cx="8424000" cy="4401205"/>
          </a:xfrm>
          <a:prstGeom prst="rect">
            <a:avLst/>
          </a:prstGeom>
          <a:noFill/>
          <a:ln w="508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CATASTA</a:t>
            </a:r>
          </a:p>
          <a:p>
            <a:pPr algn="ctr"/>
            <a:endParaRPr lang="it-IT" sz="4000" b="1" dirty="0">
              <a:solidFill>
                <a:srgbClr val="000066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sz="4000" b="1" dirty="0">
                <a:solidFill>
                  <a:srgbClr val="000066"/>
                </a:solidFill>
                <a:latin typeface="Comic Sans MS" panose="030F0702030302020204" pitchFamily="66" charset="0"/>
              </a:rPr>
              <a:t>MAPPA  </a:t>
            </a:r>
          </a:p>
          <a:p>
            <a:pPr algn="ctr"/>
            <a:r>
              <a:rPr lang="it-IT" sz="4000" b="1" dirty="0">
                <a:solidFill>
                  <a:srgbClr val="000066"/>
                </a:solidFill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it-IT" sz="4000" b="1" dirty="0">
                <a:solidFill>
                  <a:srgbClr val="000066"/>
                </a:solidFill>
                <a:latin typeface="Comic Sans MS" panose="030F0702030302020204" pitchFamily="66" charset="0"/>
              </a:rPr>
              <a:t>IMMOBILI</a:t>
            </a:r>
          </a:p>
          <a:p>
            <a:pPr algn="ctr"/>
            <a:endParaRPr lang="it-IT" sz="4000" b="1" dirty="0">
              <a:solidFill>
                <a:srgbClr val="000066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sz="40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TERRITORIO</a:t>
            </a:r>
            <a:endParaRPr lang="it-IT" sz="4000" b="1" dirty="0">
              <a:solidFill>
                <a:srgbClr val="000066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304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360000" y="369000"/>
            <a:ext cx="8424000" cy="6120000"/>
          </a:xfrm>
          <a:prstGeom prst="rect">
            <a:avLst/>
          </a:prstGeom>
          <a:solidFill>
            <a:schemeClr val="bg1"/>
          </a:solidFill>
          <a:ln w="508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360000" y="1228398"/>
            <a:ext cx="8424000" cy="4401205"/>
          </a:xfrm>
          <a:prstGeom prst="rect">
            <a:avLst/>
          </a:prstGeom>
          <a:noFill/>
          <a:ln w="508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REDDITO   </a:t>
            </a:r>
            <a:endParaRPr lang="it-IT" sz="4000" b="1" dirty="0">
              <a:solidFill>
                <a:srgbClr val="000066"/>
              </a:solidFill>
              <a:latin typeface="Comic Sans MS" panose="030F0702030302020204" pitchFamily="66" charset="0"/>
            </a:endParaRPr>
          </a:p>
          <a:p>
            <a:pPr algn="ctr"/>
            <a:endParaRPr lang="it-IT" sz="4000" b="1" dirty="0">
              <a:solidFill>
                <a:srgbClr val="000066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sz="40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DICHIARAZIONE  </a:t>
            </a:r>
            <a:endParaRPr lang="it-IT" sz="4000" b="1" dirty="0">
              <a:solidFill>
                <a:srgbClr val="000066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sz="4000" b="1" dirty="0">
                <a:solidFill>
                  <a:srgbClr val="000066"/>
                </a:solidFill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it-IT" sz="40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ART.53  </a:t>
            </a:r>
            <a:endParaRPr lang="it-IT" sz="4000" b="1" dirty="0">
              <a:solidFill>
                <a:srgbClr val="000066"/>
              </a:solidFill>
              <a:latin typeface="Comic Sans MS" panose="030F0702030302020204" pitchFamily="66" charset="0"/>
            </a:endParaRPr>
          </a:p>
          <a:p>
            <a:pPr algn="ctr"/>
            <a:endParaRPr lang="it-IT" sz="4000" b="1" dirty="0" smtClean="0">
              <a:solidFill>
                <a:srgbClr val="000066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sz="40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BOLLETTA</a:t>
            </a:r>
            <a:endParaRPr lang="it-IT" sz="4000" b="1" dirty="0">
              <a:solidFill>
                <a:srgbClr val="000066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437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360000" y="369000"/>
            <a:ext cx="8424000" cy="6120000"/>
          </a:xfrm>
          <a:prstGeom prst="rect">
            <a:avLst/>
          </a:prstGeom>
          <a:solidFill>
            <a:schemeClr val="bg1"/>
          </a:solidFill>
          <a:ln w="508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Rettangolo 1"/>
          <p:cNvSpPr/>
          <p:nvPr/>
        </p:nvSpPr>
        <p:spPr>
          <a:xfrm>
            <a:off x="369586" y="836712"/>
            <a:ext cx="84240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 smtClean="0">
                <a:ln w="9525">
                  <a:solidFill>
                    <a:srgbClr val="000066"/>
                  </a:solidFill>
                  <a:prstDash val="solid"/>
                </a:ln>
                <a:solidFill>
                  <a:srgbClr val="FF9900"/>
                </a:solidFill>
                <a:latin typeface="Comic Sans MS" panose="030F0702030302020204" pitchFamily="66" charset="0"/>
              </a:rPr>
              <a:t>Agenzia delle Entrate</a:t>
            </a:r>
          </a:p>
          <a:p>
            <a:pPr algn="ctr"/>
            <a:r>
              <a:rPr lang="it-IT" sz="3600" b="1" dirty="0" smtClean="0">
                <a:ln w="9525">
                  <a:solidFill>
                    <a:srgbClr val="000066"/>
                  </a:solidFill>
                  <a:prstDash val="solid"/>
                </a:ln>
                <a:solidFill>
                  <a:srgbClr val="FF9900"/>
                </a:solidFill>
                <a:latin typeface="Comic Sans MS" panose="030F0702030302020204" pitchFamily="66" charset="0"/>
              </a:rPr>
              <a:t>Direzione Regionale della Sicilia</a:t>
            </a:r>
          </a:p>
          <a:p>
            <a:pPr algn="ctr"/>
            <a:endParaRPr lang="it-IT" sz="3600" b="1" dirty="0" smtClean="0">
              <a:ln w="9525">
                <a:solidFill>
                  <a:srgbClr val="000066"/>
                </a:solidFill>
                <a:prstDash val="solid"/>
              </a:ln>
              <a:solidFill>
                <a:srgbClr val="FF9900"/>
              </a:solidFill>
              <a:latin typeface="Candy Round BTN" panose="020F0604020102040306" pitchFamily="34" charset="0"/>
            </a:endParaRPr>
          </a:p>
          <a:p>
            <a:pPr algn="ctr"/>
            <a:r>
              <a:rPr lang="it-IT" sz="3600" b="1" dirty="0" smtClean="0">
                <a:ln w="9525">
                  <a:solidFill>
                    <a:srgbClr val="000066"/>
                  </a:solidFill>
                  <a:prstDash val="solid"/>
                </a:ln>
                <a:solidFill>
                  <a:srgbClr val="FF9900"/>
                </a:solidFill>
                <a:latin typeface="Candy Round BTN" panose="020F0604020102040306" pitchFamily="34" charset="0"/>
              </a:rPr>
              <a:t>H</a:t>
            </a:r>
            <a:r>
              <a:rPr lang="it-IT" sz="3600" b="1" cap="none" spc="0" dirty="0" smtClean="0">
                <a:ln w="9525">
                  <a:solidFill>
                    <a:srgbClr val="000066"/>
                  </a:solidFill>
                  <a:prstDash val="solid"/>
                </a:ln>
                <a:solidFill>
                  <a:srgbClr val="FF9900"/>
                </a:solidFill>
                <a:latin typeface="Candy Round BTN" panose="020F0604020102040306" pitchFamily="34" charset="0"/>
              </a:rPr>
              <a:t>anno partecipato </a:t>
            </a:r>
          </a:p>
          <a:p>
            <a:pPr algn="ctr"/>
            <a:r>
              <a:rPr lang="it-IT" sz="3600" b="1" cap="none" spc="0" dirty="0" smtClean="0">
                <a:ln w="9525">
                  <a:solidFill>
                    <a:srgbClr val="000066"/>
                  </a:solidFill>
                  <a:prstDash val="solid"/>
                </a:ln>
                <a:solidFill>
                  <a:srgbClr val="FF9900"/>
                </a:solidFill>
                <a:latin typeface="Candy Round BTN" panose="020F0604020102040306" pitchFamily="34" charset="0"/>
              </a:rPr>
              <a:t>alla realizzazione del gioco:</a:t>
            </a:r>
          </a:p>
          <a:p>
            <a:pPr algn="ctr"/>
            <a:endParaRPr lang="it-IT" sz="1600" b="1" cap="none" spc="0" dirty="0" smtClean="0">
              <a:ln w="9525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>
                  <a:lumMod val="9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Candy Round BTN" panose="020F0604020102040306" pitchFamily="34" charset="0"/>
            </a:endParaRPr>
          </a:p>
          <a:p>
            <a:pPr algn="ctr"/>
            <a:r>
              <a:rPr lang="it-IT" sz="4000" b="1" dirty="0" smtClean="0">
                <a:ln w="9525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00CC"/>
                </a:solidFill>
                <a:latin typeface="Comic Sans MS" panose="030F0702030302020204" pitchFamily="66" charset="0"/>
              </a:rPr>
              <a:t>Cinzia </a:t>
            </a:r>
            <a:r>
              <a:rPr lang="it-IT" sz="4000" b="1" dirty="0" err="1" smtClean="0">
                <a:ln w="9525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00CC"/>
                </a:solidFill>
                <a:latin typeface="Comic Sans MS" panose="030F0702030302020204" pitchFamily="66" charset="0"/>
              </a:rPr>
              <a:t>Bondì</a:t>
            </a:r>
            <a:r>
              <a:rPr lang="it-IT" sz="4000" b="1" dirty="0" smtClean="0">
                <a:ln w="9525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00CC"/>
                </a:solidFill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it-IT" sz="4000" b="1" dirty="0" smtClean="0">
                <a:ln w="9525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00CC"/>
                </a:solidFill>
                <a:latin typeface="Comic Sans MS" panose="030F0702030302020204" pitchFamily="66" charset="0"/>
              </a:rPr>
              <a:t>Rosa </a:t>
            </a:r>
            <a:r>
              <a:rPr lang="it-IT" sz="4000" b="1" dirty="0" smtClean="0">
                <a:ln w="3175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00CC"/>
                </a:solidFill>
                <a:latin typeface="Comic Sans MS" panose="030F0702030302020204" pitchFamily="66" charset="0"/>
              </a:rPr>
              <a:t>Anna </a:t>
            </a:r>
            <a:r>
              <a:rPr lang="it-IT" sz="4000" b="1" dirty="0" smtClean="0">
                <a:ln w="9525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00CC"/>
                </a:solidFill>
                <a:latin typeface="Comic Sans MS" panose="030F0702030302020204" pitchFamily="66" charset="0"/>
              </a:rPr>
              <a:t>Sicilia </a:t>
            </a:r>
            <a:endParaRPr lang="it-IT" sz="4000" b="1" dirty="0" smtClean="0">
              <a:ln w="3175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00CC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sz="4000" b="1" dirty="0" smtClean="0">
                <a:ln w="9525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00CC"/>
                </a:solidFill>
                <a:latin typeface="Comic Sans MS" panose="030F0702030302020204" pitchFamily="66" charset="0"/>
              </a:rPr>
              <a:t>Fabio Coniglio</a:t>
            </a:r>
            <a:endParaRPr lang="it-IT" sz="4000" b="1" dirty="0" smtClean="0">
              <a:ln w="3175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74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9000"/>
            <a:ext cx="8424000" cy="6120000"/>
          </a:xfrm>
          <a:prstGeom prst="rect">
            <a:avLst/>
          </a:prstGeom>
          <a:ln w="50800">
            <a:solidFill>
              <a:srgbClr val="002060"/>
            </a:solidFill>
          </a:ln>
        </p:spPr>
      </p:pic>
    </p:spTree>
    <p:extLst>
      <p:ext uri="{BB962C8B-B14F-4D97-AF65-F5344CB8AC3E}">
        <p14:creationId xmlns:p14="http://schemas.microsoft.com/office/powerpoint/2010/main" val="2174595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277631" y="1268535"/>
            <a:ext cx="6303713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6600" b="1" dirty="0">
                <a:solidFill>
                  <a:srgbClr val="FF9900"/>
                </a:solidFill>
                <a:latin typeface="Comic Sans MS" panose="030F0702030302020204" pitchFamily="66" charset="0"/>
              </a:rPr>
              <a:t>Istruzioni</a:t>
            </a:r>
            <a:r>
              <a:rPr lang="it-IT" sz="6600" b="1" dirty="0" smtClean="0">
                <a:ln w="50800">
                  <a:solidFill>
                    <a:srgbClr val="0033CC"/>
                  </a:solidFill>
                  <a:prstDash val="solid"/>
                </a:ln>
                <a:solidFill>
                  <a:srgbClr val="FF9900"/>
                </a:solidFill>
                <a:latin typeface="Comic Sans MS" panose="030F0702030302020204" pitchFamily="66" charset="0"/>
              </a:rPr>
              <a:t> </a:t>
            </a:r>
          </a:p>
          <a:p>
            <a:pPr algn="ctr">
              <a:defRPr/>
            </a:pPr>
            <a:r>
              <a:rPr lang="it-IT" sz="6600" b="1" dirty="0">
                <a:solidFill>
                  <a:srgbClr val="FF9900"/>
                </a:solidFill>
                <a:latin typeface="Comic Sans MS" panose="030F0702030302020204" pitchFamily="66" charset="0"/>
              </a:rPr>
              <a:t>per</a:t>
            </a:r>
            <a:r>
              <a:rPr lang="it-IT" sz="6600" b="1" dirty="0" smtClean="0">
                <a:ln w="50800">
                  <a:solidFill>
                    <a:srgbClr val="0033CC"/>
                  </a:solidFill>
                  <a:prstDash val="solid"/>
                </a:ln>
                <a:solidFill>
                  <a:srgbClr val="FF9900"/>
                </a:solidFill>
                <a:latin typeface="Comic Sans MS" panose="030F0702030302020204" pitchFamily="66" charset="0"/>
              </a:rPr>
              <a:t> </a:t>
            </a:r>
            <a:r>
              <a:rPr lang="it-IT" sz="6600" b="1" dirty="0">
                <a:solidFill>
                  <a:srgbClr val="FF9900"/>
                </a:solidFill>
                <a:latin typeface="Comic Sans MS" panose="030F0702030302020204" pitchFamily="66" charset="0"/>
              </a:rPr>
              <a:t>il</a:t>
            </a:r>
            <a:r>
              <a:rPr lang="it-IT" sz="6600" b="1" dirty="0" smtClean="0">
                <a:ln w="50800">
                  <a:solidFill>
                    <a:srgbClr val="0033CC"/>
                  </a:solidFill>
                  <a:prstDash val="solid"/>
                </a:ln>
                <a:solidFill>
                  <a:srgbClr val="FF9900"/>
                </a:solidFill>
                <a:latin typeface="Comic Sans MS" panose="030F0702030302020204" pitchFamily="66" charset="0"/>
              </a:rPr>
              <a:t> </a:t>
            </a:r>
            <a:r>
              <a:rPr lang="it-IT" sz="6600" b="1" dirty="0">
                <a:solidFill>
                  <a:srgbClr val="FF9900"/>
                </a:solidFill>
                <a:latin typeface="Comic Sans MS" panose="030F0702030302020204" pitchFamily="66" charset="0"/>
              </a:rPr>
              <a:t>gioco</a:t>
            </a:r>
            <a:endParaRPr lang="it-IT" sz="6600" b="1" dirty="0">
              <a:ln w="50800">
                <a:solidFill>
                  <a:srgbClr val="0033CC"/>
                </a:solidFill>
                <a:prstDash val="solid"/>
              </a:ln>
              <a:solidFill>
                <a:srgbClr val="FF99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1277631" y="3844903"/>
            <a:ext cx="658873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4400" b="1" dirty="0">
                <a:solidFill>
                  <a:srgbClr val="0033CC"/>
                </a:solidFill>
                <a:latin typeface="Comic Sans MS" panose="030F0702030302020204" pitchFamily="66" charset="0"/>
              </a:rPr>
              <a:t>Ogni slide contiene 4 parole, trova quella che non ha legami con le altre!</a:t>
            </a:r>
          </a:p>
        </p:txBody>
      </p:sp>
    </p:spTree>
    <p:extLst>
      <p:ext uri="{BB962C8B-B14F-4D97-AF65-F5344CB8AC3E}">
        <p14:creationId xmlns:p14="http://schemas.microsoft.com/office/powerpoint/2010/main" val="87620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360000" y="369000"/>
            <a:ext cx="8424000" cy="6120000"/>
          </a:xfrm>
          <a:prstGeom prst="rect">
            <a:avLst/>
          </a:prstGeom>
          <a:solidFill>
            <a:schemeClr val="bg1"/>
          </a:solidFill>
          <a:ln w="508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360000" y="1228398"/>
            <a:ext cx="8424000" cy="4401205"/>
          </a:xfrm>
          <a:prstGeom prst="rect">
            <a:avLst/>
          </a:prstGeom>
          <a:noFill/>
          <a:ln w="508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>
                <a:solidFill>
                  <a:srgbClr val="000066"/>
                </a:solidFill>
                <a:latin typeface="Comic Sans MS" panose="030F0702030302020204" pitchFamily="66" charset="0"/>
              </a:rPr>
              <a:t>TASSA  </a:t>
            </a:r>
            <a:endParaRPr lang="it-IT" sz="4000" b="1" dirty="0" smtClean="0">
              <a:solidFill>
                <a:srgbClr val="000066"/>
              </a:solidFill>
              <a:latin typeface="Comic Sans MS" panose="030F0702030302020204" pitchFamily="66" charset="0"/>
            </a:endParaRPr>
          </a:p>
          <a:p>
            <a:pPr algn="ctr"/>
            <a:endParaRPr lang="it-IT" sz="4000" b="1" dirty="0" smtClean="0">
              <a:solidFill>
                <a:srgbClr val="000066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sz="40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IMPOSTA </a:t>
            </a:r>
          </a:p>
          <a:p>
            <a:pPr algn="ctr"/>
            <a:r>
              <a:rPr lang="it-IT" sz="40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it-IT" sz="40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TRIBUTO </a:t>
            </a:r>
          </a:p>
          <a:p>
            <a:pPr algn="ctr"/>
            <a:endParaRPr lang="it-IT" sz="4000" b="1" dirty="0" smtClean="0">
              <a:solidFill>
                <a:srgbClr val="000066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sz="40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TASSO</a:t>
            </a:r>
            <a:endParaRPr lang="it-IT" sz="4000" b="1" dirty="0">
              <a:solidFill>
                <a:srgbClr val="000066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996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360000" y="369000"/>
            <a:ext cx="8424000" cy="6120000"/>
          </a:xfrm>
          <a:prstGeom prst="rect">
            <a:avLst/>
          </a:prstGeom>
          <a:solidFill>
            <a:schemeClr val="bg1"/>
          </a:solidFill>
          <a:ln w="508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360000" y="992000"/>
            <a:ext cx="8424000" cy="4401205"/>
          </a:xfrm>
          <a:prstGeom prst="rect">
            <a:avLst/>
          </a:prstGeom>
          <a:noFill/>
          <a:ln w="508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>
                <a:solidFill>
                  <a:srgbClr val="000066"/>
                </a:solidFill>
                <a:latin typeface="Comic Sans MS" panose="030F0702030302020204" pitchFamily="66" charset="0"/>
              </a:rPr>
              <a:t>SERVIZI</a:t>
            </a:r>
            <a:r>
              <a:rPr lang="it-IT" sz="40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  </a:t>
            </a:r>
          </a:p>
          <a:p>
            <a:pPr algn="ctr"/>
            <a:endParaRPr lang="it-IT" sz="4000" b="1" dirty="0" smtClean="0">
              <a:solidFill>
                <a:srgbClr val="000066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sz="4000" b="1" dirty="0">
                <a:solidFill>
                  <a:srgbClr val="000066"/>
                </a:solidFill>
                <a:latin typeface="Comic Sans MS" panose="030F0702030302020204" pitchFamily="66" charset="0"/>
              </a:rPr>
              <a:t>FRONT-OFFICE  </a:t>
            </a:r>
          </a:p>
          <a:p>
            <a:pPr algn="ctr"/>
            <a:r>
              <a:rPr lang="it-IT" sz="4000" b="1" dirty="0">
                <a:solidFill>
                  <a:srgbClr val="000066"/>
                </a:solidFill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it-IT" sz="4000" b="1" dirty="0">
                <a:solidFill>
                  <a:srgbClr val="000066"/>
                </a:solidFill>
                <a:latin typeface="Comic Sans MS" panose="030F0702030302020204" pitchFamily="66" charset="0"/>
              </a:rPr>
              <a:t>SELF-SERVICE  </a:t>
            </a:r>
          </a:p>
          <a:p>
            <a:pPr algn="ctr"/>
            <a:endParaRPr lang="it-IT" sz="4000" b="1" dirty="0">
              <a:solidFill>
                <a:srgbClr val="000066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sz="4000" b="1" dirty="0">
                <a:solidFill>
                  <a:srgbClr val="000066"/>
                </a:solidFill>
                <a:latin typeface="Comic Sans MS" panose="030F0702030302020204" pitchFamily="66" charset="0"/>
              </a:rPr>
              <a:t>SPORTELLO </a:t>
            </a:r>
          </a:p>
        </p:txBody>
      </p:sp>
    </p:spTree>
    <p:extLst>
      <p:ext uri="{BB962C8B-B14F-4D97-AF65-F5344CB8AC3E}">
        <p14:creationId xmlns:p14="http://schemas.microsoft.com/office/powerpoint/2010/main" val="2246440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360000" y="369000"/>
            <a:ext cx="8424000" cy="6120000"/>
          </a:xfrm>
          <a:prstGeom prst="rect">
            <a:avLst/>
          </a:prstGeom>
          <a:solidFill>
            <a:schemeClr val="bg1"/>
          </a:solidFill>
          <a:ln w="508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360000" y="369000"/>
            <a:ext cx="8424000" cy="6120000"/>
          </a:xfrm>
          <a:prstGeom prst="rect">
            <a:avLst/>
          </a:prstGeom>
          <a:solidFill>
            <a:schemeClr val="bg1"/>
          </a:solidFill>
          <a:ln w="508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360000" y="920621"/>
            <a:ext cx="8424000" cy="5016758"/>
          </a:xfrm>
          <a:prstGeom prst="rect">
            <a:avLst/>
          </a:prstGeom>
          <a:noFill/>
          <a:ln w="508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BORSEGGIATORE</a:t>
            </a:r>
          </a:p>
          <a:p>
            <a:pPr algn="ctr"/>
            <a:endParaRPr lang="it-IT" sz="4000" b="1" dirty="0" smtClean="0">
              <a:solidFill>
                <a:srgbClr val="000066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sz="4000" b="1" dirty="0">
                <a:solidFill>
                  <a:srgbClr val="000066"/>
                </a:solidFill>
                <a:latin typeface="Comic Sans MS" panose="030F0702030302020204" pitchFamily="66" charset="0"/>
              </a:rPr>
              <a:t>EVASORE  </a:t>
            </a:r>
          </a:p>
          <a:p>
            <a:pPr algn="ctr"/>
            <a:endParaRPr lang="it-IT" sz="4000" b="1" dirty="0">
              <a:solidFill>
                <a:srgbClr val="000066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sz="4000" b="1" dirty="0">
                <a:solidFill>
                  <a:srgbClr val="000066"/>
                </a:solidFill>
                <a:latin typeface="Comic Sans MS" panose="030F0702030302020204" pitchFamily="66" charset="0"/>
              </a:rPr>
              <a:t>ELUSORE  </a:t>
            </a:r>
          </a:p>
          <a:p>
            <a:pPr algn="ctr"/>
            <a:r>
              <a:rPr lang="it-IT" sz="4000" b="1" dirty="0">
                <a:solidFill>
                  <a:srgbClr val="000066"/>
                </a:solidFill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it-IT" sz="4000" b="1" dirty="0">
                <a:solidFill>
                  <a:srgbClr val="000066"/>
                </a:solidFill>
                <a:latin typeface="Comic Sans MS" panose="030F0702030302020204" pitchFamily="66" charset="0"/>
              </a:rPr>
              <a:t>FRODATORE  </a:t>
            </a:r>
          </a:p>
          <a:p>
            <a:pPr algn="ctr"/>
            <a:r>
              <a:rPr lang="it-IT" sz="40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 </a:t>
            </a:r>
            <a:endParaRPr lang="it-IT" sz="4000" b="1" dirty="0">
              <a:solidFill>
                <a:srgbClr val="000066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907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360000" y="369000"/>
            <a:ext cx="8424000" cy="6120000"/>
          </a:xfrm>
          <a:prstGeom prst="rect">
            <a:avLst/>
          </a:prstGeom>
          <a:solidFill>
            <a:schemeClr val="bg1"/>
          </a:solidFill>
          <a:ln w="508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360000" y="1228398"/>
            <a:ext cx="8424000" cy="4401205"/>
          </a:xfrm>
          <a:prstGeom prst="rect">
            <a:avLst/>
          </a:prstGeom>
          <a:noFill/>
          <a:ln w="508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CONTRIBUENTE  </a:t>
            </a:r>
            <a:endParaRPr lang="it-IT" sz="4000" b="1" dirty="0">
              <a:solidFill>
                <a:srgbClr val="000066"/>
              </a:solidFill>
              <a:latin typeface="Comic Sans MS" panose="030F0702030302020204" pitchFamily="66" charset="0"/>
            </a:endParaRPr>
          </a:p>
          <a:p>
            <a:pPr algn="ctr"/>
            <a:endParaRPr lang="it-IT" sz="4000" b="1" dirty="0">
              <a:solidFill>
                <a:srgbClr val="000066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sz="40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CLIENTE  </a:t>
            </a:r>
            <a:endParaRPr lang="it-IT" sz="4000" b="1" dirty="0">
              <a:solidFill>
                <a:srgbClr val="000066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sz="4000" b="1" dirty="0">
                <a:solidFill>
                  <a:srgbClr val="000066"/>
                </a:solidFill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it-IT" sz="40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CONCORRENTE</a:t>
            </a:r>
          </a:p>
          <a:p>
            <a:pPr algn="ctr"/>
            <a:endParaRPr lang="it-IT" sz="4000" b="1" dirty="0">
              <a:solidFill>
                <a:srgbClr val="000066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sz="40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UTENTE</a:t>
            </a:r>
            <a:endParaRPr lang="it-IT" sz="4000" b="1" dirty="0">
              <a:solidFill>
                <a:srgbClr val="000066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506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360000" y="369000"/>
            <a:ext cx="8424000" cy="6120000"/>
          </a:xfrm>
          <a:prstGeom prst="rect">
            <a:avLst/>
          </a:prstGeom>
          <a:solidFill>
            <a:schemeClr val="bg1"/>
          </a:solidFill>
          <a:ln w="508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360000" y="1228398"/>
            <a:ext cx="8424000" cy="4401205"/>
          </a:xfrm>
          <a:prstGeom prst="rect">
            <a:avLst/>
          </a:prstGeom>
          <a:noFill/>
          <a:ln w="508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UFFICIO   </a:t>
            </a:r>
            <a:endParaRPr lang="it-IT" sz="4000" b="1" dirty="0">
              <a:solidFill>
                <a:srgbClr val="000066"/>
              </a:solidFill>
              <a:latin typeface="Comic Sans MS" panose="030F0702030302020204" pitchFamily="66" charset="0"/>
            </a:endParaRPr>
          </a:p>
          <a:p>
            <a:pPr algn="ctr"/>
            <a:endParaRPr lang="it-IT" sz="4000" b="1" dirty="0" smtClean="0">
              <a:solidFill>
                <a:srgbClr val="000066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sz="40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BANCA</a:t>
            </a:r>
          </a:p>
          <a:p>
            <a:pPr algn="ctr"/>
            <a:endParaRPr lang="it-IT" sz="4000" b="1" dirty="0">
              <a:solidFill>
                <a:srgbClr val="000066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sz="4000" b="1" dirty="0">
                <a:solidFill>
                  <a:srgbClr val="000066"/>
                </a:solidFill>
                <a:latin typeface="Comic Sans MS" panose="030F0702030302020204" pitchFamily="66" charset="0"/>
              </a:rPr>
              <a:t>AGENZIA  </a:t>
            </a:r>
          </a:p>
          <a:p>
            <a:pPr algn="ctr"/>
            <a:r>
              <a:rPr lang="it-IT" sz="4000" b="1" dirty="0">
                <a:solidFill>
                  <a:srgbClr val="000066"/>
                </a:solidFill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it-IT" sz="40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AMMINISTRAZIONE</a:t>
            </a:r>
            <a:endParaRPr lang="it-IT" sz="4000" b="1" dirty="0">
              <a:solidFill>
                <a:srgbClr val="000066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777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360000" y="369000"/>
            <a:ext cx="8424000" cy="6120000"/>
          </a:xfrm>
          <a:prstGeom prst="rect">
            <a:avLst/>
          </a:prstGeom>
          <a:solidFill>
            <a:schemeClr val="bg1"/>
          </a:solidFill>
          <a:ln w="508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360000" y="1228398"/>
            <a:ext cx="8424000" cy="4401205"/>
          </a:xfrm>
          <a:prstGeom prst="rect">
            <a:avLst/>
          </a:prstGeom>
          <a:noFill/>
          <a:ln w="508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CASA   </a:t>
            </a:r>
            <a:endParaRPr lang="it-IT" sz="4000" b="1" dirty="0">
              <a:solidFill>
                <a:srgbClr val="000066"/>
              </a:solidFill>
              <a:latin typeface="Comic Sans MS" panose="030F0702030302020204" pitchFamily="66" charset="0"/>
            </a:endParaRPr>
          </a:p>
          <a:p>
            <a:pPr algn="ctr"/>
            <a:endParaRPr lang="it-IT" sz="4000" b="1" dirty="0">
              <a:solidFill>
                <a:srgbClr val="000066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sz="40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CONTRATTO  </a:t>
            </a:r>
            <a:endParaRPr lang="it-IT" sz="4000" b="1" dirty="0">
              <a:solidFill>
                <a:srgbClr val="000066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sz="4000" b="1" dirty="0">
                <a:solidFill>
                  <a:srgbClr val="000066"/>
                </a:solidFill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it-IT" sz="40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AFFITTO  </a:t>
            </a:r>
            <a:endParaRPr lang="it-IT" sz="4000" b="1" dirty="0">
              <a:solidFill>
                <a:srgbClr val="000066"/>
              </a:solidFill>
              <a:latin typeface="Comic Sans MS" panose="030F0702030302020204" pitchFamily="66" charset="0"/>
            </a:endParaRPr>
          </a:p>
          <a:p>
            <a:pPr algn="ctr"/>
            <a:endParaRPr lang="it-IT" sz="4000" b="1" dirty="0" smtClean="0">
              <a:solidFill>
                <a:srgbClr val="000066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sz="40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SVENDITA</a:t>
            </a:r>
            <a:endParaRPr lang="it-IT" sz="4000" b="1" dirty="0">
              <a:solidFill>
                <a:srgbClr val="000066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417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96</Words>
  <Application>Microsoft Office PowerPoint</Application>
  <PresentationFormat>Presentazione su schermo (4:3)</PresentationFormat>
  <Paragraphs>74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Agenzia delle Entrate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COLUCCI ROSA</dc:creator>
  <cp:lastModifiedBy>COLUCCI ROSA</cp:lastModifiedBy>
  <cp:revision>3</cp:revision>
  <dcterms:created xsi:type="dcterms:W3CDTF">2020-09-24T15:34:29Z</dcterms:created>
  <dcterms:modified xsi:type="dcterms:W3CDTF">2020-09-24T16:05:29Z</dcterms:modified>
</cp:coreProperties>
</file>