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764" r:id="rId3"/>
  </p:sldMasterIdLst>
  <p:notesMasterIdLst>
    <p:notesMasterId r:id="rId71"/>
  </p:notesMasterIdLst>
  <p:handoutMasterIdLst>
    <p:handoutMasterId r:id="rId72"/>
  </p:handoutMasterIdLst>
  <p:sldIdLst>
    <p:sldId id="418" r:id="rId4"/>
    <p:sldId id="421" r:id="rId5"/>
    <p:sldId id="420" r:id="rId6"/>
    <p:sldId id="450" r:id="rId7"/>
    <p:sldId id="452" r:id="rId8"/>
    <p:sldId id="453" r:id="rId9"/>
    <p:sldId id="454" r:id="rId10"/>
    <p:sldId id="455" r:id="rId11"/>
    <p:sldId id="458" r:id="rId12"/>
    <p:sldId id="459" r:id="rId13"/>
    <p:sldId id="460" r:id="rId14"/>
    <p:sldId id="461" r:id="rId15"/>
    <p:sldId id="462" r:id="rId16"/>
    <p:sldId id="464" r:id="rId17"/>
    <p:sldId id="465" r:id="rId18"/>
    <p:sldId id="466" r:id="rId19"/>
    <p:sldId id="467" r:id="rId20"/>
    <p:sldId id="468" r:id="rId21"/>
    <p:sldId id="469" r:id="rId22"/>
    <p:sldId id="470" r:id="rId23"/>
    <p:sldId id="471" r:id="rId24"/>
    <p:sldId id="472" r:id="rId25"/>
    <p:sldId id="429" r:id="rId26"/>
    <p:sldId id="500" r:id="rId27"/>
    <p:sldId id="502" r:id="rId28"/>
    <p:sldId id="503" r:id="rId29"/>
    <p:sldId id="504" r:id="rId30"/>
    <p:sldId id="505" r:id="rId31"/>
    <p:sldId id="507" r:id="rId32"/>
    <p:sldId id="508" r:id="rId33"/>
    <p:sldId id="506" r:id="rId34"/>
    <p:sldId id="509" r:id="rId35"/>
    <p:sldId id="431" r:id="rId36"/>
    <p:sldId id="473" r:id="rId37"/>
    <p:sldId id="474" r:id="rId38"/>
    <p:sldId id="422" r:id="rId39"/>
    <p:sldId id="492" r:id="rId40"/>
    <p:sldId id="510" r:id="rId41"/>
    <p:sldId id="491" r:id="rId42"/>
    <p:sldId id="493" r:id="rId43"/>
    <p:sldId id="423" r:id="rId44"/>
    <p:sldId id="430" r:id="rId45"/>
    <p:sldId id="432" r:id="rId46"/>
    <p:sldId id="478" r:id="rId47"/>
    <p:sldId id="481" r:id="rId48"/>
    <p:sldId id="480" r:id="rId49"/>
    <p:sldId id="479" r:id="rId50"/>
    <p:sldId id="424" r:id="rId51"/>
    <p:sldId id="433" r:id="rId52"/>
    <p:sldId id="440" r:id="rId53"/>
    <p:sldId id="441" r:id="rId54"/>
    <p:sldId id="439" r:id="rId55"/>
    <p:sldId id="438" r:id="rId56"/>
    <p:sldId id="442" r:id="rId57"/>
    <p:sldId id="443" r:id="rId58"/>
    <p:sldId id="444" r:id="rId59"/>
    <p:sldId id="434" r:id="rId60"/>
    <p:sldId id="484" r:id="rId61"/>
    <p:sldId id="485" r:id="rId62"/>
    <p:sldId id="486" r:id="rId63"/>
    <p:sldId id="487" r:id="rId64"/>
    <p:sldId id="488" r:id="rId65"/>
    <p:sldId id="489" r:id="rId66"/>
    <p:sldId id="425" r:id="rId67"/>
    <p:sldId id="426" r:id="rId68"/>
    <p:sldId id="494" r:id="rId69"/>
    <p:sldId id="435" r:id="rId70"/>
  </p:sldIdLst>
  <p:sldSz cx="9144000" cy="6858000" type="screen4x3"/>
  <p:notesSz cx="6794500" cy="99314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zione predefinita" id="{8B2303E1-A76D-41AA-8454-9BB765F22A3D}">
          <p14:sldIdLst>
            <p14:sldId id="418"/>
            <p14:sldId id="421"/>
            <p14:sldId id="420"/>
            <p14:sldId id="450"/>
            <p14:sldId id="452"/>
            <p14:sldId id="453"/>
            <p14:sldId id="454"/>
            <p14:sldId id="455"/>
            <p14:sldId id="458"/>
            <p14:sldId id="459"/>
            <p14:sldId id="460"/>
            <p14:sldId id="461"/>
            <p14:sldId id="462"/>
            <p14:sldId id="464"/>
            <p14:sldId id="465"/>
            <p14:sldId id="466"/>
            <p14:sldId id="467"/>
            <p14:sldId id="468"/>
            <p14:sldId id="469"/>
            <p14:sldId id="470"/>
            <p14:sldId id="471"/>
            <p14:sldId id="472"/>
            <p14:sldId id="429"/>
            <p14:sldId id="500"/>
            <p14:sldId id="502"/>
            <p14:sldId id="503"/>
            <p14:sldId id="504"/>
            <p14:sldId id="505"/>
            <p14:sldId id="507"/>
            <p14:sldId id="508"/>
            <p14:sldId id="506"/>
            <p14:sldId id="509"/>
            <p14:sldId id="431"/>
            <p14:sldId id="473"/>
            <p14:sldId id="474"/>
            <p14:sldId id="422"/>
            <p14:sldId id="492"/>
            <p14:sldId id="510"/>
            <p14:sldId id="491"/>
            <p14:sldId id="493"/>
            <p14:sldId id="423"/>
            <p14:sldId id="430"/>
            <p14:sldId id="432"/>
            <p14:sldId id="478"/>
            <p14:sldId id="481"/>
            <p14:sldId id="480"/>
            <p14:sldId id="479"/>
            <p14:sldId id="424"/>
            <p14:sldId id="433"/>
            <p14:sldId id="440"/>
            <p14:sldId id="441"/>
            <p14:sldId id="439"/>
            <p14:sldId id="438"/>
            <p14:sldId id="442"/>
            <p14:sldId id="443"/>
            <p14:sldId id="444"/>
            <p14:sldId id="434"/>
            <p14:sldId id="484"/>
            <p14:sldId id="485"/>
            <p14:sldId id="486"/>
            <p14:sldId id="487"/>
            <p14:sldId id="488"/>
            <p14:sldId id="489"/>
            <p14:sldId id="425"/>
            <p14:sldId id="426"/>
            <p14:sldId id="494"/>
            <p14:sldId id="4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333399"/>
    <a:srgbClr val="E25B00"/>
    <a:srgbClr val="99CCFF"/>
    <a:srgbClr val="3366FF"/>
    <a:srgbClr val="FF9966"/>
    <a:srgbClr val="FF4343"/>
    <a:srgbClr val="FFA7A7"/>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87709" autoAdjust="0"/>
  </p:normalViewPr>
  <p:slideViewPr>
    <p:cSldViewPr>
      <p:cViewPr varScale="1">
        <p:scale>
          <a:sx n="75" d="100"/>
          <a:sy n="75" d="100"/>
        </p:scale>
        <p:origin x="19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50" y="1374"/>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024" cy="497126"/>
          </a:xfrm>
          <a:prstGeom prst="rect">
            <a:avLst/>
          </a:prstGeom>
        </p:spPr>
        <p:txBody>
          <a:bodyPr vert="horz" lIns="92704" tIns="46352" rIns="92704" bIns="46352" rtlCol="0"/>
          <a:lstStyle>
            <a:lvl1pPr algn="l">
              <a:defRPr sz="1200">
                <a:latin typeface="Arial" charset="0"/>
              </a:defRPr>
            </a:lvl1pPr>
          </a:lstStyle>
          <a:p>
            <a:pPr>
              <a:defRPr/>
            </a:pPr>
            <a:endParaRPr lang="it-IT" dirty="0"/>
          </a:p>
        </p:txBody>
      </p:sp>
      <p:sp>
        <p:nvSpPr>
          <p:cNvPr id="3" name="Segnaposto data 2"/>
          <p:cNvSpPr>
            <a:spLocks noGrp="1"/>
          </p:cNvSpPr>
          <p:nvPr>
            <p:ph type="dt" sz="quarter" idx="1"/>
          </p:nvPr>
        </p:nvSpPr>
        <p:spPr>
          <a:xfrm>
            <a:off x="3847891" y="0"/>
            <a:ext cx="2945024" cy="497126"/>
          </a:xfrm>
          <a:prstGeom prst="rect">
            <a:avLst/>
          </a:prstGeom>
        </p:spPr>
        <p:txBody>
          <a:bodyPr vert="horz" lIns="92704" tIns="46352" rIns="92704" bIns="46352" rtlCol="0"/>
          <a:lstStyle>
            <a:lvl1pPr algn="r">
              <a:defRPr sz="1200">
                <a:latin typeface="Arial" charset="0"/>
              </a:defRPr>
            </a:lvl1pPr>
          </a:lstStyle>
          <a:p>
            <a:pPr>
              <a:defRPr/>
            </a:pPr>
            <a:fld id="{483ACD45-8D7E-4502-A671-90D2039694E9}" type="datetimeFigureOut">
              <a:rPr lang="it-IT"/>
              <a:pPr>
                <a:defRPr/>
              </a:pPr>
              <a:t>09/11/2020</a:t>
            </a:fld>
            <a:endParaRPr lang="it-IT" dirty="0"/>
          </a:p>
        </p:txBody>
      </p:sp>
      <p:sp>
        <p:nvSpPr>
          <p:cNvPr id="4" name="Segnaposto piè di pagina 3"/>
          <p:cNvSpPr>
            <a:spLocks noGrp="1"/>
          </p:cNvSpPr>
          <p:nvPr>
            <p:ph type="ftr" sz="quarter" idx="2"/>
          </p:nvPr>
        </p:nvSpPr>
        <p:spPr>
          <a:xfrm>
            <a:off x="0" y="9432687"/>
            <a:ext cx="2945024" cy="497125"/>
          </a:xfrm>
          <a:prstGeom prst="rect">
            <a:avLst/>
          </a:prstGeom>
        </p:spPr>
        <p:txBody>
          <a:bodyPr vert="horz" lIns="92704" tIns="46352" rIns="92704" bIns="46352" rtlCol="0" anchor="b"/>
          <a:lstStyle>
            <a:lvl1pPr algn="l">
              <a:defRPr sz="1200">
                <a:latin typeface="Arial" charset="0"/>
              </a:defRPr>
            </a:lvl1pPr>
          </a:lstStyle>
          <a:p>
            <a:pPr>
              <a:defRPr/>
            </a:pPr>
            <a:endParaRPr lang="it-IT" dirty="0"/>
          </a:p>
        </p:txBody>
      </p:sp>
      <p:sp>
        <p:nvSpPr>
          <p:cNvPr id="5" name="Segnaposto numero diapositiva 4"/>
          <p:cNvSpPr>
            <a:spLocks noGrp="1"/>
          </p:cNvSpPr>
          <p:nvPr>
            <p:ph type="sldNum" sz="quarter" idx="3"/>
          </p:nvPr>
        </p:nvSpPr>
        <p:spPr>
          <a:xfrm>
            <a:off x="3847891" y="9432687"/>
            <a:ext cx="2945024" cy="497125"/>
          </a:xfrm>
          <a:prstGeom prst="rect">
            <a:avLst/>
          </a:prstGeom>
        </p:spPr>
        <p:txBody>
          <a:bodyPr vert="horz" lIns="92704" tIns="46352" rIns="92704" bIns="46352" rtlCol="0" anchor="b"/>
          <a:lstStyle>
            <a:lvl1pPr algn="r">
              <a:defRPr sz="1200">
                <a:latin typeface="Arial" charset="0"/>
              </a:defRPr>
            </a:lvl1pPr>
          </a:lstStyle>
          <a:p>
            <a:pPr>
              <a:defRPr/>
            </a:pPr>
            <a:fld id="{B4AE4E8A-9C98-4205-A64C-C78CE5B89D3B}" type="slidenum">
              <a:rPr lang="it-IT"/>
              <a:pPr>
                <a:defRPr/>
              </a:pPr>
              <a:t>‹N›</a:t>
            </a:fld>
            <a:endParaRPr lang="it-IT" dirty="0"/>
          </a:p>
        </p:txBody>
      </p:sp>
    </p:spTree>
    <p:extLst>
      <p:ext uri="{BB962C8B-B14F-4D97-AF65-F5344CB8AC3E}">
        <p14:creationId xmlns:p14="http://schemas.microsoft.com/office/powerpoint/2010/main" val="21058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024" cy="497126"/>
          </a:xfrm>
          <a:prstGeom prst="rect">
            <a:avLst/>
          </a:prstGeom>
          <a:noFill/>
          <a:ln w="9525">
            <a:noFill/>
            <a:miter lim="800000"/>
            <a:headEnd/>
            <a:tailEnd/>
          </a:ln>
          <a:effectLst/>
        </p:spPr>
        <p:txBody>
          <a:bodyPr vert="horz" wrap="square" lIns="92704" tIns="46352" rIns="92704" bIns="46352" numCol="1" anchor="t" anchorCtr="0" compatLnSpc="1">
            <a:prstTxWarp prst="textNoShape">
              <a:avLst/>
            </a:prstTxWarp>
          </a:bodyPr>
          <a:lstStyle>
            <a:lvl1pPr>
              <a:defRPr sz="1200">
                <a:latin typeface="Arial" charset="0"/>
              </a:defRPr>
            </a:lvl1pPr>
          </a:lstStyle>
          <a:p>
            <a:pPr>
              <a:defRPr/>
            </a:pPr>
            <a:endParaRPr lang="it-IT" dirty="0"/>
          </a:p>
        </p:txBody>
      </p:sp>
      <p:sp>
        <p:nvSpPr>
          <p:cNvPr id="5123" name="Rectangle 3"/>
          <p:cNvSpPr>
            <a:spLocks noGrp="1" noChangeArrowheads="1"/>
          </p:cNvSpPr>
          <p:nvPr>
            <p:ph type="dt" idx="1"/>
          </p:nvPr>
        </p:nvSpPr>
        <p:spPr bwMode="auto">
          <a:xfrm>
            <a:off x="3847891" y="0"/>
            <a:ext cx="2945024" cy="497126"/>
          </a:xfrm>
          <a:prstGeom prst="rect">
            <a:avLst/>
          </a:prstGeom>
          <a:noFill/>
          <a:ln w="9525">
            <a:noFill/>
            <a:miter lim="800000"/>
            <a:headEnd/>
            <a:tailEnd/>
          </a:ln>
          <a:effectLst/>
        </p:spPr>
        <p:txBody>
          <a:bodyPr vert="horz" wrap="square" lIns="92704" tIns="46352" rIns="92704" bIns="46352" numCol="1" anchor="t" anchorCtr="0" compatLnSpc="1">
            <a:prstTxWarp prst="textNoShape">
              <a:avLst/>
            </a:prstTxWarp>
          </a:bodyPr>
          <a:lstStyle>
            <a:lvl1pPr algn="r">
              <a:defRPr sz="1200">
                <a:latin typeface="Arial" charset="0"/>
              </a:defRPr>
            </a:lvl1pPr>
          </a:lstStyle>
          <a:p>
            <a:pPr>
              <a:defRPr/>
            </a:pPr>
            <a:endParaRPr lang="it-IT" dirty="0"/>
          </a:p>
        </p:txBody>
      </p:sp>
      <p:sp>
        <p:nvSpPr>
          <p:cNvPr id="36868" name="Rectangle 4"/>
          <p:cNvSpPr>
            <a:spLocks noGrp="1" noRot="1" noChangeAspect="1" noChangeArrowheads="1" noTextEdit="1"/>
          </p:cNvSpPr>
          <p:nvPr>
            <p:ph type="sldImg" idx="2"/>
          </p:nvPr>
        </p:nvSpPr>
        <p:spPr bwMode="auto">
          <a:xfrm>
            <a:off x="917575"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720" y="4717138"/>
            <a:ext cx="5433061" cy="4469368"/>
          </a:xfrm>
          <a:prstGeom prst="rect">
            <a:avLst/>
          </a:prstGeom>
          <a:noFill/>
          <a:ln w="9525">
            <a:noFill/>
            <a:miter lim="800000"/>
            <a:headEnd/>
            <a:tailEnd/>
          </a:ln>
          <a:effectLst/>
        </p:spPr>
        <p:txBody>
          <a:bodyPr vert="horz" wrap="square" lIns="92704" tIns="46352" rIns="92704" bIns="46352"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p:cNvSpPr>
            <a:spLocks noGrp="1" noChangeArrowheads="1"/>
          </p:cNvSpPr>
          <p:nvPr>
            <p:ph type="ftr" sz="quarter" idx="4"/>
          </p:nvPr>
        </p:nvSpPr>
        <p:spPr bwMode="auto">
          <a:xfrm>
            <a:off x="0" y="9432687"/>
            <a:ext cx="2945024" cy="497125"/>
          </a:xfrm>
          <a:prstGeom prst="rect">
            <a:avLst/>
          </a:prstGeom>
          <a:noFill/>
          <a:ln w="9525">
            <a:noFill/>
            <a:miter lim="800000"/>
            <a:headEnd/>
            <a:tailEnd/>
          </a:ln>
          <a:effectLst/>
        </p:spPr>
        <p:txBody>
          <a:bodyPr vert="horz" wrap="square" lIns="92704" tIns="46352" rIns="92704" bIns="46352" numCol="1" anchor="b" anchorCtr="0" compatLnSpc="1">
            <a:prstTxWarp prst="textNoShape">
              <a:avLst/>
            </a:prstTxWarp>
          </a:bodyPr>
          <a:lstStyle>
            <a:lvl1pPr>
              <a:defRPr sz="1200">
                <a:latin typeface="Arial" charset="0"/>
              </a:defRPr>
            </a:lvl1pPr>
          </a:lstStyle>
          <a:p>
            <a:pPr>
              <a:defRPr/>
            </a:pPr>
            <a:endParaRPr lang="it-IT" dirty="0"/>
          </a:p>
        </p:txBody>
      </p:sp>
      <p:sp>
        <p:nvSpPr>
          <p:cNvPr id="5127" name="Rectangle 7"/>
          <p:cNvSpPr>
            <a:spLocks noGrp="1" noChangeArrowheads="1"/>
          </p:cNvSpPr>
          <p:nvPr>
            <p:ph type="sldNum" sz="quarter" idx="5"/>
          </p:nvPr>
        </p:nvSpPr>
        <p:spPr bwMode="auto">
          <a:xfrm>
            <a:off x="3847891" y="9432687"/>
            <a:ext cx="2945024" cy="497125"/>
          </a:xfrm>
          <a:prstGeom prst="rect">
            <a:avLst/>
          </a:prstGeom>
          <a:noFill/>
          <a:ln w="9525">
            <a:noFill/>
            <a:miter lim="800000"/>
            <a:headEnd/>
            <a:tailEnd/>
          </a:ln>
          <a:effectLst/>
        </p:spPr>
        <p:txBody>
          <a:bodyPr vert="horz" wrap="square" lIns="92704" tIns="46352" rIns="92704" bIns="46352" numCol="1" anchor="b" anchorCtr="0" compatLnSpc="1">
            <a:prstTxWarp prst="textNoShape">
              <a:avLst/>
            </a:prstTxWarp>
          </a:bodyPr>
          <a:lstStyle>
            <a:lvl1pPr algn="r">
              <a:defRPr sz="1200">
                <a:latin typeface="Arial" charset="0"/>
              </a:defRPr>
            </a:lvl1pPr>
          </a:lstStyle>
          <a:p>
            <a:pPr>
              <a:defRPr/>
            </a:pPr>
            <a:fld id="{AD734FE2-63BB-4594-BBF6-D83B9DD97EA7}" type="slidenum">
              <a:rPr lang="it-IT"/>
              <a:pPr>
                <a:defRPr/>
              </a:pPr>
              <a:t>‹N›</a:t>
            </a:fld>
            <a:endParaRPr lang="it-IT" dirty="0"/>
          </a:p>
        </p:txBody>
      </p:sp>
    </p:spTree>
    <p:extLst>
      <p:ext uri="{BB962C8B-B14F-4D97-AF65-F5344CB8AC3E}">
        <p14:creationId xmlns:p14="http://schemas.microsoft.com/office/powerpoint/2010/main" val="2021919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1</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200" dirty="0"/>
              <a:t>difatti per l'abilitazione a fisconline </a:t>
            </a:r>
            <a:r>
              <a:rPr lang="it-IT" altLang="it-IT" sz="1200" b="1" dirty="0"/>
              <a:t>non hanno bisogno di fornire alcun dato </a:t>
            </a:r>
            <a:r>
              <a:rPr lang="it-IT" altLang="it-IT" sz="1200" dirty="0"/>
              <a:t>relativo alla dichiarazione presentata.</a:t>
            </a:r>
            <a:br>
              <a:rPr lang="it-IT" altLang="it-IT" sz="1200" dirty="0"/>
            </a:br>
            <a:endParaRPr lang="it-IT" altLang="it-IT" dirty="0">
              <a:latin typeface="Calibri" pitchFamily="-8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it-IT" altLang="it-IT" sz="1200" dirty="0"/>
          </a:p>
          <a:p>
            <a:pPr algn="l" eaLnBrk="1" hangingPunct="1"/>
            <a:r>
              <a:rPr lang="it-IT" altLang="it-IT" sz="1200" dirty="0"/>
              <a:t>La registrazione a Fisconline </a:t>
            </a:r>
            <a:r>
              <a:rPr lang="it-IT" altLang="it-IT" sz="1200" b="1" dirty="0"/>
              <a:t>scade</a:t>
            </a:r>
            <a:r>
              <a:rPr lang="it-IT" altLang="it-IT" sz="1200" dirty="0"/>
              <a:t> il 31/12 del secondo anno successivo a quello di ultima utilizzazione del servizio (che coincide con l’anno del rilascio in caso di totale inutilizzo</a:t>
            </a:r>
            <a:endParaRPr lang="it-IT" altLang="it-IT" dirty="0">
              <a:latin typeface="Calibri" pitchFamily="-8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24</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25</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26</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27</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28</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29</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30</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31</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32</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34</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35</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36</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37</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38</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39</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40</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41</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Arial" charset="0"/>
                <a:ea typeface="+mn-ea"/>
                <a:cs typeface="+mn-cs"/>
              </a:rPr>
              <a:t>Per richiedere assistenza telefonica e informazioni fiscali di carattere generale e sui servizi telematici, dal lunedì al venerdì dalle ore 9 alle 17 e il sabato dalle 9 alle 13 (con esclusione delle festività nazionali), è possibile contattare gli operatori dell’Agenzia delle entrate ai seguenti numeri:</a:t>
            </a:r>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42</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Arial" charset="0"/>
                <a:ea typeface="+mn-ea"/>
                <a:cs typeface="+mn-cs"/>
              </a:rPr>
              <a:t>Dopo aver scelto l’argomento nel menu a tendina l’utente può inserire il suo quesito (ha a disposizione massimo 1500 caratteri). Verrà inviata una risposta alla casella di posta elettronica registrata sui servizi telematici. Per poter fruire del servizio occorre aver registrato la propria e-mail attivando il servizio “email-sms” e cliccando la voce “avvisi”.</a:t>
            </a:r>
          </a:p>
          <a:p>
            <a:r>
              <a:rPr lang="it-IT" sz="1200" b="0" i="0" kern="1200" dirty="0">
                <a:solidFill>
                  <a:schemeClr val="tx1"/>
                </a:solidFill>
                <a:effectLst/>
                <a:latin typeface="Arial" charset="0"/>
                <a:ea typeface="+mn-ea"/>
                <a:cs typeface="+mn-cs"/>
              </a:rPr>
              <a:t>È possibile consultare l’elenco delle richieste di assistenza inviate. Inoltre, è prevista la possibilità di replicare alla e-mail di risposta entro 30 giorni dal ricevimento della stessa, solamente una volta.</a:t>
            </a:r>
          </a:p>
          <a:p>
            <a:r>
              <a:rPr lang="it-IT" sz="1200" b="0" i="0" kern="1200" dirty="0">
                <a:solidFill>
                  <a:schemeClr val="tx1"/>
                </a:solidFill>
                <a:effectLst/>
                <a:latin typeface="Arial" charset="0"/>
                <a:ea typeface="+mn-ea"/>
                <a:cs typeface="+mn-cs"/>
              </a:rPr>
              <a:t>Per dare risposta al maggior numero di utenti, è previsto un limite giornaliero di 1 sola mail e un massimo di 20 annue per singolo cittadino.</a:t>
            </a:r>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44</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45</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46</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47</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48</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49</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50</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51</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52</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54</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55</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56</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Arial" charset="0"/>
                <a:ea typeface="+mn-ea"/>
                <a:cs typeface="+mn-cs"/>
              </a:rPr>
              <a:t>l servizio consente, a coloro che hanno necessità di recarsi in ufficio, di prenotare un appuntamento con un funzionario evitando inutili attese presso gli sportelli. La prenotazione può essere effettuata, 24 ore su 24, telefonicamente o via web e permette di scegliere l'ufficio presso il quale recarsi, oltre al giorno e all'ora desiderati. Inoltre attraverso le indicazioni del sistema il contribuente può selezionare, tra una vasta gamma proposta, il servizio per il quale chiedere assistenza.</a:t>
            </a:r>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57</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58</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59</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60</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61</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62</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63</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64</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65</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66</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D734FE2-63BB-4594-BBF6-D83B9DD97EA7}" type="slidenum">
              <a:rPr lang="it-IT" smtClean="0"/>
              <a:pPr>
                <a:defRPr/>
              </a:pPr>
              <a:t>67</a:t>
            </a:fld>
            <a:endParaRPr lang="it-IT" dirty="0"/>
          </a:p>
        </p:txBody>
      </p:sp>
    </p:spTree>
    <p:extLst>
      <p:ext uri="{BB962C8B-B14F-4D97-AF65-F5344CB8AC3E}">
        <p14:creationId xmlns:p14="http://schemas.microsoft.com/office/powerpoint/2010/main" val="27988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Calibri" pitchFamily="-8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15988" y="746125"/>
            <a:ext cx="4965700" cy="3724275"/>
          </a:xfrm>
          <a:ln/>
        </p:spPr>
      </p:sp>
      <p:sp>
        <p:nvSpPr>
          <p:cNvPr id="98307" name="Rectangle 3"/>
          <p:cNvSpPr>
            <a:spLocks noGrp="1" noChangeArrowheads="1"/>
          </p:cNvSpPr>
          <p:nvPr>
            <p:ph type="body" idx="1"/>
          </p:nvPr>
        </p:nvSpPr>
        <p:spPr>
          <a:xfrm>
            <a:off x="679133" y="4718726"/>
            <a:ext cx="5436235" cy="44661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8" tIns="45738" rIns="91478" bIns="45738"/>
          <a:lstStyle/>
          <a:p>
            <a:pPr eaLnBrk="1" hangingPunct="1"/>
            <a:endParaRPr lang="it-IT" altLang="it-IT" dirty="0">
              <a:latin typeface="Times New Roman" pitchFamily="18"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2759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9809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31000" y="1600200"/>
            <a:ext cx="2090738" cy="45259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0200"/>
            <a:ext cx="61214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9667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329766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9173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40544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2120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7728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276599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61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0134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2773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87111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4323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1546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sldNum" sz="quarter" idx="10"/>
          </p:nvPr>
        </p:nvSpPr>
        <p:spPr>
          <a:ln/>
        </p:spPr>
        <p:txBody>
          <a:bodyPr/>
          <a:lstStyle>
            <a:lvl1pPr>
              <a:defRPr/>
            </a:lvl1pPr>
          </a:lstStyle>
          <a:p>
            <a:pPr>
              <a:defRPr/>
            </a:pPr>
            <a:fld id="{73420CDB-5CE6-4B2C-8261-FF4BB8BDF6F4}" type="slidenum">
              <a:rPr lang="it-IT"/>
              <a:pPr>
                <a:defRPr/>
              </a:pPr>
              <a:t>‹N›</a:t>
            </a:fld>
            <a:endParaRPr lang="it-IT" dirty="0"/>
          </a:p>
        </p:txBody>
      </p:sp>
      <p:sp>
        <p:nvSpPr>
          <p:cNvPr id="5" name="CasellaDiTesto 4">
            <a:extLst>
              <a:ext uri="{FF2B5EF4-FFF2-40B4-BE49-F238E27FC236}">
                <a16:creationId xmlns:a16="http://schemas.microsoft.com/office/drawing/2014/main" id="{131D9455-A317-4A7D-AAF4-995189B18A6A}"/>
              </a:ext>
            </a:extLst>
          </p:cNvPr>
          <p:cNvSpPr txBox="1"/>
          <p:nvPr userDrawn="1"/>
        </p:nvSpPr>
        <p:spPr>
          <a:xfrm>
            <a:off x="635924" y="6453634"/>
            <a:ext cx="2880320" cy="144016"/>
          </a:xfrm>
          <a:prstGeom prst="rect">
            <a:avLst/>
          </a:prstGeom>
          <a:noFill/>
          <a:ln w="6350">
            <a:noFill/>
          </a:ln>
        </p:spPr>
        <p:txBody>
          <a:bodyPr wrap="square" rtlCol="0" anchor="ctr" anchorCtr="0">
            <a:noAutofit/>
          </a:bodyPr>
          <a:lstStyle/>
          <a:p>
            <a:pPr algn="ctr"/>
            <a:r>
              <a:rPr lang="it-IT" sz="1100" b="1" dirty="0">
                <a:solidFill>
                  <a:srgbClr val="002060"/>
                </a:solidFill>
                <a:latin typeface="Calibri" pitchFamily="34" charset="0"/>
              </a:rPr>
              <a:t>Mese dell’Educazione Finanziaria 2020</a:t>
            </a:r>
          </a:p>
        </p:txBody>
      </p:sp>
    </p:spTree>
    <p:extLst>
      <p:ext uri="{BB962C8B-B14F-4D97-AF65-F5344CB8AC3E}">
        <p14:creationId xmlns:p14="http://schemas.microsoft.com/office/powerpoint/2010/main" val="2317029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D1B53D6-362D-41D7-A466-238A79BB7E62}" type="slidenum">
              <a:rPr lang="it-IT"/>
              <a:pPr>
                <a:defRPr/>
              </a:pPr>
              <a:t>‹N›</a:t>
            </a:fld>
            <a:endParaRPr lang="it-IT" dirty="0"/>
          </a:p>
        </p:txBody>
      </p:sp>
    </p:spTree>
    <p:extLst>
      <p:ext uri="{BB962C8B-B14F-4D97-AF65-F5344CB8AC3E}">
        <p14:creationId xmlns:p14="http://schemas.microsoft.com/office/powerpoint/2010/main" val="1242717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7A0ECF0-5460-42A5-96F9-3574468D18BD}" type="slidenum">
              <a:rPr lang="it-IT"/>
              <a:pPr>
                <a:defRPr/>
              </a:pPr>
              <a:t>‹N›</a:t>
            </a:fld>
            <a:endParaRPr lang="it-IT" dirty="0"/>
          </a:p>
        </p:txBody>
      </p:sp>
    </p:spTree>
    <p:extLst>
      <p:ext uri="{BB962C8B-B14F-4D97-AF65-F5344CB8AC3E}">
        <p14:creationId xmlns:p14="http://schemas.microsoft.com/office/powerpoint/2010/main" val="2997477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sldNum" sz="quarter" idx="10"/>
          </p:nvPr>
        </p:nvSpPr>
        <p:spPr>
          <a:ln/>
        </p:spPr>
        <p:txBody>
          <a:bodyPr/>
          <a:lstStyle>
            <a:lvl1pPr>
              <a:defRPr/>
            </a:lvl1pPr>
          </a:lstStyle>
          <a:p>
            <a:pPr>
              <a:defRPr/>
            </a:pPr>
            <a:fld id="{A8E39CED-983C-4318-978D-2EBD5D508638}" type="slidenum">
              <a:rPr lang="it-IT"/>
              <a:pPr>
                <a:defRPr/>
              </a:pPr>
              <a:t>‹N›</a:t>
            </a:fld>
            <a:endParaRPr lang="it-IT" dirty="0"/>
          </a:p>
        </p:txBody>
      </p:sp>
    </p:spTree>
    <p:extLst>
      <p:ext uri="{BB962C8B-B14F-4D97-AF65-F5344CB8AC3E}">
        <p14:creationId xmlns:p14="http://schemas.microsoft.com/office/powerpoint/2010/main" val="3174102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sldNum" sz="quarter" idx="10"/>
          </p:nvPr>
        </p:nvSpPr>
        <p:spPr>
          <a:ln/>
        </p:spPr>
        <p:txBody>
          <a:bodyPr/>
          <a:lstStyle>
            <a:lvl1pPr>
              <a:defRPr/>
            </a:lvl1pPr>
          </a:lstStyle>
          <a:p>
            <a:pPr>
              <a:defRPr/>
            </a:pPr>
            <a:fld id="{3BDBF48C-8816-4348-8C5E-8898FBF1F8D8}" type="slidenum">
              <a:rPr lang="it-IT"/>
              <a:pPr>
                <a:defRPr/>
              </a:pPr>
              <a:t>‹N›</a:t>
            </a:fld>
            <a:endParaRPr lang="it-IT" dirty="0"/>
          </a:p>
        </p:txBody>
      </p:sp>
    </p:spTree>
    <p:extLst>
      <p:ext uri="{BB962C8B-B14F-4D97-AF65-F5344CB8AC3E}">
        <p14:creationId xmlns:p14="http://schemas.microsoft.com/office/powerpoint/2010/main" val="3243846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sldNum" sz="quarter" idx="10"/>
          </p:nvPr>
        </p:nvSpPr>
        <p:spPr>
          <a:ln/>
        </p:spPr>
        <p:txBody>
          <a:bodyPr/>
          <a:lstStyle>
            <a:lvl1pPr>
              <a:defRPr/>
            </a:lvl1pPr>
          </a:lstStyle>
          <a:p>
            <a:pPr>
              <a:defRPr/>
            </a:pPr>
            <a:fld id="{EF3E5649-57B3-476D-859A-8F795FF81F5F}" type="slidenum">
              <a:rPr lang="it-IT"/>
              <a:pPr>
                <a:defRPr/>
              </a:pPr>
              <a:t>‹N›</a:t>
            </a:fld>
            <a:endParaRPr lang="it-IT" dirty="0"/>
          </a:p>
        </p:txBody>
      </p:sp>
    </p:spTree>
    <p:extLst>
      <p:ext uri="{BB962C8B-B14F-4D97-AF65-F5344CB8AC3E}">
        <p14:creationId xmlns:p14="http://schemas.microsoft.com/office/powerpoint/2010/main" val="3327067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Rectangle 4"/>
          <p:cNvSpPr>
            <a:spLocks noGrp="1" noChangeArrowheads="1"/>
          </p:cNvSpPr>
          <p:nvPr>
            <p:ph type="sldNum" sz="quarter" idx="10"/>
          </p:nvPr>
        </p:nvSpPr>
        <p:spPr>
          <a:ln/>
        </p:spPr>
        <p:txBody>
          <a:bodyPr/>
          <a:lstStyle>
            <a:lvl1pPr>
              <a:defRPr/>
            </a:lvl1pPr>
          </a:lstStyle>
          <a:p>
            <a:pPr>
              <a:defRPr/>
            </a:pPr>
            <a:fld id="{045F20E3-0519-49FC-A972-34927A1F987F}" type="slidenum">
              <a:rPr lang="it-IT"/>
              <a:pPr>
                <a:defRPr/>
              </a:pPr>
              <a:t>‹N›</a:t>
            </a:fld>
            <a:endParaRPr lang="it-IT" dirty="0"/>
          </a:p>
        </p:txBody>
      </p:sp>
    </p:spTree>
    <p:extLst>
      <p:ext uri="{BB962C8B-B14F-4D97-AF65-F5344CB8AC3E}">
        <p14:creationId xmlns:p14="http://schemas.microsoft.com/office/powerpoint/2010/main" val="398183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875838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0A1633-E60B-4D8D-B283-31BC485A3F4F}"/>
              </a:ext>
            </a:extLst>
          </p:cNvPr>
          <p:cNvSpPr txBox="1"/>
          <p:nvPr userDrawn="1"/>
        </p:nvSpPr>
        <p:spPr>
          <a:xfrm>
            <a:off x="635924" y="6453634"/>
            <a:ext cx="2880320" cy="144016"/>
          </a:xfrm>
          <a:prstGeom prst="rect">
            <a:avLst/>
          </a:prstGeom>
          <a:noFill/>
          <a:ln w="6350">
            <a:noFill/>
          </a:ln>
        </p:spPr>
        <p:txBody>
          <a:bodyPr wrap="square" rtlCol="0" anchor="ctr" anchorCtr="0">
            <a:noAutofit/>
          </a:bodyPr>
          <a:lstStyle/>
          <a:p>
            <a:pPr algn="ctr"/>
            <a:r>
              <a:rPr lang="it-IT" sz="1100" b="1" dirty="0">
                <a:solidFill>
                  <a:srgbClr val="002060"/>
                </a:solidFill>
                <a:latin typeface="Calibri" pitchFamily="34" charset="0"/>
              </a:rPr>
              <a:t>Mese dell’Educazione Finanziaria 2020</a:t>
            </a:r>
          </a:p>
        </p:txBody>
      </p:sp>
    </p:spTree>
    <p:extLst>
      <p:ext uri="{BB962C8B-B14F-4D97-AF65-F5344CB8AC3E}">
        <p14:creationId xmlns:p14="http://schemas.microsoft.com/office/powerpoint/2010/main" val="3701877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sldNum" sz="quarter" idx="10"/>
          </p:nvPr>
        </p:nvSpPr>
        <p:spPr>
          <a:ln/>
        </p:spPr>
        <p:txBody>
          <a:bodyPr/>
          <a:lstStyle>
            <a:lvl1pPr>
              <a:defRPr/>
            </a:lvl1pPr>
          </a:lstStyle>
          <a:p>
            <a:pPr>
              <a:defRPr/>
            </a:pPr>
            <a:fld id="{BAFF952B-B30B-49E4-AEBC-12864906FD7C}" type="slidenum">
              <a:rPr lang="it-IT"/>
              <a:pPr>
                <a:defRPr/>
              </a:pPr>
              <a:t>‹N›</a:t>
            </a:fld>
            <a:endParaRPr lang="it-IT" dirty="0"/>
          </a:p>
        </p:txBody>
      </p:sp>
    </p:spTree>
    <p:extLst>
      <p:ext uri="{BB962C8B-B14F-4D97-AF65-F5344CB8AC3E}">
        <p14:creationId xmlns:p14="http://schemas.microsoft.com/office/powerpoint/2010/main" val="1334508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sldNum" sz="quarter" idx="10"/>
          </p:nvPr>
        </p:nvSpPr>
        <p:spPr>
          <a:ln/>
        </p:spPr>
        <p:txBody>
          <a:bodyPr/>
          <a:lstStyle>
            <a:lvl1pPr>
              <a:defRPr/>
            </a:lvl1pPr>
          </a:lstStyle>
          <a:p>
            <a:pPr>
              <a:defRPr/>
            </a:pPr>
            <a:fld id="{2A423F20-668E-4D94-A708-ADB8AE206C40}" type="slidenum">
              <a:rPr lang="it-IT"/>
              <a:pPr>
                <a:defRPr/>
              </a:pPr>
              <a:t>‹N›</a:t>
            </a:fld>
            <a:endParaRPr lang="it-IT" dirty="0"/>
          </a:p>
        </p:txBody>
      </p:sp>
    </p:spTree>
    <p:extLst>
      <p:ext uri="{BB962C8B-B14F-4D97-AF65-F5344CB8AC3E}">
        <p14:creationId xmlns:p14="http://schemas.microsoft.com/office/powerpoint/2010/main" val="1389290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sldNum" sz="quarter" idx="10"/>
          </p:nvPr>
        </p:nvSpPr>
        <p:spPr>
          <a:ln/>
        </p:spPr>
        <p:txBody>
          <a:bodyPr/>
          <a:lstStyle>
            <a:lvl1pPr>
              <a:defRPr/>
            </a:lvl1pPr>
          </a:lstStyle>
          <a:p>
            <a:pPr>
              <a:defRPr/>
            </a:pPr>
            <a:fld id="{DB8F389E-BC88-44B1-906D-07F29B3164F3}" type="slidenum">
              <a:rPr lang="it-IT"/>
              <a:pPr>
                <a:defRPr/>
              </a:pPr>
              <a:t>‹N›</a:t>
            </a:fld>
            <a:endParaRPr lang="it-IT" dirty="0"/>
          </a:p>
        </p:txBody>
      </p:sp>
    </p:spTree>
    <p:extLst>
      <p:ext uri="{BB962C8B-B14F-4D97-AF65-F5344CB8AC3E}">
        <p14:creationId xmlns:p14="http://schemas.microsoft.com/office/powerpoint/2010/main" val="172654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sldNum" sz="quarter" idx="10"/>
          </p:nvPr>
        </p:nvSpPr>
        <p:spPr>
          <a:ln/>
        </p:spPr>
        <p:txBody>
          <a:bodyPr/>
          <a:lstStyle>
            <a:lvl1pPr>
              <a:defRPr/>
            </a:lvl1pPr>
          </a:lstStyle>
          <a:p>
            <a:pPr>
              <a:defRPr/>
            </a:pPr>
            <a:fld id="{7AE55F97-8CC2-41FC-9DB2-9160C6C5C7F2}" type="slidenum">
              <a:rPr lang="it-IT"/>
              <a:pPr>
                <a:defRPr/>
              </a:pPr>
              <a:t>‹N›</a:t>
            </a:fld>
            <a:endParaRPr lang="it-IT" dirty="0"/>
          </a:p>
        </p:txBody>
      </p:sp>
    </p:spTree>
    <p:extLst>
      <p:ext uri="{BB962C8B-B14F-4D97-AF65-F5344CB8AC3E}">
        <p14:creationId xmlns:p14="http://schemas.microsoft.com/office/powerpoint/2010/main" val="785253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sldNum" sz="quarter" idx="10"/>
          </p:nvPr>
        </p:nvSpPr>
        <p:spPr>
          <a:ln/>
        </p:spPr>
        <p:txBody>
          <a:bodyPr/>
          <a:lstStyle>
            <a:lvl1pPr>
              <a:defRPr/>
            </a:lvl1pPr>
          </a:lstStyle>
          <a:p>
            <a:pPr>
              <a:defRPr/>
            </a:pPr>
            <a:fld id="{71E400D3-2DD4-4F4E-8E0D-2CEE66427361}" type="slidenum">
              <a:rPr lang="it-IT"/>
              <a:pPr>
                <a:defRPr/>
              </a:pPr>
              <a:t>‹N›</a:t>
            </a:fld>
            <a:endParaRPr lang="it-IT" dirty="0"/>
          </a:p>
        </p:txBody>
      </p:sp>
    </p:spTree>
    <p:extLst>
      <p:ext uri="{BB962C8B-B14F-4D97-AF65-F5344CB8AC3E}">
        <p14:creationId xmlns:p14="http://schemas.microsoft.com/office/powerpoint/2010/main" val="3230394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SmartArt 2"/>
          <p:cNvSpPr>
            <a:spLocks noGrp="1"/>
          </p:cNvSpPr>
          <p:nvPr>
            <p:ph type="dgm" idx="1"/>
          </p:nvPr>
        </p:nvSpPr>
        <p:spPr>
          <a:xfrm>
            <a:off x="457200" y="1600200"/>
            <a:ext cx="8229600" cy="4525963"/>
          </a:xfrm>
          <a:prstGeom prst="rect">
            <a:avLst/>
          </a:prstGeom>
        </p:spPr>
        <p:txBody>
          <a:bodyPr/>
          <a:lstStyle/>
          <a:p>
            <a:pPr lvl="0"/>
            <a:endParaRPr lang="it-IT"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37BFADA0-F23A-42D0-A9ED-FFDA2D5C3CB3}" type="slidenum">
              <a:rPr lang="it-IT"/>
              <a:pPr>
                <a:defRPr/>
              </a:pPr>
              <a:t>‹N›</a:t>
            </a:fld>
            <a:endParaRPr lang="it-IT" dirty="0"/>
          </a:p>
        </p:txBody>
      </p:sp>
    </p:spTree>
    <p:extLst>
      <p:ext uri="{BB962C8B-B14F-4D97-AF65-F5344CB8AC3E}">
        <p14:creationId xmlns:p14="http://schemas.microsoft.com/office/powerpoint/2010/main" val="2132118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129C2AF-EF83-41B4-B8C5-8F341EBA4140}" type="slidenum">
              <a:rPr lang="it-IT"/>
              <a:pPr>
                <a:defRPr/>
              </a:pPr>
              <a:t>‹N›</a:t>
            </a:fld>
            <a:endParaRPr lang="it-IT" dirty="0"/>
          </a:p>
        </p:txBody>
      </p:sp>
    </p:spTree>
    <p:extLst>
      <p:ext uri="{BB962C8B-B14F-4D97-AF65-F5344CB8AC3E}">
        <p14:creationId xmlns:p14="http://schemas.microsoft.com/office/powerpoint/2010/main" val="2632230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4" name="Titolo 3"/>
          <p:cNvSpPr>
            <a:spLocks noGrp="1"/>
          </p:cNvSpPr>
          <p:nvPr>
            <p:ph type="title"/>
          </p:nvPr>
        </p:nvSpPr>
        <p:spPr>
          <a:xfrm>
            <a:off x="14808" y="116632"/>
            <a:ext cx="7797552" cy="864096"/>
          </a:xfrm>
          <a:prstGeom prst="rect">
            <a:avLst/>
          </a:prstGeom>
        </p:spPr>
        <p:txBody>
          <a:bodyPr/>
          <a:lstStyle>
            <a:lvl1pPr>
              <a:defRPr>
                <a:latin typeface="Calibri" pitchFamily="34" charset="0"/>
              </a:defRPr>
            </a:lvl1pPr>
          </a:lstStyle>
          <a:p>
            <a:r>
              <a:rPr lang="it-IT" dirty="0"/>
              <a:t>Fare clic per modificare lo stile del titolo</a:t>
            </a:r>
          </a:p>
        </p:txBody>
      </p:sp>
      <p:sp>
        <p:nvSpPr>
          <p:cNvPr id="3" name="Rectangle 4"/>
          <p:cNvSpPr>
            <a:spLocks noGrp="1" noChangeArrowheads="1"/>
          </p:cNvSpPr>
          <p:nvPr>
            <p:ph type="sldNum" sz="quarter" idx="10"/>
          </p:nvPr>
        </p:nvSpPr>
        <p:spPr>
          <a:ln/>
        </p:spPr>
        <p:txBody>
          <a:bodyPr/>
          <a:lstStyle>
            <a:lvl1pPr>
              <a:defRPr/>
            </a:lvl1pPr>
          </a:lstStyle>
          <a:p>
            <a:pPr>
              <a:defRPr/>
            </a:pPr>
            <a:fld id="{7CE09452-DCF3-4820-BDA8-03426B5313CC}" type="slidenum">
              <a:rPr lang="it-IT"/>
              <a:pPr>
                <a:defRPr/>
              </a:pPr>
              <a:t>‹N›</a:t>
            </a:fld>
            <a:endParaRPr lang="it-IT" dirty="0"/>
          </a:p>
        </p:txBody>
      </p:sp>
    </p:spTree>
    <p:extLst>
      <p:ext uri="{BB962C8B-B14F-4D97-AF65-F5344CB8AC3E}">
        <p14:creationId xmlns:p14="http://schemas.microsoft.com/office/powerpoint/2010/main" val="1618710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1"/>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Rectangle 4"/>
          <p:cNvSpPr>
            <a:spLocks noGrp="1" noChangeArrowheads="1"/>
          </p:cNvSpPr>
          <p:nvPr>
            <p:ph type="sldNum" sz="quarter" idx="10"/>
          </p:nvPr>
        </p:nvSpPr>
        <p:spPr/>
        <p:txBody>
          <a:bodyPr/>
          <a:lstStyle>
            <a:lvl1pPr>
              <a:defRPr/>
            </a:lvl1pPr>
          </a:lstStyle>
          <a:p>
            <a:pPr>
              <a:defRPr/>
            </a:pPr>
            <a:fld id="{024E31A2-11B7-418E-BCC5-436A6A0CA4A5}" type="slidenum">
              <a:rPr lang="it-IT"/>
              <a:pPr>
                <a:defRPr/>
              </a:pPr>
              <a:t>‹N›</a:t>
            </a:fld>
            <a:endParaRPr lang="it-IT" dirty="0"/>
          </a:p>
        </p:txBody>
      </p:sp>
      <p:sp>
        <p:nvSpPr>
          <p:cNvPr id="4" name="CasellaDiTesto 3">
            <a:extLst>
              <a:ext uri="{FF2B5EF4-FFF2-40B4-BE49-F238E27FC236}">
                <a16:creationId xmlns:a16="http://schemas.microsoft.com/office/drawing/2014/main" id="{1244BA31-E386-4E72-8200-59D002DDD76F}"/>
              </a:ext>
            </a:extLst>
          </p:cNvPr>
          <p:cNvSpPr txBox="1"/>
          <p:nvPr userDrawn="1"/>
        </p:nvSpPr>
        <p:spPr>
          <a:xfrm>
            <a:off x="635924" y="6453634"/>
            <a:ext cx="2880320" cy="144016"/>
          </a:xfrm>
          <a:prstGeom prst="rect">
            <a:avLst/>
          </a:prstGeom>
          <a:noFill/>
          <a:ln w="6350">
            <a:noFill/>
          </a:ln>
        </p:spPr>
        <p:txBody>
          <a:bodyPr wrap="square" rtlCol="0" anchor="ctr" anchorCtr="0">
            <a:noAutofit/>
          </a:bodyPr>
          <a:lstStyle/>
          <a:p>
            <a:pPr algn="ctr"/>
            <a:r>
              <a:rPr lang="it-IT" sz="1100" b="1" dirty="0">
                <a:solidFill>
                  <a:srgbClr val="002060"/>
                </a:solidFill>
                <a:latin typeface="Calibri" pitchFamily="34" charset="0"/>
              </a:rPr>
              <a:t>Mese dell’Educazione Finanziaria 2020</a:t>
            </a:r>
          </a:p>
        </p:txBody>
      </p:sp>
    </p:spTree>
    <p:extLst>
      <p:ext uri="{BB962C8B-B14F-4D97-AF65-F5344CB8AC3E}">
        <p14:creationId xmlns:p14="http://schemas.microsoft.com/office/powerpoint/2010/main" val="152823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2137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1992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95509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41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54139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7318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F725CB8-09DC-42B8-B31A-9BE3B7A25C26}"/>
              </a:ext>
            </a:extLst>
          </p:cNvPr>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827088" y="1258888"/>
            <a:ext cx="712946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7"/>
          <p:cNvSpPr>
            <a:spLocks noChangeShapeType="1"/>
          </p:cNvSpPr>
          <p:nvPr userDrawn="1"/>
        </p:nvSpPr>
        <p:spPr bwMode="auto">
          <a:xfrm flipV="1">
            <a:off x="323850" y="3789363"/>
            <a:ext cx="8424863" cy="0"/>
          </a:xfrm>
          <a:prstGeom prst="line">
            <a:avLst/>
          </a:prstGeom>
          <a:noFill/>
          <a:ln w="25400" algn="ctr">
            <a:solidFill>
              <a:schemeClr val="accent2"/>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it-IT" dirty="0"/>
          </a:p>
        </p:txBody>
      </p:sp>
      <p:pic>
        <p:nvPicPr>
          <p:cNvPr id="1028" name="Picture 6"/>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388" y="198438"/>
            <a:ext cx="1439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029" name="Rectangle 6"/>
          <p:cNvSpPr>
            <a:spLocks noGrp="1" noChangeArrowheads="1"/>
          </p:cNvSpPr>
          <p:nvPr>
            <p:ph type="title"/>
          </p:nvPr>
        </p:nvSpPr>
        <p:spPr bwMode="auto">
          <a:xfrm>
            <a:off x="1692275" y="2924175"/>
            <a:ext cx="712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Il contesto Agenzia delle Entrate</a:t>
            </a:r>
          </a:p>
        </p:txBody>
      </p:sp>
      <p:sp>
        <p:nvSpPr>
          <p:cNvPr id="1030" name="Line 7"/>
          <p:cNvSpPr>
            <a:spLocks noChangeShapeType="1"/>
          </p:cNvSpPr>
          <p:nvPr userDrawn="1"/>
        </p:nvSpPr>
        <p:spPr bwMode="auto">
          <a:xfrm rot="16200000" flipV="1">
            <a:off x="179388" y="3860800"/>
            <a:ext cx="863600" cy="0"/>
          </a:xfrm>
          <a:prstGeom prst="line">
            <a:avLst/>
          </a:prstGeom>
          <a:noFill/>
          <a:ln w="25400" algn="ctr">
            <a:solidFill>
              <a:srgbClr val="FF9900"/>
            </a:solidFill>
            <a:round/>
            <a:headEnd/>
            <a:tailEnd/>
          </a:ln>
          <a:effectLst>
            <a:outerShdw dist="32329" dir="2293017" rotWithShape="0">
              <a:srgbClr val="FF6600">
                <a:alpha val="37999"/>
              </a:srgbClr>
            </a:outerShdw>
          </a:effectLst>
          <a:extLst>
            <a:ext uri="{909E8E84-426E-40DD-AFC4-6F175D3DCCD1}">
              <a14:hiddenFill xmlns:a14="http://schemas.microsoft.com/office/drawing/2010/main">
                <a:noFill/>
              </a14:hiddenFill>
            </a:ext>
          </a:extLst>
        </p:spPr>
        <p:txBody>
          <a:bodyPr/>
          <a:lstStyle/>
          <a:p>
            <a:endParaRPr lang="it-IT" dirty="0"/>
          </a:p>
        </p:txBody>
      </p:sp>
      <p:sp>
        <p:nvSpPr>
          <p:cNvPr id="1031" name="Line 7"/>
          <p:cNvSpPr>
            <a:spLocks noChangeShapeType="1"/>
          </p:cNvSpPr>
          <p:nvPr userDrawn="1"/>
        </p:nvSpPr>
        <p:spPr bwMode="auto">
          <a:xfrm flipV="1">
            <a:off x="395288" y="3933825"/>
            <a:ext cx="2160587" cy="0"/>
          </a:xfrm>
          <a:prstGeom prst="line">
            <a:avLst/>
          </a:prstGeom>
          <a:noFill/>
          <a:ln w="25400" algn="ctr">
            <a:solidFill>
              <a:srgbClr val="FF9900"/>
            </a:solidFill>
            <a:round/>
            <a:headEnd/>
            <a:tailEnd/>
          </a:ln>
          <a:effectLst>
            <a:outerShdw dist="20000" dir="5400000" rotWithShape="0">
              <a:srgbClr val="FF6600">
                <a:alpha val="37999"/>
              </a:srgbClr>
            </a:outerShdw>
          </a:effectLst>
          <a:extLst>
            <a:ext uri="{909E8E84-426E-40DD-AFC4-6F175D3DCCD1}">
              <a14:hiddenFill xmlns:a14="http://schemas.microsoft.com/office/drawing/2010/main">
                <a:noFill/>
              </a14:hiddenFill>
            </a:ext>
          </a:extLst>
        </p:spPr>
        <p:txBody>
          <a:bodyPr/>
          <a:lstStyle/>
          <a:p>
            <a:endParaRPr lang="it-IT" dirty="0"/>
          </a:p>
        </p:txBody>
      </p:sp>
    </p:spTree>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r" rtl="0" eaLnBrk="0" fontAlgn="base" hangingPunct="0">
        <a:spcBef>
          <a:spcPct val="0"/>
        </a:spcBef>
        <a:spcAft>
          <a:spcPct val="0"/>
        </a:spcAft>
        <a:defRPr sz="3600">
          <a:solidFill>
            <a:schemeClr val="tx1"/>
          </a:solidFill>
          <a:latin typeface="+mj-lt"/>
          <a:ea typeface="+mj-ea"/>
          <a:cs typeface="+mj-cs"/>
        </a:defRPr>
      </a:lvl1pPr>
      <a:lvl2pPr algn="r" rtl="0" eaLnBrk="0" fontAlgn="base" hangingPunct="0">
        <a:spcBef>
          <a:spcPct val="0"/>
        </a:spcBef>
        <a:spcAft>
          <a:spcPct val="0"/>
        </a:spcAft>
        <a:defRPr sz="3600">
          <a:solidFill>
            <a:schemeClr val="tx1"/>
          </a:solidFill>
          <a:latin typeface="Berlin Sans FB" pitchFamily="34" charset="0"/>
        </a:defRPr>
      </a:lvl2pPr>
      <a:lvl3pPr algn="r" rtl="0" eaLnBrk="0" fontAlgn="base" hangingPunct="0">
        <a:spcBef>
          <a:spcPct val="0"/>
        </a:spcBef>
        <a:spcAft>
          <a:spcPct val="0"/>
        </a:spcAft>
        <a:defRPr sz="3600">
          <a:solidFill>
            <a:schemeClr val="tx1"/>
          </a:solidFill>
          <a:latin typeface="Berlin Sans FB" pitchFamily="34" charset="0"/>
        </a:defRPr>
      </a:lvl3pPr>
      <a:lvl4pPr algn="r" rtl="0" eaLnBrk="0" fontAlgn="base" hangingPunct="0">
        <a:spcBef>
          <a:spcPct val="0"/>
        </a:spcBef>
        <a:spcAft>
          <a:spcPct val="0"/>
        </a:spcAft>
        <a:defRPr sz="3600">
          <a:solidFill>
            <a:schemeClr val="tx1"/>
          </a:solidFill>
          <a:latin typeface="Berlin Sans FB" pitchFamily="34" charset="0"/>
        </a:defRPr>
      </a:lvl4pPr>
      <a:lvl5pPr algn="r" rtl="0" eaLnBrk="0" fontAlgn="base" hangingPunct="0">
        <a:spcBef>
          <a:spcPct val="0"/>
        </a:spcBef>
        <a:spcAft>
          <a:spcPct val="0"/>
        </a:spcAft>
        <a:defRPr sz="3600">
          <a:solidFill>
            <a:schemeClr val="tx1"/>
          </a:solidFill>
          <a:latin typeface="Berlin Sans FB" pitchFamily="34" charset="0"/>
        </a:defRPr>
      </a:lvl5pPr>
      <a:lvl6pPr marL="457200" algn="r" rtl="0" fontAlgn="base">
        <a:spcBef>
          <a:spcPct val="0"/>
        </a:spcBef>
        <a:spcAft>
          <a:spcPct val="0"/>
        </a:spcAft>
        <a:defRPr sz="3600">
          <a:solidFill>
            <a:schemeClr val="tx1"/>
          </a:solidFill>
          <a:latin typeface="Berlin Sans FB" pitchFamily="34" charset="0"/>
        </a:defRPr>
      </a:lvl6pPr>
      <a:lvl7pPr marL="914400" algn="r" rtl="0" fontAlgn="base">
        <a:spcBef>
          <a:spcPct val="0"/>
        </a:spcBef>
        <a:spcAft>
          <a:spcPct val="0"/>
        </a:spcAft>
        <a:defRPr sz="3600">
          <a:solidFill>
            <a:schemeClr val="tx1"/>
          </a:solidFill>
          <a:latin typeface="Berlin Sans FB" pitchFamily="34" charset="0"/>
        </a:defRPr>
      </a:lvl7pPr>
      <a:lvl8pPr marL="1371600" algn="r" rtl="0" fontAlgn="base">
        <a:spcBef>
          <a:spcPct val="0"/>
        </a:spcBef>
        <a:spcAft>
          <a:spcPct val="0"/>
        </a:spcAft>
        <a:defRPr sz="3600">
          <a:solidFill>
            <a:schemeClr val="tx1"/>
          </a:solidFill>
          <a:latin typeface="Berlin Sans FB" pitchFamily="34" charset="0"/>
        </a:defRPr>
      </a:lvl8pPr>
      <a:lvl9pPr marL="1828800" algn="r" rtl="0" fontAlgn="base">
        <a:spcBef>
          <a:spcPct val="0"/>
        </a:spcBef>
        <a:spcAft>
          <a:spcPct val="0"/>
        </a:spcAft>
        <a:defRPr sz="3600">
          <a:solidFill>
            <a:schemeClr val="tx1"/>
          </a:solidFill>
          <a:latin typeface="Berlin Sans FB"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51275" y="6165850"/>
            <a:ext cx="14398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
          <p:cNvSpPr>
            <a:spLocks noChangeShapeType="1"/>
          </p:cNvSpPr>
          <p:nvPr/>
        </p:nvSpPr>
        <p:spPr bwMode="auto">
          <a:xfrm>
            <a:off x="323850" y="6381750"/>
            <a:ext cx="3598863" cy="0"/>
          </a:xfrm>
          <a:prstGeom prst="line">
            <a:avLst/>
          </a:prstGeom>
          <a:noFill/>
          <a:ln w="25400">
            <a:solidFill>
              <a:srgbClr val="E3600F">
                <a:alpha val="63136"/>
              </a:srgbClr>
            </a:solidFill>
            <a:round/>
            <a:headEnd/>
            <a:tailEnd/>
          </a:ln>
          <a:extLst>
            <a:ext uri="{909E8E84-426E-40DD-AFC4-6F175D3DCCD1}">
              <a14:hiddenFill xmlns:a14="http://schemas.microsoft.com/office/drawing/2010/main">
                <a:noFill/>
              </a14:hiddenFill>
            </a:ext>
          </a:extLst>
        </p:spPr>
        <p:txBody>
          <a:bodyPr/>
          <a:lstStyle/>
          <a:p>
            <a:endParaRPr lang="it-IT" dirty="0"/>
          </a:p>
        </p:txBody>
      </p:sp>
      <p:sp>
        <p:nvSpPr>
          <p:cNvPr id="2052" name="Line 7"/>
          <p:cNvSpPr>
            <a:spLocks noChangeShapeType="1"/>
          </p:cNvSpPr>
          <p:nvPr/>
        </p:nvSpPr>
        <p:spPr bwMode="auto">
          <a:xfrm>
            <a:off x="5219700" y="6597650"/>
            <a:ext cx="3598863" cy="0"/>
          </a:xfrm>
          <a:prstGeom prst="line">
            <a:avLst/>
          </a:prstGeom>
          <a:noFill/>
          <a:ln w="25400">
            <a:solidFill>
              <a:schemeClr val="accent2">
                <a:alpha val="65097"/>
              </a:schemeClr>
            </a:solidFill>
            <a:round/>
            <a:headEnd/>
            <a:tailEnd/>
          </a:ln>
          <a:extLst>
            <a:ext uri="{909E8E84-426E-40DD-AFC4-6F175D3DCCD1}">
              <a14:hiddenFill xmlns:a14="http://schemas.microsoft.com/office/drawing/2010/main">
                <a:noFill/>
              </a14:hiddenFill>
            </a:ext>
          </a:extLst>
        </p:spPr>
        <p:txBody>
          <a:bodyPr/>
          <a:lstStyle/>
          <a:p>
            <a:endParaRPr lang="it-IT" dirty="0"/>
          </a:p>
        </p:txBody>
      </p:sp>
      <p:sp>
        <p:nvSpPr>
          <p:cNvPr id="11268" name="Rectangle 4"/>
          <p:cNvSpPr>
            <a:spLocks noGrp="1" noChangeArrowheads="1"/>
          </p:cNvSpPr>
          <p:nvPr>
            <p:ph type="sldNum" sz="quarter" idx="4"/>
          </p:nvPr>
        </p:nvSpPr>
        <p:spPr bwMode="auto">
          <a:xfrm>
            <a:off x="3995738" y="6597650"/>
            <a:ext cx="10080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73C62"/>
                </a:solidFill>
                <a:latin typeface="+mn-lt"/>
              </a:defRPr>
            </a:lvl1pPr>
          </a:lstStyle>
          <a:p>
            <a:pPr>
              <a:defRPr/>
            </a:pPr>
            <a:fld id="{CE3F7723-6161-45E3-9202-78B1F9287EDB}" type="slidenum">
              <a:rPr lang="it-IT"/>
              <a:pPr>
                <a:defRPr/>
              </a:pPr>
              <a:t>‹N›</a:t>
            </a:fld>
            <a:endParaRPr lang="it-IT" dirty="0"/>
          </a:p>
        </p:txBody>
      </p:sp>
      <p:sp>
        <p:nvSpPr>
          <p:cNvPr id="2054" name="Rectangle 5"/>
          <p:cNvSpPr>
            <a:spLocks noChangeArrowheads="1"/>
          </p:cNvSpPr>
          <p:nvPr userDrawn="1"/>
        </p:nvSpPr>
        <p:spPr bwMode="auto">
          <a:xfrm rot="5400000" flipH="1">
            <a:off x="3005137" y="-2278062"/>
            <a:ext cx="36513" cy="5976938"/>
          </a:xfrm>
          <a:prstGeom prst="rect">
            <a:avLst/>
          </a:prstGeom>
          <a:gradFill rotWithShape="1">
            <a:gsLst>
              <a:gs pos="0">
                <a:srgbClr val="003399">
                  <a:alpha val="60001"/>
                </a:srgbClr>
              </a:gs>
              <a:gs pos="100000">
                <a:srgbClr val="DFE5F2"/>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dirty="0">
              <a:solidFill>
                <a:srgbClr val="000000"/>
              </a:solidFill>
            </a:endParaRPr>
          </a:p>
        </p:txBody>
      </p:sp>
      <p:sp>
        <p:nvSpPr>
          <p:cNvPr id="2055" name="Rectangle 6"/>
          <p:cNvSpPr>
            <a:spLocks noChangeArrowheads="1"/>
          </p:cNvSpPr>
          <p:nvPr userDrawn="1"/>
        </p:nvSpPr>
        <p:spPr bwMode="auto">
          <a:xfrm>
            <a:off x="34925" y="620713"/>
            <a:ext cx="7415213" cy="36512"/>
          </a:xfrm>
          <a:prstGeom prst="rect">
            <a:avLst/>
          </a:prstGeom>
          <a:gradFill rotWithShape="1">
            <a:gsLst>
              <a:gs pos="0">
                <a:srgbClr val="FFEFD7"/>
              </a:gs>
              <a:gs pos="100000">
                <a:srgbClr val="FF9900">
                  <a:alpha val="54999"/>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dirty="0">
              <a:solidFill>
                <a:srgbClr val="000000"/>
              </a:solidFill>
            </a:endParaRPr>
          </a:p>
        </p:txBody>
      </p:sp>
      <p:sp>
        <p:nvSpPr>
          <p:cNvPr id="2056" name="Rectangle 7"/>
          <p:cNvSpPr>
            <a:spLocks noChangeArrowheads="1"/>
          </p:cNvSpPr>
          <p:nvPr userDrawn="1"/>
        </p:nvSpPr>
        <p:spPr bwMode="auto">
          <a:xfrm flipH="1">
            <a:off x="250825" y="1588"/>
            <a:ext cx="73025" cy="2519362"/>
          </a:xfrm>
          <a:prstGeom prst="rect">
            <a:avLst/>
          </a:prstGeom>
          <a:gradFill rotWithShape="1">
            <a:gsLst>
              <a:gs pos="0">
                <a:srgbClr val="FFEFD7"/>
              </a:gs>
              <a:gs pos="100000">
                <a:srgbClr val="FF9900">
                  <a:alpha val="54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 id="2147484601" r:id="rId15"/>
    <p:sldLayoutId id="2147484602" r:id="rId16"/>
    <p:sldLayoutId id="2147484603" r:id="rId17"/>
  </p:sldLayoutIdLst>
  <p:hf hdr="0" ftr="0" dt="0"/>
  <p:txStyles>
    <p:title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p:titleStyle>
    <p:bodyStyle>
      <a:lvl1pPr marL="342900" indent="11113" algn="l" rtl="0" eaLnBrk="0" fontAlgn="base" hangingPunct="0">
        <a:spcBef>
          <a:spcPct val="20000"/>
        </a:spcBef>
        <a:spcAft>
          <a:spcPct val="0"/>
        </a:spcAft>
        <a:defRPr sz="3200">
          <a:solidFill>
            <a:srgbClr val="073C62"/>
          </a:solidFill>
          <a:latin typeface="+mn-lt"/>
          <a:ea typeface="+mn-ea"/>
          <a:cs typeface="+mn-cs"/>
        </a:defRPr>
      </a:lvl1pPr>
      <a:lvl2pPr marL="819150" indent="-285750" algn="l" rtl="0" eaLnBrk="0" fontAlgn="base" hangingPunct="0">
        <a:spcBef>
          <a:spcPct val="20000"/>
        </a:spcBef>
        <a:spcAft>
          <a:spcPct val="0"/>
        </a:spcAft>
        <a:buFont typeface="Wingdings" pitchFamily="2" charset="2"/>
        <a:buChar char="§"/>
        <a:defRPr sz="2800">
          <a:solidFill>
            <a:srgbClr val="073C62"/>
          </a:solidFill>
          <a:latin typeface="+mn-lt"/>
        </a:defRPr>
      </a:lvl2pPr>
      <a:lvl3pPr marL="1227138" indent="-228600" algn="l" rtl="0" eaLnBrk="0" fontAlgn="base" hangingPunct="0">
        <a:spcBef>
          <a:spcPct val="20000"/>
        </a:spcBef>
        <a:spcAft>
          <a:spcPct val="0"/>
        </a:spcAft>
        <a:buChar char="•"/>
        <a:defRPr sz="2400">
          <a:solidFill>
            <a:srgbClr val="073C62"/>
          </a:solidFill>
          <a:latin typeface="+mn-lt"/>
        </a:defRPr>
      </a:lvl3pPr>
      <a:lvl4pPr marL="1635125" indent="-228600" algn="l" rtl="0" eaLnBrk="0" fontAlgn="base" hangingPunct="0">
        <a:spcBef>
          <a:spcPct val="20000"/>
        </a:spcBef>
        <a:spcAft>
          <a:spcPct val="0"/>
        </a:spcAft>
        <a:buChar char="–"/>
        <a:defRPr sz="2000">
          <a:solidFill>
            <a:srgbClr val="073C62"/>
          </a:solidFill>
          <a:latin typeface="+mn-lt"/>
        </a:defRPr>
      </a:lvl4pPr>
      <a:lvl5pPr marL="2057400" indent="-228600" algn="l" rtl="0" eaLnBrk="0" fontAlgn="base" hangingPunct="0">
        <a:spcBef>
          <a:spcPct val="20000"/>
        </a:spcBef>
        <a:spcAft>
          <a:spcPct val="0"/>
        </a:spcAft>
        <a:defRPr sz="1600">
          <a:solidFill>
            <a:srgbClr val="073C62"/>
          </a:solidFill>
          <a:latin typeface="+mn-lt"/>
        </a:defRPr>
      </a:lvl5pPr>
      <a:lvl6pPr marL="2514600" indent="-228600" algn="l" rtl="0" fontAlgn="base">
        <a:spcBef>
          <a:spcPct val="20000"/>
        </a:spcBef>
        <a:spcAft>
          <a:spcPct val="0"/>
        </a:spcAft>
        <a:defRPr sz="1600">
          <a:solidFill>
            <a:srgbClr val="073C62"/>
          </a:solidFill>
          <a:latin typeface="+mn-lt"/>
        </a:defRPr>
      </a:lvl6pPr>
      <a:lvl7pPr marL="2971800" indent="-228600" algn="l" rtl="0" fontAlgn="base">
        <a:spcBef>
          <a:spcPct val="20000"/>
        </a:spcBef>
        <a:spcAft>
          <a:spcPct val="0"/>
        </a:spcAft>
        <a:defRPr sz="1600">
          <a:solidFill>
            <a:srgbClr val="073C62"/>
          </a:solidFill>
          <a:latin typeface="+mn-lt"/>
        </a:defRPr>
      </a:lvl7pPr>
      <a:lvl8pPr marL="3429000" indent="-228600" algn="l" rtl="0" fontAlgn="base">
        <a:spcBef>
          <a:spcPct val="20000"/>
        </a:spcBef>
        <a:spcAft>
          <a:spcPct val="0"/>
        </a:spcAft>
        <a:defRPr sz="1600">
          <a:solidFill>
            <a:srgbClr val="073C62"/>
          </a:solidFill>
          <a:latin typeface="+mn-lt"/>
        </a:defRPr>
      </a:lvl8pPr>
      <a:lvl9pPr marL="3886200" indent="-228600" algn="l" rtl="0" fontAlgn="base">
        <a:spcBef>
          <a:spcPct val="20000"/>
        </a:spcBef>
        <a:spcAft>
          <a:spcPct val="0"/>
        </a:spcAft>
        <a:defRPr sz="1600">
          <a:solidFill>
            <a:srgbClr val="073C6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www.agenziaentrate.gov.it/" TargetMode="External"/><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5192" y="2060848"/>
            <a:ext cx="8229600" cy="706090"/>
          </a:xfrm>
        </p:spPr>
        <p:txBody>
          <a:bodyPr/>
          <a:lstStyle/>
          <a:p>
            <a:pPr>
              <a:lnSpc>
                <a:spcPct val="150000"/>
              </a:lnSpc>
            </a:pPr>
            <a:r>
              <a:rPr lang="it-IT" sz="4000" dirty="0"/>
              <a:t>I SERVIZI AGILI DI ASSISTENZA</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1</a:t>
            </a:fld>
            <a:endParaRPr lang="it-IT" dirty="0"/>
          </a:p>
        </p:txBody>
      </p:sp>
    </p:spTree>
    <p:extLst>
      <p:ext uri="{BB962C8B-B14F-4D97-AF65-F5344CB8AC3E}">
        <p14:creationId xmlns:p14="http://schemas.microsoft.com/office/powerpoint/2010/main" val="170686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1968" y="944724"/>
            <a:ext cx="4191731" cy="586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3"/>
          <p:cNvSpPr>
            <a:spLocks noGrp="1"/>
          </p:cNvSpPr>
          <p:nvPr>
            <p:ph sz="half" idx="2"/>
          </p:nvPr>
        </p:nvSpPr>
        <p:spPr/>
        <p:txBody>
          <a:bodyPr/>
          <a:lstStyle/>
          <a:p>
            <a:pPr marL="0" indent="0" algn="ctr">
              <a:buNone/>
            </a:pPr>
            <a:r>
              <a:rPr lang="it-IT" b="1" dirty="0">
                <a:solidFill>
                  <a:schemeClr val="accent2"/>
                </a:solidFill>
                <a:latin typeface="Arial" panose="020B0604020202020204" pitchFamily="34" charset="0"/>
                <a:cs typeface="Arial" panose="020B0604020202020204" pitchFamily="34" charset="0"/>
              </a:rPr>
              <a:t>ALLEGATI:</a:t>
            </a:r>
          </a:p>
          <a:p>
            <a:r>
              <a:rPr lang="it-IT" sz="2400" b="1" dirty="0">
                <a:solidFill>
                  <a:schemeClr val="accent2"/>
                </a:solidFill>
                <a:latin typeface="Arial" panose="020B0604020202020204" pitchFamily="34" charset="0"/>
                <a:cs typeface="Arial" panose="020B0604020202020204" pitchFamily="34" charset="0"/>
              </a:rPr>
              <a:t>Documento di identità</a:t>
            </a:r>
          </a:p>
          <a:p>
            <a:endParaRPr lang="it-IT" sz="2400" b="1" dirty="0">
              <a:solidFill>
                <a:schemeClr val="accent2"/>
              </a:solidFill>
              <a:latin typeface="Arial" panose="020B0604020202020204" pitchFamily="34" charset="0"/>
              <a:cs typeface="Arial" panose="020B0604020202020204" pitchFamily="34" charset="0"/>
            </a:endParaRPr>
          </a:p>
          <a:p>
            <a:r>
              <a:rPr lang="it-IT" sz="2400" b="1" dirty="0">
                <a:solidFill>
                  <a:schemeClr val="accent2"/>
                </a:solidFill>
                <a:latin typeface="Arial" panose="020B0604020202020204" pitchFamily="34" charset="0"/>
                <a:cs typeface="Arial" panose="020B0604020202020204" pitchFamily="34" charset="0"/>
              </a:rPr>
              <a:t>Procura speciale (esclusivamente a parenti entro il 4° grado o intermediari) </a:t>
            </a:r>
          </a:p>
          <a:p>
            <a:pPr marL="0" indent="0">
              <a:buNone/>
            </a:pPr>
            <a:endParaRPr lang="it-IT" b="1" dirty="0"/>
          </a:p>
        </p:txBody>
      </p:sp>
      <p:sp>
        <p:nvSpPr>
          <p:cNvPr id="5" name="Titolo 1"/>
          <p:cNvSpPr txBox="1">
            <a:spLocks/>
          </p:cNvSpPr>
          <p:nvPr/>
        </p:nvSpPr>
        <p:spPr>
          <a:xfrm>
            <a:off x="457200" y="188640"/>
            <a:ext cx="8229600" cy="1008112"/>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p:txBody>
      </p:sp>
    </p:spTree>
    <p:extLst>
      <p:ext uri="{BB962C8B-B14F-4D97-AF65-F5344CB8AC3E}">
        <p14:creationId xmlns:p14="http://schemas.microsoft.com/office/powerpoint/2010/main" val="1212854893"/>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p:txBody>
          <a:bodyPr/>
          <a:lstStyle/>
          <a:p>
            <a:pPr marL="0" indent="0" algn="just" eaLnBrk="1" hangingPunct="1">
              <a:lnSpc>
                <a:spcPct val="150000"/>
              </a:lnSpc>
              <a:buNone/>
            </a:pPr>
            <a:r>
              <a:rPr lang="it-IT" sz="2800" dirty="0">
                <a:solidFill>
                  <a:schemeClr val="accent2"/>
                </a:solidFill>
                <a:latin typeface="Arial" panose="020B0604020202020204" pitchFamily="34" charset="0"/>
                <a:cs typeface="Arial" panose="020B0604020202020204" pitchFamily="34" charset="0"/>
              </a:rPr>
              <a:t>Il funzionario dell'ufficio, verificata l'identità del richiedente, consegnerà all'utente </a:t>
            </a:r>
            <a:r>
              <a:rPr lang="it-IT" sz="2800" b="1" dirty="0">
                <a:solidFill>
                  <a:schemeClr val="accent2"/>
                </a:solidFill>
                <a:latin typeface="Arial" panose="020B0604020202020204" pitchFamily="34" charset="0"/>
                <a:cs typeface="Arial" panose="020B0604020202020204" pitchFamily="34" charset="0"/>
              </a:rPr>
              <a:t>le prime 4 cifre del codice PIN e la password di primo accesso </a:t>
            </a:r>
            <a:r>
              <a:rPr lang="it-IT" sz="2800" dirty="0">
                <a:solidFill>
                  <a:schemeClr val="accent2"/>
                </a:solidFill>
                <a:latin typeface="Arial" panose="020B0604020202020204" pitchFamily="34" charset="0"/>
                <a:cs typeface="Arial" panose="020B0604020202020204" pitchFamily="34" charset="0"/>
              </a:rPr>
              <a:t>insieme alle istruzioni per prelevare, comodamente da casa, la </a:t>
            </a:r>
            <a:r>
              <a:rPr lang="it-IT" sz="2800" b="1" dirty="0">
                <a:solidFill>
                  <a:schemeClr val="accent2"/>
                </a:solidFill>
                <a:latin typeface="Arial" panose="020B0604020202020204" pitchFamily="34" charset="0"/>
                <a:cs typeface="Arial" panose="020B0604020202020204" pitchFamily="34" charset="0"/>
              </a:rPr>
              <a:t>seconda parte del codice PIN accedendo al sito internet dell'Agenzia delle Entrate.</a:t>
            </a:r>
            <a:endParaRPr lang="it-IT" altLang="it-IT" sz="2800" b="1" dirty="0">
              <a:solidFill>
                <a:schemeClr val="accent2"/>
              </a:solidFill>
              <a:latin typeface="Arial" panose="020B0604020202020204" pitchFamily="34" charset="0"/>
              <a:cs typeface="Arial" panose="020B0604020202020204" pitchFamily="34" charset="0"/>
            </a:endParaRPr>
          </a:p>
        </p:txBody>
      </p:sp>
      <p:sp>
        <p:nvSpPr>
          <p:cNvPr id="4" name="Titolo 1"/>
          <p:cNvSpPr txBox="1">
            <a:spLocks/>
          </p:cNvSpPr>
          <p:nvPr/>
        </p:nvSpPr>
        <p:spPr>
          <a:xfrm>
            <a:off x="457200" y="188640"/>
            <a:ext cx="8229600" cy="1008112"/>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p:txBody>
      </p:sp>
      <p:sp>
        <p:nvSpPr>
          <p:cNvPr id="5" name="Titolo 1"/>
          <p:cNvSpPr txBox="1">
            <a:spLocks/>
          </p:cNvSpPr>
          <p:nvPr/>
        </p:nvSpPr>
        <p:spPr>
          <a:xfrm>
            <a:off x="457200" y="207944"/>
            <a:ext cx="8229600" cy="1348847"/>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in ufficio</a:t>
            </a:r>
          </a:p>
        </p:txBody>
      </p:sp>
    </p:spTree>
    <p:extLst>
      <p:ext uri="{BB962C8B-B14F-4D97-AF65-F5344CB8AC3E}">
        <p14:creationId xmlns:p14="http://schemas.microsoft.com/office/powerpoint/2010/main" val="1992243496"/>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4" descr="data:image/jpeg;base64,/9j/4AAQSkZJRgABAQAAAQABAAD/2wCEAAkGBxQSEhUUEhQVFhUUFRUWFBQYFRUYFRQUFxQXFxQUFBUYHCggGRolHBQUITEhJSkrLi4uFx81ODMsNygtLisBCgoKDg0OGhAQGiwdHCQsLC8sLCwrLCwsKywsLCwsLCwsLCwrLSwsLCwsLCwsLCwsLCwsLCwsLCwsLCwsKys3LP/AABEIANgA1AMBIgACEQEDEQH/xAAcAAABBQEBAQAAAAAAAAAAAAAAAQIDBAUGBwj/xAA/EAABAwIDBAcGAwgBBQEAAAABAAIRAyEEMUEFElFhBiIycYGRoQcTscHR8EJS4RQjYnKCkqLxsiUzQ2PSFf/EABoBAQADAQEBAAAAAAAAAAAAAAABAgMEBQb/xAAnEQEAAgICAgIBAwUAAAAAAAAAAQIDEQQhEjEFQVETIjIGQmGRwf/aAAwDAQACEQMRAD8A9xQhCASJUiAQlSIBCEkoApAV5Z7WfaPV2fWZQwzWmpuhzy7Ldd2bDuK5jZHtzrNgYmg14m+51TnzU6HvcoBXnmxfbBgKxAeTSJ0dfXiAu1wW2aFUTTq03Twc2fKVA0EJoeEbyByE3fSygVCSUqAQklKgEIQgEIQgEIQgEIQgEIQgEJEqAQhCBCmpxTUHz37XKQdtxrSAR7qhII5lVcV0Tw9SYG6TMQbAnktH2sYR52zvgdX3NG/MSkwmI+K7OPSLR28L5XPlxXiccuQx3QOq2SxwcP5SPWVj/wD5+KwxlgqNPFgd8QvZsFWDrK5VwAIsJ5G48lrbiV+nl0/qLLjnxy128q2R7Tdo4aB70vA0qST6ldvsn27HLEYf+pr49Nwq5W6O4esN2pSaDyAafMCVhbR9lVJ5mhVNP+EsL/8AI1B8FyWwzD28Hy+DNHfT0vYntS2fiLe93HahwI/ycAF1eG2lSqf9upTf/K9pPkCvl/a3s5xlGSGio0fkJLj/AEiViNr4zCGzsRRI03qjPSyymJh6VMlLxusvsaeScvmLY3tex9CznNqtjJ0739zpXbbG9u1N0DEYfc/ibULv8RTCho9mITguS2T7Q8BiI3a7Wk6PIZ/yhdNhcYyoJY9rhxa4G3giFhCQFCJKhIChAqEIQCEIQIhCECoSIQKhCECFIlKakoeN+08/9QI/9VP5rmaVjkul9ph/6kRH/iped7KHAdGK9aHRutORK6+PMVjuXh/JYr3yR4xtBs+tC6TBYmylwPQU23nunkBCuO6MVafZIcPXyXVTkV9Pn+X8Vn15RXasaYN9VZondzUJY5tnAjvVimA8Rqr2mtu4eZgtfFaa36kocc/9qDE4SlUH7ymx3MtbPnCl3SLFNJWPht7EZJrG9uR2x0CwlUEhvuyfxC/+MgLkNoezSo3/ALVQP7xun4lep4lyrBymcFbM4+Z5OK2oncf5eFY3o9iKJvSfb8QBjwKTZ/SHFYd37utUaRpvvgRpEwvcqrA79Vj7Q2BQrTv02mfD4LC/Fj+16nH/AKjrPWWv+nMbG9suNowKgbVA4nd9YK73Y3tvw1SBXpmmdSJcPgFw20OgFMyabi06CLLm9o9B8Qy7QHj+E/VYThtD2cHyfGzfxs+k9ldNsFiI93XZJ0LgD5LoWVAQCLg6r4sxOHqUXQ4Fh4THwK09kdL8Xhj+6rOHIneHqs9TDuiYmNw+wpRK+dNje2zFU4Fam2o3UzB8gF3exfbPg6sCqHUjziPioTp6hvIWDh+luDqNDm4hkHK6VEdt1CEIkJUiVAIQhAhTH1AMyis+BJVKBUMzZCO2fW2fSNc4gsBeWtbv8m5DPmr+Haw5XPNXAIsFHUpA6SncI61uUT8Kcw4jkmCo9ubZHEZ+qf7pzeyZ5FJUxRFi0g8dE9E7jrZr6jHZ+M5qg7ZlN12B3otEUJu4yU5mHcOyYV4yWj05s3ExZPddsXEbKcVkVqRaYcIXXuqEdpviEOa14ixV6Z7Q8/L8TSf4TpwOJjRVRyXaYzo6x+XVP3yWDjej9VnZ6w9YXbjz1l83zPiuRS24jcMkOhFUbybWplpg5ptN638on08uaXr1PSJ1imklT1GaqApqVqzv0DTa4br2ghYO1eh2Gq/hLDxbE+oK3C9SA7wss7Y6y6cXJz4J3jtMPN9o+z5zb0qkjg7P0C53HbBrUgd9hgayI+K9ke3uK57pnjPdYcgG75AngIn0K5suCtY297g/MZsl647RE7+3lbSYzhCQd6Fxvrtw+3EIQoZBKkSoBMc4DNPWdtCrPV80En7QCYcIBylD8KDdpg8QqjXxbMcDf1TmHg6ORy81CE7nPbnccRmpaWIa7W/qo2YqLOEc9Er6DX/UfNBYjxQeHoVUNN7Oyd4d11IzFt1kHn9VKSvw406vcmS9ufWHJThwOR+aXLj4fRBCzEt4wToU51Bp4d4sn1KLXZifC6rVMIfwOPcckEOIxO52TKoVqzn5uPcpX0HNzE8wogZKr5KzGlethmPEOlZtfYA7TD4C1vmtqoEtOjacgM3zAAV65LV9OXLw8eWP3w5Kps2o0kRKo4umQcoPCIVnpL7QG05p4UB7gYdWdcSDB3RF8jcFcrszbNWrULqrnPJ4uMDuC78WS0vl+b8dhx/uxT213TrmkDoKH5m6he5dG+3lTXc6W3GVw/TfBPxFQbpEMGXM+PJddUq7oJ5LnA01HgAXe4Aam5j5rm5Vtxp7vweCf1Jv+P8ArO6P+zPEYqiKotJcP7TE58ki+kej2BFDD06Y0aJ/mi/qhcD6rUtNIlSIsEIQUDXuVerSDswn1H8+SRoQU8Rg4FlX3Iz63I2IWqQo3sBzyGv1KCh70t58jkE8OGYJaeGic6gc854XsqppkGx8M0Gi3EkdoeIyUpLXi9/is1tQgx5zcJS4THZPp5oLhwpbdh8Cm/tTmnrAjidPBI3EvFyJHHRT0qzXjQ/H9ED21g79E8A96qPwQ/CY5JnvXs7QJjVBdmc/IqvXwTDpB4p1LFNcFKIhQj17ZlbB7nWc4BgEuPJeU9O+mbq7jQw5LKLSQ5zXGakHlFjHE5rQ9oXTA1XnD0DDGmHuB7ZGYB4ZLhKjd4cF0Y8f28nl8vvxqplkfTh3LR2VUgqgaZGatYOxXRHTzc2rU1LqQ+RKaHKtg6imct6+tvFmup0rbTqw2ONlp+zvZXv8UHES2kA4iNb7vq1c/tCrL+Qt4r1j2YbK93hfeHtVb5aZj4rzs1/Kz7P4zB+lgj8y7MJEoQsnoHIQhAijxD91pPAE+ilVLa1bdpydSB3TaUGLRqOa7eBMkyZyIla9CtIEiPgs9uXAH8QyPfK1qVOABaw8ECg8Lpj5mM0u4R2YGsH4pjal7yDw/F4aIJXZcfkoqjARl3n6Jx+P35pNfuf9IKdWiQCc5015KvG4CZvrqFozJiOze/Zn4o3N493n4KEMmnWObHGT5GM1aFcOiRu8x80uJwDTlY8Rn/UoMThu6Rm7RBe965v8Q9B4qehimutPgfkslji2CPMaeamFdru0JOpGX9UoNCrhmu5HkuJ9oXSM0Gfs9I9d3bP5WR8eyt7bm124PDOrOIM2pN0LoJDfHdK8JxeNfUqOqPcXOeZJOug9APJbYqb7cPNz+NfGvs9zJ+9UoaoG14zUraoXXr6eDNZPfT3u9JRpwVIyoFapsDlaIZ3tMR2koGIV3EVIE8FTp2zTcbXloAUXt41U42CcuaEeysKa1VlMZucPiJ9F9AYOgKbGsGTRA7gvLPZdszequrOyYIb/ADanyK9QFRedvc7fY11EdLIQoRUQiy0goQiTVBi2B0B2Xz0VhQ1yBE5IKLsKWXbcaynsqOEkCGjIHLuCtDiLhLvT9FAZSqhw4HhwPLiUPZaCLcPqq2LZBBAJAzHDuHFLQxBHVcJiJ4jTxQOqDcvJgmPPIdydNrf6OiZiHgmxBgZd/wBExpv3W75z7oQSmwjU6634cE9vVHL7z4pgI1/SefFK4Tb15clISmdTrl+nBK5s/dx45Jwzt99/FMfnu8czp5aIK9TDgyY+niFBh8Ed6cmi5PL5LTj0y49wK5np7tb3NA02nr1RBg3DYuT5oh5R0/6cMxWKcwT7qkdxjvzGBvE9zt4LBp1A7K6m2jsKnUkjqumZGnGfisKrsjEUZdT6zR+X6Lal9OHNxIyTuG07kmkrIo7bm1QQRbhHeFpU6ocJBn74LaLbedfj2p7TMddaeDqFZTSrdB0LSsuTLTyjTZezeFs1nl3WCmp4iArHR/B+9rtEWzPcsc9vp3fE4ZiZmXp3Q/A+5wzG5E9Y/D5LebUWYyup21Vz6e1v6aAqoVIVEqaHQJCkJVbEYqLNEu+Cqulr1w0XKoOq+8voFAK53hvjW9/kpa7WsIdeDaOMxlzQ2lo4mLHJWWuDuyYVN1AHrNy4Ewe5KQWmQoFze42+BUdWlcuBgwAeEXt6opV96zs09zCBGY+9UQoMZeS0AyQQOXxUkff66dypiZLpMzF8o87d6lbWEgEQeH0OqC4Bwvy/T5p1EzOnI5fqomOB5HjmPPRWsgAcuKlJrhy+n6JjRrx8P9qSq4gWuDl96pgy6umn04KNhS8NBJsGgk6ei8r6RYz9oqve7IWbHKwXf9J6n7ncDi01LTnbVec1tlVA4BpkT2uXcpVlkt2a55hmuZ5LcobNFMbuuZK0qFJtMW8Tz1SVHytIR69OT230Vo1weoGu0eLX4kDNcLtHovicNLqZL2jVoIP9gJXrlVVXhWiFZn8vIsLtqOrUEEGCcj4iFvYTENdcEHxXQ7a6NUK9y0Nd+ZojzAiVxe0ui2Iwx3qZL28pn+0Eq3lMOTNxKZPXUtXG14jd712nQRh3HVnCC47o7rH5Ly/Ce8qujddvHOxt4L13ZrRTYGjQfNVtE2lvgxxipqHRUsQrDMQsWlXVui+VEw0r67a7aqFXYbIULOkfiS+zbDjx7lRdWLHxMx5+KTE4dzDmROUa8hKKGIY1u60Fzzoe1Os8lkstV3scwucRu8ciDoPOFn0paN4gwZDSbkcDGqkdhS2HmC4XIvugagcRbNOZUL5AlojrE5kaNZpET6IHUajjDgSG6COs86nkr1DGBxLZEgwe9ZWJZuiWOc3ezFpMWkJprNaA1ljlufiJzlx+hUDZr0PNJRqlpg3VHCY0s6tQi3aj8PMzpp3rTBBG8244oErYYOyseP1CzqmHgw4G9p08DotSnXBtrwUhpgiDdSMvDOcDBEtFxxtpGqv03gjq3vccFGMNuGW3Go+ic5jXdYGCLTwPAhEmuu6xiMwfuyVnPPlqFXbU0f1XOuCMieXHJRbbxpo4d7zFuqOe84N+amIRLmdubR36xnIWHhqst9dZZrkWPnxSHELSIUloOrKJ1dUjWSGsrxCNrZrKNzlX94lZdWiFUm7KPdd/3yU9CndW6eHU7hMM1mGaLhjRfOBKVrSLLW/ZErcCoiYNSqYZpWphmp9DCq9SoKtpIiQwWQrTaVkios6ipTBEHJZOKwxYZHgfqtkhNcFm0YlGXuipBgzuid21wXTrb4ptch1SKc2mXaNPD09FZx+BEcW8EzCYkMhhETYHTlPmoEFGoGA7ziHk3edQOEeGic2k6p1x1R+EDtk8b2/2ruIob3fodFQqve2AQJFmvObRz/RQhHUYajtyqRGobPWIvDp0sMuCYKzqZaGtG8f/AB6AazfPPXRW3Umbpa4SO0apIO+7LvmwVWgSxpkHdqC5/HlmeKDRZFS7eq4ZjgrOGrE2d3SFhUsOTDmkhlPJxzd+lslo4baIlrKkBxyPHK3qpGuFFWw85GDxStKeDKJVTbquGfke9eVe2vaW66hh2W3f3jo4EENz/iYvXn+i+cPaDtE19o4g5im40v6WPcR/yWlI2pf0g2dt8iz7jjr4rfpVg5u80yOI0XDNpgyR9+ClwuJdTMtty0K38WW3ctKULJwG1xUs7qnhotim1QtB7GSrtCmkw1JaNCiq7TotGmr1CmnUaSuUaSrMmjKdJWadBSMpqzTpqu1kTKIUzaSmZTUrWKNiuKSVWxTQoGmkSoULmwqGMwc3Hl81oJHBBi4fEmmYdccdQrlSmHjiDkU/GYXeu3NZ9JzqZ4t1aePIqNCOthtwtJlzR+HQc1I/EzIB3t7st1Z3/YV2jUa8ceIyjkqdeh7sl7YHHLrDmdVCEDqDmCWPa6O1q0Ea7s6KKlRBaXduoTBm1spAP4Rb0UlBoeS0AMYTvPgjeeeGkDOe9TbRwzQ3eHViAN127NrBpGc5RqggwePcx5aBvtAufynS+vctqhVDxLT9fFY1EgN3DFMAgyc3DMhxtBvmoqJqF5ezqsyAIjeyvfL7KJb+JqQx5OjXfBfM2Nplz3v1e9zi7jK+icRj2vpPDuq7dgg630yleXbQ2Q3dgABrR2rQeQPl5rTHOlLvOCJda0eqe1kG/mtrFbLIBcAd2bWI/wBqPZ+y3PNwYGkXK3mzLUquHwJ0uSJ9V0OzHvZzbw4KbD7JLLgTyi4V+hhoAaJLtTECJVJtC2pamzXtfkb8CtehRyXP7Pw2/UAZ+HMgLsqFCwVZlaIR0qKt06alp0lYZTVU6RMpqdjE9rFK1iqGtYpGtTg1SNagaGoUwCFAmQhClciEqECFVsTht6+v3mrSQhBhOY6mZFjqND98UsGsRPVaM28Vr16QcCDqsjEYYtMyQRkeKiRJtGg1o3wd2I8Z0Veg/eeDUMwOo2OqDIjkXWslot33D3lou1unNyl2jubhOpJAjU/71UILtTd3RaXnstgT4jgoDUdT6rxLc7Zjkm0HBjg50kxHMcu76KzisQCAIDnv7EXA5koKRwfvSaj7DJrco7/NYW1tlbufZOTZOhmwXSVMM+kJHWntDSeZ0UeGw/vX77okdlv5QR+qbRLj34FrrwAAMuPgq1HZJu8dXgF2m0Nkh0lo633dUhDYFTJnLN0WPfyVosjTAoy2ZaZIj9VDVaR1G9p2fJauMr7oL3DrOsxvy9Fb6NbGN6j83KxpNsTZgpsH5tStdtJW24YAJ7aSrshAykpW01O2mnhibShaxSBikDU4BDRjWp0J8JQho0NQnoROghCESEIQgEIQgQhR1KW8IKEIMrFYMtysOI0UGHpAu67iSbAmLz3aoQgQEEWIc0yA7QkGCPMEeCRg92Q8NkEwR/8APNCFCGrh6wcM5HDUKlicJMmn3854fBCFAjo4wkhroBuCbwYz8QqOKry5zyR7tgIHPiT3QUIVoQo7GwBxNX3r+yOwPEAH4rsqeHDbBCFKUgppwYkQq6Dt1EIQpSWEJUIBCEIBCEIP/9k="/>
          <p:cNvSpPr>
            <a:spLocks noChangeAspect="1" noChangeArrowheads="1"/>
          </p:cNvSpPr>
          <p:nvPr/>
        </p:nvSpPr>
        <p:spPr bwMode="auto">
          <a:xfrm>
            <a:off x="1069975" y="1255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13" name="Rettangolo 12"/>
          <p:cNvSpPr/>
          <p:nvPr/>
        </p:nvSpPr>
        <p:spPr>
          <a:xfrm>
            <a:off x="684213" y="1074738"/>
            <a:ext cx="7775575" cy="338137"/>
          </a:xfrm>
          <a:prstGeom prst="rect">
            <a:avLst/>
          </a:prstGeom>
        </p:spPr>
        <p:txBody>
          <a:bodyPr>
            <a:spAutoFit/>
          </a:bodyPr>
          <a:lstStyle/>
          <a:p>
            <a:pPr>
              <a:defRPr/>
            </a:pPr>
            <a:r>
              <a:rPr lang="it-IT" sz="1600" b="1" dirty="0">
                <a:solidFill>
                  <a:schemeClr val="accent2"/>
                </a:solidFill>
                <a:latin typeface="+mn-lt"/>
                <a:ea typeface="+mn-ea"/>
              </a:rPr>
              <a:t>Cliccare su «Preleva seconda parte del PIN»</a:t>
            </a:r>
          </a:p>
        </p:txBody>
      </p:sp>
      <p:sp>
        <p:nvSpPr>
          <p:cNvPr id="5" name="Segnaposto numero diapositiva 4"/>
          <p:cNvSpPr>
            <a:spLocks noGrp="1"/>
          </p:cNvSpPr>
          <p:nvPr>
            <p:ph type="sldNum" sz="quarter" idx="10"/>
          </p:nvPr>
        </p:nvSpPr>
        <p:spPr/>
        <p:txBody>
          <a:bodyPr/>
          <a:lstStyle/>
          <a:p>
            <a:pPr>
              <a:defRPr/>
            </a:pPr>
            <a:fld id="{714AD9B0-FCC5-49A1-A3C1-BE0BD3A9AB43}" type="slidenum">
              <a:rPr lang="it-IT" smtClean="0"/>
              <a:pPr>
                <a:defRPr/>
              </a:pPr>
              <a:t>12</a:t>
            </a:fld>
            <a:endParaRPr lang="it-IT" dirty="0"/>
          </a:p>
        </p:txBody>
      </p:sp>
      <p:pic>
        <p:nvPicPr>
          <p:cNvPr id="37894" name="Picture 3"/>
          <p:cNvPicPr>
            <a:picLocks noChangeAspect="1" noChangeArrowheads="1"/>
          </p:cNvPicPr>
          <p:nvPr/>
        </p:nvPicPr>
        <p:blipFill>
          <a:blip r:embed="rId3">
            <a:extLst>
              <a:ext uri="{28A0092B-C50C-407E-A947-70E740481C1C}">
                <a14:useLocalDpi xmlns:a14="http://schemas.microsoft.com/office/drawing/2010/main" val="0"/>
              </a:ext>
            </a:extLst>
          </a:blip>
          <a:srcRect t="38498" r="4507" b="30751"/>
          <a:stretch>
            <a:fillRect/>
          </a:stretch>
        </p:blipFill>
        <p:spPr bwMode="auto">
          <a:xfrm>
            <a:off x="485775" y="1560513"/>
            <a:ext cx="81724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p:cNvPicPr>
            <a:picLocks noChangeAspect="1" noChangeArrowheads="1"/>
          </p:cNvPicPr>
          <p:nvPr/>
        </p:nvPicPr>
        <p:blipFill>
          <a:blip r:embed="rId4">
            <a:extLst>
              <a:ext uri="{28A0092B-C50C-407E-A947-70E740481C1C}">
                <a14:useLocalDpi xmlns:a14="http://schemas.microsoft.com/office/drawing/2010/main" val="0"/>
              </a:ext>
            </a:extLst>
          </a:blip>
          <a:srcRect l="1550" t="43433" r="25552" b="10001"/>
          <a:stretch>
            <a:fillRect/>
          </a:stretch>
        </p:blipFill>
        <p:spPr bwMode="auto">
          <a:xfrm>
            <a:off x="555625" y="3573463"/>
            <a:ext cx="8102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684213" y="3067050"/>
            <a:ext cx="7775575" cy="338138"/>
          </a:xfrm>
          <a:prstGeom prst="rect">
            <a:avLst/>
          </a:prstGeom>
        </p:spPr>
        <p:txBody>
          <a:bodyPr>
            <a:spAutoFit/>
          </a:bodyPr>
          <a:lstStyle/>
          <a:p>
            <a:pPr>
              <a:defRPr/>
            </a:pPr>
            <a:r>
              <a:rPr lang="it-IT" sz="1600" b="1" dirty="0">
                <a:solidFill>
                  <a:schemeClr val="accent2"/>
                </a:solidFill>
                <a:latin typeface="+mn-lt"/>
                <a:ea typeface="+mn-ea"/>
              </a:rPr>
              <a:t>Inserire i dati richiesti dalla maschera</a:t>
            </a:r>
          </a:p>
        </p:txBody>
      </p:sp>
      <p:sp>
        <p:nvSpPr>
          <p:cNvPr id="37897" name="Freccia a sinistra 13"/>
          <p:cNvSpPr>
            <a:spLocks noChangeArrowheads="1"/>
          </p:cNvSpPr>
          <p:nvPr/>
        </p:nvSpPr>
        <p:spPr bwMode="auto">
          <a:xfrm>
            <a:off x="5724525" y="5300663"/>
            <a:ext cx="881063" cy="161925"/>
          </a:xfrm>
          <a:prstGeom prst="leftArrow">
            <a:avLst>
              <a:gd name="adj1" fmla="val 50000"/>
              <a:gd name="adj2" fmla="val 50029"/>
            </a:avLst>
          </a:prstGeom>
          <a:solidFill>
            <a:srgbClr val="FF0000"/>
          </a:solidFill>
          <a:ln w="9525" algn="ctr">
            <a:solidFill>
              <a:schemeClr val="tx1"/>
            </a:solidFill>
            <a:round/>
            <a:headEnd/>
            <a:tailEnd/>
          </a:ln>
        </p:spPr>
        <p:txBody>
          <a:bodyPr lIns="80962" tIns="39688" rIns="80962" bIns="39688">
            <a:spAutoFit/>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37898" name="Freccia a sinistra 15"/>
          <p:cNvSpPr>
            <a:spLocks noChangeArrowheads="1"/>
          </p:cNvSpPr>
          <p:nvPr/>
        </p:nvSpPr>
        <p:spPr bwMode="auto">
          <a:xfrm>
            <a:off x="5724525" y="5013325"/>
            <a:ext cx="881063" cy="161925"/>
          </a:xfrm>
          <a:prstGeom prst="leftArrow">
            <a:avLst>
              <a:gd name="adj1" fmla="val 50000"/>
              <a:gd name="adj2" fmla="val 50029"/>
            </a:avLst>
          </a:prstGeom>
          <a:solidFill>
            <a:srgbClr val="FF0000"/>
          </a:solidFill>
          <a:ln w="9525" algn="ctr">
            <a:solidFill>
              <a:schemeClr val="tx1"/>
            </a:solidFill>
            <a:round/>
            <a:headEnd/>
            <a:tailEnd/>
          </a:ln>
        </p:spPr>
        <p:txBody>
          <a:bodyPr lIns="80962" tIns="39688" rIns="80962" bIns="39688">
            <a:spAutoFit/>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37899" name="Freccia a sinistra 16"/>
          <p:cNvSpPr>
            <a:spLocks noChangeArrowheads="1"/>
          </p:cNvSpPr>
          <p:nvPr/>
        </p:nvSpPr>
        <p:spPr bwMode="auto">
          <a:xfrm>
            <a:off x="5724525" y="5589588"/>
            <a:ext cx="881063" cy="161925"/>
          </a:xfrm>
          <a:prstGeom prst="leftArrow">
            <a:avLst>
              <a:gd name="adj1" fmla="val 50000"/>
              <a:gd name="adj2" fmla="val 50029"/>
            </a:avLst>
          </a:prstGeom>
          <a:solidFill>
            <a:srgbClr val="FF0000"/>
          </a:solidFill>
          <a:ln w="9525" algn="ctr">
            <a:solidFill>
              <a:schemeClr val="tx1"/>
            </a:solidFill>
            <a:round/>
            <a:headEnd/>
            <a:tailEnd/>
          </a:ln>
        </p:spPr>
        <p:txBody>
          <a:bodyPr lIns="80962" tIns="39688" rIns="80962" bIns="39688">
            <a:spAutoFit/>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37900" name="Freccia a sinistra 17"/>
          <p:cNvSpPr>
            <a:spLocks noChangeArrowheads="1"/>
          </p:cNvSpPr>
          <p:nvPr/>
        </p:nvSpPr>
        <p:spPr bwMode="auto">
          <a:xfrm>
            <a:off x="5780088" y="5876925"/>
            <a:ext cx="879475" cy="161925"/>
          </a:xfrm>
          <a:prstGeom prst="leftArrow">
            <a:avLst>
              <a:gd name="adj1" fmla="val 50000"/>
              <a:gd name="adj2" fmla="val 49938"/>
            </a:avLst>
          </a:prstGeom>
          <a:solidFill>
            <a:srgbClr val="FF0000"/>
          </a:solidFill>
          <a:ln w="9525" algn="ctr">
            <a:solidFill>
              <a:schemeClr val="tx1"/>
            </a:solidFill>
            <a:round/>
            <a:headEnd/>
            <a:tailEnd/>
          </a:ln>
        </p:spPr>
        <p:txBody>
          <a:bodyPr lIns="80962" tIns="39688" rIns="80962" bIns="39688">
            <a:spAutoFit/>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37901" name="Freccia a sinistra 18"/>
          <p:cNvSpPr>
            <a:spLocks noChangeArrowheads="1"/>
          </p:cNvSpPr>
          <p:nvPr/>
        </p:nvSpPr>
        <p:spPr bwMode="auto">
          <a:xfrm>
            <a:off x="5275263" y="2420938"/>
            <a:ext cx="881062" cy="161925"/>
          </a:xfrm>
          <a:prstGeom prst="leftArrow">
            <a:avLst>
              <a:gd name="adj1" fmla="val 50000"/>
              <a:gd name="adj2" fmla="val 50029"/>
            </a:avLst>
          </a:prstGeom>
          <a:solidFill>
            <a:srgbClr val="FF0000"/>
          </a:solidFill>
          <a:ln w="9525" algn="ctr">
            <a:solidFill>
              <a:schemeClr val="tx1"/>
            </a:solidFill>
            <a:round/>
            <a:headEnd/>
            <a:tailEnd/>
          </a:ln>
        </p:spPr>
        <p:txBody>
          <a:bodyPr lIns="80962" tIns="39688" rIns="80962" bIns="39688">
            <a:spAutoFit/>
          </a:bodyPr>
          <a:lstStyle>
            <a:lvl1pPr eaLnBrk="0" hangingPunct="0">
              <a:spcBef>
                <a:spcPct val="20000"/>
              </a:spcBef>
              <a:defRPr sz="3200">
                <a:solidFill>
                  <a:srgbClr val="073C62"/>
                </a:solidFill>
                <a:latin typeface="Verdana" pitchFamily="34" charset="0"/>
              </a:defRPr>
            </a:lvl1pPr>
            <a:lvl2pPr marL="742950" indent="-285750" eaLnBrk="0" hangingPunct="0">
              <a:spcBef>
                <a:spcPct val="20000"/>
              </a:spcBef>
              <a:buFont typeface="Wingdings" pitchFamily="2" charset="2"/>
              <a:buChar char="§"/>
              <a:defRPr sz="2800">
                <a:solidFill>
                  <a:srgbClr val="073C62"/>
                </a:solidFill>
                <a:latin typeface="Verdana" pitchFamily="34" charset="0"/>
              </a:defRPr>
            </a:lvl2pPr>
            <a:lvl3pPr marL="1143000" indent="-228600" eaLnBrk="0" hangingPunct="0">
              <a:spcBef>
                <a:spcPct val="20000"/>
              </a:spcBef>
              <a:buChar char="•"/>
              <a:defRPr sz="2400">
                <a:solidFill>
                  <a:srgbClr val="073C62"/>
                </a:solidFill>
                <a:latin typeface="Verdana" pitchFamily="34" charset="0"/>
              </a:defRPr>
            </a:lvl3pPr>
            <a:lvl4pPr marL="1600200" indent="-228600" eaLnBrk="0" hangingPunct="0">
              <a:spcBef>
                <a:spcPct val="20000"/>
              </a:spcBef>
              <a:buChar char="–"/>
              <a:defRPr sz="2000">
                <a:solidFill>
                  <a:srgbClr val="073C62"/>
                </a:solidFill>
                <a:latin typeface="Verdana" pitchFamily="34" charset="0"/>
              </a:defRPr>
            </a:lvl4pPr>
            <a:lvl5pPr marL="2057400" indent="-228600" eaLnBrk="0" hangingPunct="0">
              <a:spcBef>
                <a:spcPct val="20000"/>
              </a:spcBef>
              <a:defRPr sz="1600">
                <a:solidFill>
                  <a:srgbClr val="073C62"/>
                </a:solidFill>
                <a:latin typeface="Verdana" pitchFamily="34" charset="0"/>
              </a:defRPr>
            </a:lvl5pPr>
            <a:lvl6pPr marL="2514600" indent="-228600" eaLnBrk="0" fontAlgn="base" hangingPunct="0">
              <a:spcBef>
                <a:spcPct val="20000"/>
              </a:spcBef>
              <a:spcAft>
                <a:spcPct val="0"/>
              </a:spcAft>
              <a:defRPr sz="1600">
                <a:solidFill>
                  <a:srgbClr val="073C62"/>
                </a:solidFill>
                <a:latin typeface="Verdana" pitchFamily="34" charset="0"/>
              </a:defRPr>
            </a:lvl6pPr>
            <a:lvl7pPr marL="2971800" indent="-228600" eaLnBrk="0" fontAlgn="base" hangingPunct="0">
              <a:spcBef>
                <a:spcPct val="20000"/>
              </a:spcBef>
              <a:spcAft>
                <a:spcPct val="0"/>
              </a:spcAft>
              <a:defRPr sz="1600">
                <a:solidFill>
                  <a:srgbClr val="073C62"/>
                </a:solidFill>
                <a:latin typeface="Verdana" pitchFamily="34" charset="0"/>
              </a:defRPr>
            </a:lvl7pPr>
            <a:lvl8pPr marL="3429000" indent="-228600" eaLnBrk="0" fontAlgn="base" hangingPunct="0">
              <a:spcBef>
                <a:spcPct val="20000"/>
              </a:spcBef>
              <a:spcAft>
                <a:spcPct val="0"/>
              </a:spcAft>
              <a:defRPr sz="1600">
                <a:solidFill>
                  <a:srgbClr val="073C62"/>
                </a:solidFill>
                <a:latin typeface="Verdana" pitchFamily="34" charset="0"/>
              </a:defRPr>
            </a:lvl8pPr>
            <a:lvl9pPr marL="3886200" indent="-228600" eaLnBrk="0" fontAlgn="base" hangingPunct="0">
              <a:spcBef>
                <a:spcPct val="20000"/>
              </a:spcBef>
              <a:spcAft>
                <a:spcPct val="0"/>
              </a:spcAft>
              <a:defRPr sz="1600">
                <a:solidFill>
                  <a:srgbClr val="073C62"/>
                </a:solidFill>
                <a:latin typeface="Verdana" pitchFamily="34" charset="0"/>
              </a:defRPr>
            </a:lvl9pPr>
          </a:lstStyle>
          <a:p>
            <a:pPr eaLnBrk="1" hangingPunct="1">
              <a:spcBef>
                <a:spcPct val="0"/>
              </a:spcBef>
            </a:pPr>
            <a:endParaRPr lang="it-IT" altLang="it-IT" sz="1800" dirty="0">
              <a:solidFill>
                <a:schemeClr val="tx1"/>
              </a:solidFill>
              <a:latin typeface="Arial" charset="0"/>
            </a:endParaRPr>
          </a:p>
        </p:txBody>
      </p:sp>
      <p:sp>
        <p:nvSpPr>
          <p:cNvPr id="15" name="Titolo 1"/>
          <p:cNvSpPr txBox="1">
            <a:spLocks/>
          </p:cNvSpPr>
          <p:nvPr/>
        </p:nvSpPr>
        <p:spPr>
          <a:xfrm>
            <a:off x="457200" y="207945"/>
            <a:ext cx="8229600" cy="1008112"/>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p:txBody>
      </p:sp>
    </p:spTree>
    <p:extLst>
      <p:ext uri="{BB962C8B-B14F-4D97-AF65-F5344CB8AC3E}">
        <p14:creationId xmlns:p14="http://schemas.microsoft.com/office/powerpoint/2010/main" val="277463707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p:txBody>
          <a:bodyPr/>
          <a:lstStyle/>
          <a:p>
            <a:pPr marL="0" indent="0" algn="just" eaLnBrk="1" hangingPunct="1">
              <a:buNone/>
            </a:pPr>
            <a:r>
              <a:rPr lang="it-IT" altLang="it-IT" sz="2400" dirty="0">
                <a:solidFill>
                  <a:schemeClr val="accent2"/>
                </a:solidFill>
                <a:latin typeface="Arial" panose="020B0604020202020204" pitchFamily="34" charset="0"/>
                <a:cs typeface="Arial" panose="020B0604020202020204" pitchFamily="34" charset="0"/>
              </a:rPr>
              <a:t>Nel caso in cui la richiesta sia presentata da un </a:t>
            </a:r>
            <a:r>
              <a:rPr lang="it-IT" altLang="it-IT" sz="2400" u="sng" dirty="0">
                <a:solidFill>
                  <a:schemeClr val="accent2"/>
                </a:solidFill>
                <a:latin typeface="Arial" panose="020B0604020202020204" pitchFamily="34" charset="0"/>
                <a:cs typeface="Arial" panose="020B0604020202020204" pitchFamily="34" charset="0"/>
              </a:rPr>
              <a:t>delegato</a:t>
            </a:r>
            <a:r>
              <a:rPr lang="it-IT" altLang="it-IT" sz="2400" dirty="0">
                <a:solidFill>
                  <a:schemeClr val="accent2"/>
                </a:solidFill>
                <a:latin typeface="Arial" panose="020B0604020202020204" pitchFamily="34" charset="0"/>
                <a:cs typeface="Arial" panose="020B0604020202020204" pitchFamily="34" charset="0"/>
              </a:rPr>
              <a:t>, munito di procura speciale, il codice PIN non viene immediatamente fornito all’istante ma </a:t>
            </a:r>
            <a:r>
              <a:rPr lang="it-IT" altLang="it-IT" sz="2400" u="sng" dirty="0">
                <a:solidFill>
                  <a:schemeClr val="accent2"/>
                </a:solidFill>
                <a:latin typeface="Arial" panose="020B0604020202020204" pitchFamily="34" charset="0"/>
                <a:cs typeface="Arial" panose="020B0604020202020204" pitchFamily="34" charset="0"/>
              </a:rPr>
              <a:t>viene inviato a mezzo postale</a:t>
            </a:r>
            <a:r>
              <a:rPr lang="it-IT" altLang="it-IT" sz="2400" dirty="0">
                <a:solidFill>
                  <a:schemeClr val="accent2"/>
                </a:solidFill>
                <a:latin typeface="Arial" panose="020B0604020202020204" pitchFamily="34" charset="0"/>
                <a:cs typeface="Arial" panose="020B0604020202020204" pitchFamily="34" charset="0"/>
              </a:rPr>
              <a:t> all’indirizzo del soggetto interessato, </a:t>
            </a:r>
            <a:r>
              <a:rPr lang="it-IT" altLang="it-IT" sz="2400" b="1" dirty="0">
                <a:solidFill>
                  <a:schemeClr val="accent2"/>
                </a:solidFill>
                <a:latin typeface="Arial" panose="020B0604020202020204" pitchFamily="34" charset="0"/>
                <a:cs typeface="Arial" panose="020B0604020202020204" pitchFamily="34" charset="0"/>
              </a:rPr>
              <a:t>entro 15 giorni dalla richiesta</a:t>
            </a:r>
            <a:r>
              <a:rPr lang="it-IT" altLang="it-IT" sz="2400" dirty="0">
                <a:solidFill>
                  <a:schemeClr val="accent2"/>
                </a:solidFill>
                <a:latin typeface="Arial" panose="020B0604020202020204" pitchFamily="34" charset="0"/>
                <a:cs typeface="Arial" panose="020B0604020202020204" pitchFamily="34" charset="0"/>
              </a:rPr>
              <a:t>. </a:t>
            </a:r>
          </a:p>
          <a:p>
            <a:pPr marL="0" indent="0" algn="just" eaLnBrk="1" hangingPunct="1">
              <a:buNone/>
            </a:pPr>
            <a:endParaRPr lang="it-IT" altLang="it-IT" sz="2400" dirty="0">
              <a:solidFill>
                <a:schemeClr val="accent2"/>
              </a:solidFill>
              <a:latin typeface="Arial" panose="020B0604020202020204" pitchFamily="34" charset="0"/>
              <a:cs typeface="Arial" panose="020B0604020202020204" pitchFamily="34" charset="0"/>
            </a:endParaRPr>
          </a:p>
          <a:p>
            <a:pPr marL="0" indent="0" algn="just" eaLnBrk="1" hangingPunct="1">
              <a:buNone/>
            </a:pPr>
            <a:r>
              <a:rPr lang="it-IT" altLang="it-IT" sz="2400" dirty="0">
                <a:solidFill>
                  <a:schemeClr val="accent2"/>
                </a:solidFill>
                <a:latin typeface="Arial" panose="020B0604020202020204" pitchFamily="34" charset="0"/>
                <a:cs typeface="Arial" panose="020B0604020202020204" pitchFamily="34" charset="0"/>
              </a:rPr>
              <a:t>In caso di mancata ricezione della comunicazione, </a:t>
            </a:r>
            <a:r>
              <a:rPr lang="it-IT" altLang="it-IT" sz="2400" u="sng" dirty="0">
                <a:solidFill>
                  <a:schemeClr val="accent2"/>
                </a:solidFill>
                <a:latin typeface="Arial" panose="020B0604020202020204" pitchFamily="34" charset="0"/>
                <a:cs typeface="Arial" panose="020B0604020202020204" pitchFamily="34" charset="0"/>
              </a:rPr>
              <a:t>il diretto interessato</a:t>
            </a:r>
            <a:r>
              <a:rPr lang="it-IT" altLang="it-IT" sz="2400" dirty="0">
                <a:solidFill>
                  <a:schemeClr val="accent2"/>
                </a:solidFill>
                <a:latin typeface="Arial" panose="020B0604020202020204" pitchFamily="34" charset="0"/>
                <a:cs typeface="Arial" panose="020B0604020202020204" pitchFamily="34" charset="0"/>
              </a:rPr>
              <a:t> deve recarsi in Ufficio per chiederne la ristampa.</a:t>
            </a:r>
          </a:p>
        </p:txBody>
      </p:sp>
      <p:sp>
        <p:nvSpPr>
          <p:cNvPr id="4" name="Titolo 1"/>
          <p:cNvSpPr txBox="1">
            <a:spLocks/>
          </p:cNvSpPr>
          <p:nvPr/>
        </p:nvSpPr>
        <p:spPr>
          <a:xfrm>
            <a:off x="457200" y="207944"/>
            <a:ext cx="8229600" cy="1276839"/>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in ufficio</a:t>
            </a:r>
          </a:p>
        </p:txBody>
      </p:sp>
    </p:spTree>
    <p:extLst>
      <p:ext uri="{BB962C8B-B14F-4D97-AF65-F5344CB8AC3E}">
        <p14:creationId xmlns:p14="http://schemas.microsoft.com/office/powerpoint/2010/main" val="2395555473"/>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asellaDiTesto 1"/>
          <p:cNvSpPr txBox="1">
            <a:spLocks noChangeArrowheads="1"/>
          </p:cNvSpPr>
          <p:nvPr/>
        </p:nvSpPr>
        <p:spPr bwMode="auto">
          <a:xfrm>
            <a:off x="254000" y="1484313"/>
            <a:ext cx="863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it-IT" altLang="it-IT" sz="2000" dirty="0">
                <a:solidFill>
                  <a:schemeClr val="accent2"/>
                </a:solidFill>
                <a:latin typeface="Arial" panose="020B0604020202020204" pitchFamily="34" charset="0"/>
                <a:cs typeface="Arial" panose="020B0604020202020204" pitchFamily="34" charset="0"/>
              </a:rPr>
              <a:t>Le persone fisiche residenti in Italia e in possesso di una Smartcard beneficiano di una procedura di registrazione semplificata.</a:t>
            </a:r>
          </a:p>
          <a:p>
            <a:pPr algn="just" eaLnBrk="1" hangingPunct="1"/>
            <a:r>
              <a:rPr lang="it-IT" altLang="it-IT" sz="2000" b="1" dirty="0">
                <a:solidFill>
                  <a:schemeClr val="accent2"/>
                </a:solidFill>
                <a:latin typeface="Arial" panose="020B0604020202020204" pitchFamily="34" charset="0"/>
                <a:cs typeface="Arial" panose="020B0604020202020204" pitchFamily="34" charset="0"/>
              </a:rPr>
              <a:t>Il sistema, effettuati i necessari controlli sulla Smart Card inserita nell'apposito lettore, fornirà a video sia il codice PIN completo sia la password per l'accesso al sito in modalità classica.</a:t>
            </a:r>
          </a:p>
          <a:p>
            <a:pPr algn="just" eaLnBrk="1" hangingPunct="1"/>
            <a:endParaRPr lang="it-IT" altLang="it-IT" sz="2000" dirty="0">
              <a:solidFill>
                <a:schemeClr val="accent2"/>
              </a:solidFill>
              <a:latin typeface="Arial" panose="020B0604020202020204" pitchFamily="34" charset="0"/>
              <a:cs typeface="Arial" panose="020B0604020202020204" pitchFamily="34" charset="0"/>
            </a:endParaRPr>
          </a:p>
          <a:p>
            <a:pPr algn="just" eaLnBrk="1" hangingPunct="1"/>
            <a:r>
              <a:rPr lang="it-IT" altLang="it-IT" sz="2000" dirty="0">
                <a:solidFill>
                  <a:schemeClr val="accent2"/>
                </a:solidFill>
                <a:latin typeface="Arial" panose="020B0604020202020204" pitchFamily="34" charset="0"/>
                <a:cs typeface="Arial" panose="020B0604020202020204" pitchFamily="34" charset="0"/>
              </a:rPr>
              <a:t>Per effettuare l'abilitazione a Fisconline tramite Smart Card, è necessario selezionare il collegamento "</a:t>
            </a:r>
            <a:r>
              <a:rPr lang="it-IT" altLang="it-IT" sz="2000" b="1" dirty="0">
                <a:solidFill>
                  <a:schemeClr val="accent2"/>
                </a:solidFill>
                <a:latin typeface="Arial" panose="020B0604020202020204" pitchFamily="34" charset="0"/>
                <a:cs typeface="Arial" panose="020B0604020202020204" pitchFamily="34" charset="0"/>
              </a:rPr>
              <a:t>Accedi con una Smart Card</a:t>
            </a:r>
            <a:r>
              <a:rPr lang="it-IT" altLang="it-IT" sz="2000" dirty="0">
                <a:solidFill>
                  <a:schemeClr val="accent2"/>
                </a:solidFill>
                <a:latin typeface="Arial" panose="020B0604020202020204" pitchFamily="34" charset="0"/>
                <a:cs typeface="Arial" panose="020B0604020202020204" pitchFamily="34" charset="0"/>
              </a:rPr>
              <a:t>".</a:t>
            </a:r>
          </a:p>
        </p:txBody>
      </p:sp>
      <p:sp>
        <p:nvSpPr>
          <p:cNvPr id="21509" name="Freccia a sinistra 2"/>
          <p:cNvSpPr>
            <a:spLocks noChangeArrowheads="1"/>
          </p:cNvSpPr>
          <p:nvPr/>
        </p:nvSpPr>
        <p:spPr bwMode="auto">
          <a:xfrm>
            <a:off x="7955841" y="5805264"/>
            <a:ext cx="934159" cy="288925"/>
          </a:xfrm>
          <a:prstGeom prst="leftArrow">
            <a:avLst>
              <a:gd name="adj1" fmla="val 50000"/>
              <a:gd name="adj2" fmla="val 49862"/>
            </a:avLst>
          </a:prstGeom>
          <a:solidFill>
            <a:srgbClr val="FFFF00"/>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dirty="0"/>
          </a:p>
        </p:txBody>
      </p:sp>
      <p:sp>
        <p:nvSpPr>
          <p:cNvPr id="7"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con smart card</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26" t="17137" r="3233" b="31547"/>
          <a:stretch/>
        </p:blipFill>
        <p:spPr bwMode="auto">
          <a:xfrm>
            <a:off x="268208" y="4025949"/>
            <a:ext cx="7660299" cy="231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286869"/>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324543" y="476672"/>
            <a:ext cx="9468543" cy="1007641"/>
          </a:xfrm>
          <a:prstGeom prst="rect">
            <a:avLst/>
          </a:prstGeom>
          <a:noFill/>
          <a:ln w="9525">
            <a:noFill/>
            <a:miter lim="800000"/>
            <a:headEnd/>
            <a:tailEnd/>
          </a:ln>
          <a:effectLst/>
        </p:spPr>
        <p:txBody>
          <a:bodyPr/>
          <a:lstStyle/>
          <a:p>
            <a:pPr marL="342900" indent="-342900">
              <a:spcBef>
                <a:spcPct val="20000"/>
              </a:spcBef>
              <a:defRPr/>
            </a:pPr>
            <a:endParaRPr lang="it-IT" sz="3600" dirty="0">
              <a:solidFill>
                <a:srgbClr val="FF9966"/>
              </a:solidFill>
              <a:effectLst>
                <a:outerShdw blurRad="38100" dist="38100" dir="2700000" algn="tl">
                  <a:srgbClr val="C0C0C0"/>
                </a:outerShdw>
              </a:effectLst>
              <a:latin typeface="Verdana" pitchFamily="-80" charset="0"/>
            </a:endParaRPr>
          </a:p>
          <a:p>
            <a:pPr marL="342900" indent="-342900">
              <a:spcBef>
                <a:spcPct val="20000"/>
              </a:spcBef>
              <a:defRPr/>
            </a:pPr>
            <a:endParaRPr lang="it-IT" sz="3600" dirty="0">
              <a:solidFill>
                <a:srgbClr val="FF9966"/>
              </a:solidFill>
              <a:effectLst>
                <a:outerShdw blurRad="38100" dist="38100" dir="2700000" algn="tl">
                  <a:srgbClr val="C0C0C0"/>
                </a:outerShdw>
              </a:effectLst>
              <a:latin typeface="Verdana" pitchFamily="-80" charset="0"/>
            </a:endParaRPr>
          </a:p>
        </p:txBody>
      </p:sp>
      <p:sp>
        <p:nvSpPr>
          <p:cNvPr id="23555" name="CasellaDiTesto 1"/>
          <p:cNvSpPr txBox="1">
            <a:spLocks noChangeArrowheads="1"/>
          </p:cNvSpPr>
          <p:nvPr/>
        </p:nvSpPr>
        <p:spPr bwMode="auto">
          <a:xfrm>
            <a:off x="457200" y="1772816"/>
            <a:ext cx="827052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it-IT" altLang="it-IT" sz="2400" dirty="0">
                <a:solidFill>
                  <a:schemeClr val="accent2"/>
                </a:solidFill>
              </a:rPr>
              <a:t>Successivamente l'utente dovrà cliccare sul link "</a:t>
            </a:r>
            <a:r>
              <a:rPr lang="it-IT" altLang="it-IT" sz="2400" b="1" dirty="0">
                <a:solidFill>
                  <a:schemeClr val="accent2"/>
                </a:solidFill>
              </a:rPr>
              <a:t>Abilitazione tramite Smartcard</a:t>
            </a:r>
            <a:r>
              <a:rPr lang="it-IT" altLang="it-IT" sz="2400" dirty="0">
                <a:solidFill>
                  <a:schemeClr val="accent2"/>
                </a:solidFill>
              </a:rPr>
              <a:t>" </a:t>
            </a:r>
          </a:p>
          <a:p>
            <a:pPr algn="l" eaLnBrk="1" hangingPunct="1"/>
            <a:r>
              <a:rPr lang="it-IT" altLang="it-IT" sz="2000" dirty="0">
                <a:solidFill>
                  <a:schemeClr val="accent2"/>
                </a:solidFill>
              </a:rPr>
              <a:t>(nella sezione "Utenti non ancora abilitati ai servizi telematici")</a:t>
            </a:r>
          </a:p>
        </p:txBody>
      </p:sp>
      <p:pic>
        <p:nvPicPr>
          <p:cNvPr id="23556" name="Picture 2" descr="Primo accesso al servizio tramite Smartcard"/>
          <p:cNvPicPr>
            <a:picLocks noChangeAspect="1" noChangeArrowheads="1"/>
          </p:cNvPicPr>
          <p:nvPr/>
        </p:nvPicPr>
        <p:blipFill rotWithShape="1">
          <a:blip r:embed="rId3">
            <a:extLst>
              <a:ext uri="{28A0092B-C50C-407E-A947-70E740481C1C}">
                <a14:useLocalDpi xmlns:a14="http://schemas.microsoft.com/office/drawing/2010/main" val="0"/>
              </a:ext>
            </a:extLst>
          </a:blip>
          <a:srcRect t="66666"/>
          <a:stretch/>
        </p:blipFill>
        <p:spPr bwMode="auto">
          <a:xfrm>
            <a:off x="1115616" y="3900990"/>
            <a:ext cx="6480720" cy="183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Freccia a sinistra 3"/>
          <p:cNvSpPr>
            <a:spLocks noChangeArrowheads="1"/>
          </p:cNvSpPr>
          <p:nvPr/>
        </p:nvSpPr>
        <p:spPr bwMode="auto">
          <a:xfrm>
            <a:off x="7161139" y="4485608"/>
            <a:ext cx="1728861" cy="287337"/>
          </a:xfrm>
          <a:prstGeom prst="leftArrow">
            <a:avLst>
              <a:gd name="adj1" fmla="val 50000"/>
              <a:gd name="adj2" fmla="val 50161"/>
            </a:avLst>
          </a:prstGeom>
          <a:solidFill>
            <a:srgbClr val="FFFF00"/>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dirty="0"/>
          </a:p>
        </p:txBody>
      </p:sp>
      <p:sp>
        <p:nvSpPr>
          <p:cNvPr id="7"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con smart card</a:t>
            </a:r>
          </a:p>
        </p:txBody>
      </p:sp>
    </p:spTree>
    <p:extLst>
      <p:ext uri="{BB962C8B-B14F-4D97-AF65-F5344CB8AC3E}">
        <p14:creationId xmlns:p14="http://schemas.microsoft.com/office/powerpoint/2010/main" val="3025564246"/>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468313" y="719138"/>
            <a:ext cx="8207375" cy="765175"/>
          </a:xfrm>
          <a:prstGeom prst="rect">
            <a:avLst/>
          </a:prstGeom>
          <a:noFill/>
          <a:ln w="9525">
            <a:noFill/>
            <a:miter lim="800000"/>
            <a:headEnd/>
            <a:tailEnd/>
          </a:ln>
          <a:effectLst/>
        </p:spPr>
        <p:txBody>
          <a:bodyPr/>
          <a:lstStyle/>
          <a:p>
            <a:pPr marL="342900" indent="-342900">
              <a:defRPr/>
            </a:pPr>
            <a:endParaRPr lang="it-IT" sz="3800" b="1" dirty="0">
              <a:solidFill>
                <a:srgbClr val="0033CC"/>
              </a:solidFill>
              <a:latin typeface="Verdana" pitchFamily="-80" charset="0"/>
            </a:endParaRPr>
          </a:p>
          <a:p>
            <a:pPr marL="342900" indent="-342900">
              <a:spcBef>
                <a:spcPct val="20000"/>
              </a:spcBef>
              <a:defRPr/>
            </a:pPr>
            <a:endParaRPr lang="it-IT" sz="3600" dirty="0">
              <a:solidFill>
                <a:srgbClr val="FF9966"/>
              </a:solidFill>
              <a:effectLst>
                <a:outerShdw blurRad="38100" dist="38100" dir="2700000" algn="tl">
                  <a:srgbClr val="C0C0C0"/>
                </a:outerShdw>
              </a:effectLst>
              <a:latin typeface="Verdana" pitchFamily="-80" charset="0"/>
            </a:endParaRPr>
          </a:p>
          <a:p>
            <a:pPr marL="342900" indent="-342900">
              <a:spcBef>
                <a:spcPct val="20000"/>
              </a:spcBef>
              <a:defRPr/>
            </a:pPr>
            <a:endParaRPr lang="it-IT" sz="3600" dirty="0">
              <a:solidFill>
                <a:srgbClr val="FF9966"/>
              </a:solidFill>
              <a:effectLst>
                <a:outerShdw blurRad="38100" dist="38100" dir="2700000" algn="tl">
                  <a:srgbClr val="C0C0C0"/>
                </a:outerShdw>
              </a:effectLst>
              <a:latin typeface="Verdana" pitchFamily="-80" charset="0"/>
            </a:endParaRPr>
          </a:p>
        </p:txBody>
      </p:sp>
      <p:sp>
        <p:nvSpPr>
          <p:cNvPr id="24579" name="CasellaDiTesto 1"/>
          <p:cNvSpPr txBox="1">
            <a:spLocks noChangeArrowheads="1"/>
          </p:cNvSpPr>
          <p:nvPr/>
        </p:nvSpPr>
        <p:spPr bwMode="auto">
          <a:xfrm>
            <a:off x="429400" y="1506103"/>
            <a:ext cx="8257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150000"/>
              </a:lnSpc>
            </a:pPr>
            <a:r>
              <a:rPr lang="it-IT" altLang="it-IT" sz="2800" dirty="0">
                <a:solidFill>
                  <a:schemeClr val="accent2"/>
                </a:solidFill>
              </a:rPr>
              <a:t>Il sistema, dopo aver effettuato i controlli sulla smartcard inserita nel lettore, fornirà al richiedente sia il codice </a:t>
            </a:r>
            <a:r>
              <a:rPr lang="it-IT" altLang="it-IT" sz="2800" b="1" dirty="0">
                <a:solidFill>
                  <a:schemeClr val="accent2"/>
                </a:solidFill>
              </a:rPr>
              <a:t>PIN completo </a:t>
            </a:r>
            <a:r>
              <a:rPr lang="it-IT" altLang="it-IT" sz="2800" dirty="0">
                <a:solidFill>
                  <a:schemeClr val="accent2"/>
                </a:solidFill>
              </a:rPr>
              <a:t>(di 10 caratteri) sia la </a:t>
            </a:r>
            <a:r>
              <a:rPr lang="it-IT" altLang="it-IT" sz="2800" b="1" dirty="0">
                <a:solidFill>
                  <a:schemeClr val="accent2"/>
                </a:solidFill>
              </a:rPr>
              <a:t>password</a:t>
            </a:r>
            <a:r>
              <a:rPr lang="it-IT" altLang="it-IT" sz="2800" dirty="0">
                <a:solidFill>
                  <a:schemeClr val="accent2"/>
                </a:solidFill>
              </a:rPr>
              <a:t> per l'eventuale accesso al sito dei Servizi Telematici in modalità tradizionale</a:t>
            </a:r>
          </a:p>
        </p:txBody>
      </p:sp>
      <p:sp>
        <p:nvSpPr>
          <p:cNvPr id="5"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con smart card</a:t>
            </a:r>
          </a:p>
        </p:txBody>
      </p:sp>
    </p:spTree>
    <p:extLst>
      <p:ext uri="{BB962C8B-B14F-4D97-AF65-F5344CB8AC3E}">
        <p14:creationId xmlns:p14="http://schemas.microsoft.com/office/powerpoint/2010/main" val="4272230771"/>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asellaDiTesto 1"/>
          <p:cNvSpPr txBox="1">
            <a:spLocks noChangeArrowheads="1"/>
          </p:cNvSpPr>
          <p:nvPr/>
        </p:nvSpPr>
        <p:spPr bwMode="auto">
          <a:xfrm>
            <a:off x="254000" y="2272283"/>
            <a:ext cx="604619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buFont typeface="Arial" charset="0"/>
              <a:buChar char="•"/>
            </a:pPr>
            <a:r>
              <a:rPr lang="it-IT" altLang="it-IT" sz="2800" b="1" dirty="0">
                <a:solidFill>
                  <a:schemeClr val="accent2"/>
                </a:solidFill>
              </a:rPr>
              <a:t>Accedere con credenziali FISCONLINE</a:t>
            </a:r>
          </a:p>
          <a:p>
            <a:pPr algn="l" eaLnBrk="1" hangingPunct="1">
              <a:buFont typeface="Arial" charset="0"/>
              <a:buChar char="•"/>
            </a:pPr>
            <a:endParaRPr lang="it-IT" altLang="it-IT" sz="2800" b="1" dirty="0">
              <a:solidFill>
                <a:schemeClr val="accent2"/>
              </a:solidFill>
            </a:endParaRPr>
          </a:p>
          <a:p>
            <a:pPr algn="l" eaLnBrk="1" hangingPunct="1">
              <a:buFont typeface="Arial" charset="0"/>
              <a:buChar char="•"/>
            </a:pPr>
            <a:r>
              <a:rPr lang="it-IT" altLang="it-IT" sz="2800" b="1" dirty="0">
                <a:solidFill>
                  <a:schemeClr val="accent2"/>
                </a:solidFill>
              </a:rPr>
              <a:t>Accedere con smart card (CNS)</a:t>
            </a:r>
          </a:p>
          <a:p>
            <a:pPr algn="l" eaLnBrk="1" hangingPunct="1">
              <a:buFont typeface="Arial" charset="0"/>
              <a:buChar char="•"/>
            </a:pPr>
            <a:endParaRPr lang="it-IT" altLang="it-IT" sz="2800" b="1" dirty="0">
              <a:solidFill>
                <a:schemeClr val="accent2"/>
              </a:solidFill>
            </a:endParaRPr>
          </a:p>
          <a:p>
            <a:pPr algn="l" eaLnBrk="1" hangingPunct="1">
              <a:buFont typeface="Arial" charset="0"/>
              <a:buChar char="•"/>
            </a:pPr>
            <a:r>
              <a:rPr lang="it-IT" altLang="it-IT" sz="2800" b="1" dirty="0">
                <a:solidFill>
                  <a:schemeClr val="accent2"/>
                </a:solidFill>
              </a:rPr>
              <a:t>Accesso con SPID</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87192"/>
            <a:ext cx="2693328" cy="32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spTree>
    <p:extLst>
      <p:ext uri="{BB962C8B-B14F-4D97-AF65-F5344CB8AC3E}">
        <p14:creationId xmlns:p14="http://schemas.microsoft.com/office/powerpoint/2010/main" val="1553619300"/>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asellaDiTesto 1"/>
          <p:cNvSpPr txBox="1">
            <a:spLocks noChangeArrowheads="1"/>
          </p:cNvSpPr>
          <p:nvPr/>
        </p:nvSpPr>
        <p:spPr bwMode="auto">
          <a:xfrm>
            <a:off x="457200" y="1484313"/>
            <a:ext cx="368275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150000"/>
              </a:lnSpc>
            </a:pPr>
            <a:r>
              <a:rPr lang="it-IT" altLang="it-IT" sz="2000" dirty="0">
                <a:solidFill>
                  <a:schemeClr val="accent2"/>
                </a:solidFill>
              </a:rPr>
              <a:t>Per accedere al servizio sarà necessario inserire NOME UTENTE (il codice fiscale), PASSWORD E PIN negli appositi campi della schermata di accesso, facendo attenzione a </a:t>
            </a:r>
            <a:r>
              <a:rPr lang="it-IT" altLang="it-IT" sz="2000" b="1" u="sng" dirty="0">
                <a:solidFill>
                  <a:schemeClr val="accent2"/>
                </a:solidFill>
              </a:rPr>
              <a:t>rispettare la distinzione tra lettere MAIUSCOLE e minuscole.</a:t>
            </a:r>
          </a:p>
        </p:txBody>
      </p:sp>
      <p:sp>
        <p:nvSpPr>
          <p:cNvPr id="4"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10" t="29224" r="47233" b="31178"/>
          <a:stretch/>
        </p:blipFill>
        <p:spPr bwMode="auto">
          <a:xfrm>
            <a:off x="4571999" y="2505205"/>
            <a:ext cx="3469711" cy="339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953292"/>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asellaDiTesto 1"/>
          <p:cNvSpPr txBox="1">
            <a:spLocks noChangeArrowheads="1"/>
          </p:cNvSpPr>
          <p:nvPr/>
        </p:nvSpPr>
        <p:spPr bwMode="auto">
          <a:xfrm>
            <a:off x="457200" y="1556792"/>
            <a:ext cx="519491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it-IT" altLang="it-IT" sz="2000" b="1" dirty="0">
                <a:solidFill>
                  <a:schemeClr val="accent2"/>
                </a:solidFill>
              </a:rPr>
              <a:t>Accedere con la smart card al servizio consente agli utenti di autenticarsi automaticamente evitando l'utilizzo dell'utenza e della password.</a:t>
            </a:r>
            <a:endParaRPr lang="it-IT" altLang="it-IT" sz="2000" dirty="0">
              <a:solidFill>
                <a:schemeClr val="accent2"/>
              </a:solidFill>
            </a:endParaRPr>
          </a:p>
          <a:p>
            <a:pPr algn="just" eaLnBrk="1" hangingPunct="1">
              <a:lnSpc>
                <a:spcPct val="150000"/>
              </a:lnSpc>
            </a:pPr>
            <a:r>
              <a:rPr lang="it-IT" altLang="it-IT" sz="2000" dirty="0">
                <a:solidFill>
                  <a:schemeClr val="accent2"/>
                </a:solidFill>
              </a:rPr>
              <a:t>Per poter utilizzare la smart card, questa deve rispondere ai requisiti della Carta Nazionale dei Servizi (CNS) e il personal computer deve disporre degli appositi driver, oltre ovviamente al lettore di smart card.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490" y="1556792"/>
            <a:ext cx="2715004" cy="5107234"/>
          </a:xfrm>
          <a:prstGeom prst="rect">
            <a:avLst/>
          </a:prstGeom>
        </p:spPr>
      </p:pic>
      <p:sp>
        <p:nvSpPr>
          <p:cNvPr id="5"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spTree>
    <p:extLst>
      <p:ext uri="{BB962C8B-B14F-4D97-AF65-F5344CB8AC3E}">
        <p14:creationId xmlns:p14="http://schemas.microsoft.com/office/powerpoint/2010/main" val="1078649426"/>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73144" y="2780928"/>
            <a:ext cx="8229600" cy="1008112"/>
          </a:xfrm>
        </p:spPr>
        <p:txBody>
          <a:bodyPr/>
          <a:lstStyle/>
          <a:p>
            <a:pPr>
              <a:lnSpc>
                <a:spcPct val="150000"/>
              </a:lnSpc>
            </a:pPr>
            <a:r>
              <a:rPr lang="it-IT" sz="4000" dirty="0"/>
              <a:t>I SERVIZI TELEMATICI</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a:t>
            </a:fld>
            <a:endParaRPr lang="it-IT" dirty="0"/>
          </a:p>
        </p:txBody>
      </p:sp>
      <p:sp>
        <p:nvSpPr>
          <p:cNvPr id="3" name="Rettangolo 2"/>
          <p:cNvSpPr/>
          <p:nvPr/>
        </p:nvSpPr>
        <p:spPr>
          <a:xfrm>
            <a:off x="843458" y="764704"/>
            <a:ext cx="7771679" cy="584775"/>
          </a:xfrm>
          <a:prstGeom prst="rect">
            <a:avLst/>
          </a:prstGeom>
        </p:spPr>
        <p:txBody>
          <a:bodyPr wrap="none">
            <a:spAutoFit/>
          </a:bodyPr>
          <a:lstStyle/>
          <a:p>
            <a:r>
              <a:rPr lang="it-IT" sz="3200" b="1" dirty="0">
                <a:solidFill>
                  <a:srgbClr val="E3600F"/>
                </a:solidFill>
                <a:latin typeface="+mj-lt"/>
                <a:ea typeface="+mj-ea"/>
                <a:cs typeface="+mj-cs"/>
              </a:rPr>
              <a:t>I SERVIZI AGILI DI ASSISTENZA</a:t>
            </a:r>
          </a:p>
        </p:txBody>
      </p:sp>
    </p:spTree>
    <p:extLst>
      <p:ext uri="{BB962C8B-B14F-4D97-AF65-F5344CB8AC3E}">
        <p14:creationId xmlns:p14="http://schemas.microsoft.com/office/powerpoint/2010/main" val="33952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410531" y="1628800"/>
            <a:ext cx="8207375" cy="3888432"/>
          </a:xfrm>
          <a:prstGeom prst="rect">
            <a:avLst/>
          </a:prstGeom>
          <a:noFill/>
          <a:ln w="9525">
            <a:noFill/>
            <a:miter lim="800000"/>
            <a:headEnd/>
            <a:tailEnd/>
          </a:ln>
          <a:effectLst/>
        </p:spPr>
        <p:txBody>
          <a:bodyPr/>
          <a:lstStyle/>
          <a:p>
            <a:pPr algn="just">
              <a:defRPr/>
            </a:pPr>
            <a:r>
              <a:rPr lang="it-IT" sz="2800" b="1" dirty="0">
                <a:solidFill>
                  <a:schemeClr val="accent2"/>
                </a:solidFill>
                <a:latin typeface="+mj-lt"/>
              </a:rPr>
              <a:t>SPID,</a:t>
            </a:r>
            <a:r>
              <a:rPr lang="it-IT" sz="2800" b="1" dirty="0">
                <a:solidFill>
                  <a:schemeClr val="accent2"/>
                </a:solidFill>
                <a:latin typeface="Verdana" pitchFamily="-80" charset="0"/>
              </a:rPr>
              <a:t> </a:t>
            </a:r>
            <a:r>
              <a:rPr lang="it-IT" sz="2800" dirty="0">
                <a:solidFill>
                  <a:schemeClr val="accent2"/>
                </a:solidFill>
              </a:rPr>
              <a:t>Sistema Pubblico di Identità Digitale, è un sistema di autenticazione che permette a cittadini e imprese di accedere ai servizi online della Pubblica amministrazione e dei privati aderenti con un’identità digitale unica. </a:t>
            </a:r>
          </a:p>
          <a:p>
            <a:pPr algn="just">
              <a:defRPr/>
            </a:pPr>
            <a:r>
              <a:rPr lang="it-IT" sz="2800" dirty="0">
                <a:solidFill>
                  <a:schemeClr val="accent2"/>
                </a:solidFill>
              </a:rPr>
              <a:t>Attraverso un unico nome utente e un’unica password i cittadini possono utilizzare i servizi erogati online da oltre 4mila Pubbliche Amministrazioni.</a:t>
            </a:r>
          </a:p>
        </p:txBody>
      </p:sp>
      <p:sp>
        <p:nvSpPr>
          <p:cNvPr id="3" name="Titolo 1"/>
          <p:cNvSpPr txBox="1">
            <a:spLocks/>
          </p:cNvSpPr>
          <p:nvPr/>
        </p:nvSpPr>
        <p:spPr>
          <a:xfrm>
            <a:off x="457200" y="20794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spTree>
    <p:extLst>
      <p:ext uri="{BB962C8B-B14F-4D97-AF65-F5344CB8AC3E}">
        <p14:creationId xmlns:p14="http://schemas.microsoft.com/office/powerpoint/2010/main" val="4235944624"/>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93255"/>
            <a:ext cx="8249286" cy="2916065"/>
          </a:xfrm>
          <a:prstGeom prst="rect">
            <a:avLst/>
          </a:prstGeom>
        </p:spPr>
      </p:pic>
      <p:sp>
        <p:nvSpPr>
          <p:cNvPr id="3" name="Rettangolo 2"/>
          <p:cNvSpPr/>
          <p:nvPr/>
        </p:nvSpPr>
        <p:spPr>
          <a:xfrm>
            <a:off x="361857" y="1454263"/>
            <a:ext cx="8170583" cy="1938992"/>
          </a:xfrm>
          <a:prstGeom prst="rect">
            <a:avLst/>
          </a:prstGeom>
        </p:spPr>
        <p:txBody>
          <a:bodyPr wrap="square">
            <a:spAutoFit/>
          </a:bodyPr>
          <a:lstStyle/>
          <a:p>
            <a:pPr algn="just"/>
            <a:r>
              <a:rPr lang="it-IT" sz="2400" dirty="0">
                <a:solidFill>
                  <a:schemeClr val="accent2"/>
                </a:solidFill>
              </a:rPr>
              <a:t>Per accedere al servizio occorre selezionare la voce </a:t>
            </a:r>
            <a:r>
              <a:rPr lang="it-IT" sz="2400" b="1" dirty="0">
                <a:solidFill>
                  <a:schemeClr val="accent2"/>
                </a:solidFill>
              </a:rPr>
              <a:t>"Entra con SPID"</a:t>
            </a:r>
            <a:r>
              <a:rPr lang="it-IT" sz="2400" dirty="0">
                <a:solidFill>
                  <a:schemeClr val="accent2"/>
                </a:solidFill>
              </a:rPr>
              <a:t>, scegliere il gestore di identità digitale presso cui si è ottenuta la registrazione al servizio (Aruba, Infocert, Poste, Sielte, Tim, ecc.) e inserire le credenziali di accesso.</a:t>
            </a:r>
          </a:p>
        </p:txBody>
      </p:sp>
      <p:sp>
        <p:nvSpPr>
          <p:cNvPr id="5" name="Titolo 1"/>
          <p:cNvSpPr txBox="1">
            <a:spLocks/>
          </p:cNvSpPr>
          <p:nvPr/>
        </p:nvSpPr>
        <p:spPr>
          <a:xfrm>
            <a:off x="467044" y="17789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spTree>
    <p:extLst>
      <p:ext uri="{BB962C8B-B14F-4D97-AF65-F5344CB8AC3E}">
        <p14:creationId xmlns:p14="http://schemas.microsoft.com/office/powerpoint/2010/main" val="2822248681"/>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20583"/>
            <a:ext cx="4545207" cy="5000571"/>
          </a:xfrm>
          <a:prstGeom prst="rect">
            <a:avLst/>
          </a:prstGeom>
        </p:spPr>
      </p:pic>
      <p:sp>
        <p:nvSpPr>
          <p:cNvPr id="4" name="CasellaDiTesto 3"/>
          <p:cNvSpPr txBox="1"/>
          <p:nvPr/>
        </p:nvSpPr>
        <p:spPr>
          <a:xfrm>
            <a:off x="5796136" y="1700808"/>
            <a:ext cx="2736304" cy="4247317"/>
          </a:xfrm>
          <a:prstGeom prst="rect">
            <a:avLst/>
          </a:prstGeom>
          <a:noFill/>
        </p:spPr>
        <p:txBody>
          <a:bodyPr wrap="square" rtlCol="0">
            <a:spAutoFit/>
          </a:bodyPr>
          <a:lstStyle/>
          <a:p>
            <a:pPr algn="just">
              <a:lnSpc>
                <a:spcPct val="150000"/>
              </a:lnSpc>
            </a:pPr>
            <a:r>
              <a:rPr lang="it-IT" sz="2000" dirty="0">
                <a:solidFill>
                  <a:schemeClr val="accent2"/>
                </a:solidFill>
                <a:effectLst/>
              </a:rPr>
              <a:t>A differenza della Carta Nazionale dei Servizi, per l’uso dell’identità SPID </a:t>
            </a:r>
            <a:r>
              <a:rPr lang="it-IT" sz="2000" b="1" dirty="0">
                <a:solidFill>
                  <a:schemeClr val="accent2"/>
                </a:solidFill>
                <a:effectLst/>
              </a:rPr>
              <a:t>non è necessario alcun lettore di carte </a:t>
            </a:r>
            <a:r>
              <a:rPr lang="it-IT" sz="2000" dirty="0">
                <a:solidFill>
                  <a:schemeClr val="accent2"/>
                </a:solidFill>
                <a:effectLst/>
              </a:rPr>
              <a:t>e può essere utilizzata </a:t>
            </a:r>
            <a:r>
              <a:rPr lang="it-IT" sz="2000" dirty="0">
                <a:solidFill>
                  <a:schemeClr val="accent2"/>
                </a:solidFill>
              </a:rPr>
              <a:t>sia da </a:t>
            </a:r>
            <a:r>
              <a:rPr lang="it-IT" sz="2000" dirty="0">
                <a:solidFill>
                  <a:schemeClr val="accent2"/>
                </a:solidFill>
                <a:effectLst/>
              </a:rPr>
              <a:t>computer che da smartphone. </a:t>
            </a:r>
            <a:endParaRPr lang="it-IT" sz="2000" dirty="0">
              <a:solidFill>
                <a:schemeClr val="accent2"/>
              </a:solidFill>
            </a:endParaRPr>
          </a:p>
        </p:txBody>
      </p:sp>
      <p:sp>
        <p:nvSpPr>
          <p:cNvPr id="5" name="Titolo 1"/>
          <p:cNvSpPr txBox="1">
            <a:spLocks/>
          </p:cNvSpPr>
          <p:nvPr/>
        </p:nvSpPr>
        <p:spPr>
          <a:xfrm>
            <a:off x="467044" y="177895"/>
            <a:ext cx="8229600" cy="1276368"/>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L’accesso al servizio</a:t>
            </a:r>
          </a:p>
        </p:txBody>
      </p:sp>
    </p:spTree>
    <p:extLst>
      <p:ext uri="{BB962C8B-B14F-4D97-AF65-F5344CB8AC3E}">
        <p14:creationId xmlns:p14="http://schemas.microsoft.com/office/powerpoint/2010/main" val="2256736555"/>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23</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800" dirty="0">
                <a:solidFill>
                  <a:schemeClr val="accent2"/>
                </a:solidFill>
                <a:latin typeface="LetterOMatic!" panose="020B0603050302020204" pitchFamily="34" charset="0"/>
                <a:cs typeface="Arial" panose="020B0604020202020204" pitchFamily="34" charset="0"/>
              </a:rPr>
              <a:t>Con il tuo PIN puoi presentare la dichiarazione dei redditi</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72" y="2708920"/>
            <a:ext cx="6629400" cy="3384376"/>
          </a:xfrm>
          <a:prstGeom prst="rect">
            <a:avLst/>
          </a:prstGeom>
        </p:spPr>
      </p:pic>
    </p:spTree>
    <p:extLst>
      <p:ext uri="{BB962C8B-B14F-4D97-AF65-F5344CB8AC3E}">
        <p14:creationId xmlns:p14="http://schemas.microsoft.com/office/powerpoint/2010/main" val="140995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24</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800" dirty="0">
                <a:solidFill>
                  <a:schemeClr val="accent2"/>
                </a:solidFill>
                <a:latin typeface="LetterOMatic!" panose="020B0603050302020204" pitchFamily="34" charset="0"/>
                <a:cs typeface="Arial" panose="020B0604020202020204" pitchFamily="34" charset="0"/>
              </a:rPr>
              <a:t>Puoi registrare un contratto di locazione o un adempimento successivo</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708920"/>
            <a:ext cx="7920880" cy="3312368"/>
          </a:xfrm>
          <a:prstGeom prst="rect">
            <a:avLst/>
          </a:prstGeom>
        </p:spPr>
      </p:pic>
    </p:spTree>
    <p:extLst>
      <p:ext uri="{BB962C8B-B14F-4D97-AF65-F5344CB8AC3E}">
        <p14:creationId xmlns:p14="http://schemas.microsoft.com/office/powerpoint/2010/main" val="149488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25</a:t>
            </a:fld>
            <a:endParaRPr lang="it-IT" dirty="0"/>
          </a:p>
        </p:txBody>
      </p:sp>
      <p:sp>
        <p:nvSpPr>
          <p:cNvPr id="6" name="CasellaDiTesto 5"/>
          <p:cNvSpPr txBox="1"/>
          <p:nvPr/>
        </p:nvSpPr>
        <p:spPr>
          <a:xfrm>
            <a:off x="660998" y="1247139"/>
            <a:ext cx="7920880" cy="1440160"/>
          </a:xfrm>
          <a:prstGeom prst="rect">
            <a:avLst/>
          </a:prstGeom>
          <a:noFill/>
          <a:ln w="6350">
            <a:noFill/>
          </a:ln>
        </p:spPr>
        <p:txBody>
          <a:bodyPr wrap="square" rtlCol="0" anchor="ctr" anchorCtr="0">
            <a:noAutofit/>
          </a:bodyPr>
          <a:lstStyle/>
          <a:p>
            <a:pPr algn="ctr"/>
            <a:r>
              <a:rPr lang="it-IT" sz="2800" dirty="0">
                <a:solidFill>
                  <a:schemeClr val="accent2"/>
                </a:solidFill>
                <a:latin typeface="LetterOMatic!" panose="020B0603050302020204" pitchFamily="34" charset="0"/>
                <a:cs typeface="Arial" panose="020B0604020202020204" pitchFamily="34" charset="0"/>
              </a:rPr>
              <a:t>Puoi pagare le imposte con addebito sul tuo c/c bancario</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852935"/>
            <a:ext cx="7992888" cy="2719189"/>
          </a:xfrm>
          <a:prstGeom prst="rect">
            <a:avLst/>
          </a:prstGeom>
        </p:spPr>
      </p:pic>
    </p:spTree>
    <p:extLst>
      <p:ext uri="{BB962C8B-B14F-4D97-AF65-F5344CB8AC3E}">
        <p14:creationId xmlns:p14="http://schemas.microsoft.com/office/powerpoint/2010/main" val="246830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26</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800" dirty="0">
                <a:solidFill>
                  <a:schemeClr val="accent2"/>
                </a:solidFill>
                <a:latin typeface="LetterOMatic!" panose="020B0603050302020204" pitchFamily="34" charset="0"/>
                <a:cs typeface="Arial" panose="020B0604020202020204" pitchFamily="34" charset="0"/>
              </a:rPr>
              <a:t>Puoi stampare la visura catastale, le mappe e le planimetrie dei tuoi immobili</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852936"/>
            <a:ext cx="7620000" cy="2957314"/>
          </a:xfrm>
          <a:prstGeom prst="rect">
            <a:avLst/>
          </a:prstGeom>
        </p:spPr>
      </p:pic>
      <p:sp>
        <p:nvSpPr>
          <p:cNvPr id="7" name="CasellaDiTesto 6"/>
          <p:cNvSpPr txBox="1"/>
          <p:nvPr/>
        </p:nvSpPr>
        <p:spPr>
          <a:xfrm>
            <a:off x="199328" y="3467497"/>
            <a:ext cx="2808312" cy="864096"/>
          </a:xfrm>
          <a:prstGeom prst="rect">
            <a:avLst/>
          </a:prstGeom>
          <a:noFill/>
          <a:ln w="6350">
            <a:noFill/>
          </a:ln>
        </p:spPr>
        <p:txBody>
          <a:bodyPr wrap="square" rtlCol="0" anchor="ctr" anchorCtr="0">
            <a:noAutofit/>
          </a:bodyPr>
          <a:lstStyle/>
          <a:p>
            <a:pPr algn="ctr"/>
            <a:r>
              <a:rPr lang="it-IT" sz="2400" dirty="0">
                <a:solidFill>
                  <a:srgbClr val="FF0000"/>
                </a:solidFill>
                <a:latin typeface="LetterOMatic!" panose="020B0603050302020204" pitchFamily="34" charset="0"/>
              </a:rPr>
              <a:t>VISURE ON LINE</a:t>
            </a:r>
          </a:p>
        </p:txBody>
      </p:sp>
    </p:spTree>
    <p:extLst>
      <p:ext uri="{BB962C8B-B14F-4D97-AF65-F5344CB8AC3E}">
        <p14:creationId xmlns:p14="http://schemas.microsoft.com/office/powerpoint/2010/main" val="67179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27</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presentare la dichiarazione di successione, la voltura catastale e la trascrizione degli immobili</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740285"/>
            <a:ext cx="7848872" cy="3352800"/>
          </a:xfrm>
          <a:prstGeom prst="rect">
            <a:avLst/>
          </a:prstGeom>
        </p:spPr>
      </p:pic>
    </p:spTree>
    <p:extLst>
      <p:ext uri="{BB962C8B-B14F-4D97-AF65-F5344CB8AC3E}">
        <p14:creationId xmlns:p14="http://schemas.microsoft.com/office/powerpoint/2010/main" val="2359810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28</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accedere al tuo cassetto fiscale e consultare i tuoi dati fiscali</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708921"/>
            <a:ext cx="8136904" cy="2996554"/>
          </a:xfrm>
          <a:prstGeom prst="rect">
            <a:avLst/>
          </a:prstGeom>
        </p:spPr>
      </p:pic>
      <p:sp>
        <p:nvSpPr>
          <p:cNvPr id="9" name="CasellaDiTesto 8"/>
          <p:cNvSpPr txBox="1"/>
          <p:nvPr/>
        </p:nvSpPr>
        <p:spPr>
          <a:xfrm>
            <a:off x="827584" y="3140968"/>
            <a:ext cx="864096" cy="468052"/>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CU</a:t>
            </a:r>
          </a:p>
        </p:txBody>
      </p:sp>
      <p:sp>
        <p:nvSpPr>
          <p:cNvPr id="15" name="CasellaDiTesto 14"/>
          <p:cNvSpPr txBox="1"/>
          <p:nvPr/>
        </p:nvSpPr>
        <p:spPr>
          <a:xfrm>
            <a:off x="6941301" y="4078290"/>
            <a:ext cx="1872208" cy="864096"/>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dichiarazioni</a:t>
            </a:r>
          </a:p>
        </p:txBody>
      </p:sp>
      <p:cxnSp>
        <p:nvCxnSpPr>
          <p:cNvPr id="17" name="Connettore 7 16"/>
          <p:cNvCxnSpPr/>
          <p:nvPr/>
        </p:nvCxnSpPr>
        <p:spPr>
          <a:xfrm>
            <a:off x="1619672" y="3374994"/>
            <a:ext cx="1152128" cy="342038"/>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ttore 7 19"/>
          <p:cNvCxnSpPr/>
          <p:nvPr/>
        </p:nvCxnSpPr>
        <p:spPr>
          <a:xfrm>
            <a:off x="6480212" y="4222306"/>
            <a:ext cx="612068" cy="288032"/>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ttore 7 21"/>
          <p:cNvCxnSpPr/>
          <p:nvPr/>
        </p:nvCxnSpPr>
        <p:spPr>
          <a:xfrm flipV="1">
            <a:off x="6806663" y="3546013"/>
            <a:ext cx="789673" cy="315035"/>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7596336" y="3374994"/>
            <a:ext cx="1368152" cy="342038"/>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versamenti</a:t>
            </a:r>
          </a:p>
        </p:txBody>
      </p:sp>
      <p:cxnSp>
        <p:nvCxnSpPr>
          <p:cNvPr id="25" name="Connettore 7 24"/>
          <p:cNvCxnSpPr/>
          <p:nvPr/>
        </p:nvCxnSpPr>
        <p:spPr>
          <a:xfrm rot="10800000" flipV="1">
            <a:off x="1763688" y="4222306"/>
            <a:ext cx="1008112" cy="288032"/>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428150" y="4078290"/>
            <a:ext cx="1872208" cy="864096"/>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fatture</a:t>
            </a:r>
          </a:p>
        </p:txBody>
      </p:sp>
      <p:cxnSp>
        <p:nvCxnSpPr>
          <p:cNvPr id="28" name="Connettore 7 27"/>
          <p:cNvCxnSpPr/>
          <p:nvPr/>
        </p:nvCxnSpPr>
        <p:spPr>
          <a:xfrm rot="10800000" flipV="1">
            <a:off x="1907704" y="4756109"/>
            <a:ext cx="1224137" cy="949366"/>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323528" y="5272665"/>
            <a:ext cx="1872208" cy="864096"/>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contratti</a:t>
            </a:r>
          </a:p>
        </p:txBody>
      </p:sp>
      <p:cxnSp>
        <p:nvCxnSpPr>
          <p:cNvPr id="33" name="Connettore 7 32"/>
          <p:cNvCxnSpPr/>
          <p:nvPr/>
        </p:nvCxnSpPr>
        <p:spPr>
          <a:xfrm>
            <a:off x="6372200" y="4756109"/>
            <a:ext cx="1008112" cy="689115"/>
          </a:xfrm>
          <a:prstGeom prst="curvedConnector3">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7092280" y="4942386"/>
            <a:ext cx="1872208" cy="864096"/>
          </a:xfrm>
          <a:prstGeom prst="rect">
            <a:avLst/>
          </a:prstGeom>
          <a:noFill/>
          <a:ln w="6350">
            <a:noFill/>
          </a:ln>
        </p:spPr>
        <p:txBody>
          <a:bodyPr wrap="square" rtlCol="0" anchor="ctr" anchorCtr="0">
            <a:noAutofit/>
          </a:bodyPr>
          <a:lstStyle/>
          <a:p>
            <a:pPr algn="ctr"/>
            <a:r>
              <a:rPr lang="it-IT" dirty="0">
                <a:solidFill>
                  <a:srgbClr val="FF0000"/>
                </a:solidFill>
                <a:latin typeface="Arial" panose="020B0604020202020204" pitchFamily="34" charset="0"/>
                <a:cs typeface="Arial" panose="020B0604020202020204" pitchFamily="34" charset="0"/>
              </a:rPr>
              <a:t>rimborsi</a:t>
            </a:r>
          </a:p>
        </p:txBody>
      </p:sp>
    </p:spTree>
    <p:extLst>
      <p:ext uri="{BB962C8B-B14F-4D97-AF65-F5344CB8AC3E}">
        <p14:creationId xmlns:p14="http://schemas.microsoft.com/office/powerpoint/2010/main" val="6703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29</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comunicare le coordinate bancarie per l’accredito dei rimborsi sul tuo conto</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033712"/>
            <a:ext cx="7344816" cy="1187376"/>
          </a:xfrm>
          <a:prstGeom prst="rect">
            <a:avLst/>
          </a:prstGeom>
        </p:spPr>
      </p:pic>
    </p:spTree>
    <p:extLst>
      <p:ext uri="{BB962C8B-B14F-4D97-AF65-F5344CB8AC3E}">
        <p14:creationId xmlns:p14="http://schemas.microsoft.com/office/powerpoint/2010/main" val="36391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3000" r="-1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chemeClr val="accent2"/>
                </a:solidFill>
              </a:rPr>
              <a:t>L’ABILITAZIONE FISCONLINE</a:t>
            </a:r>
          </a:p>
        </p:txBody>
      </p:sp>
      <p:sp>
        <p:nvSpPr>
          <p:cNvPr id="3" name="Segnaposto contenuto 2"/>
          <p:cNvSpPr>
            <a:spLocks noGrp="1"/>
          </p:cNvSpPr>
          <p:nvPr>
            <p:ph idx="1"/>
          </p:nvPr>
        </p:nvSpPr>
        <p:spPr>
          <a:xfrm>
            <a:off x="457200" y="1600201"/>
            <a:ext cx="8229600" cy="4421087"/>
          </a:xfrm>
        </p:spPr>
        <p:txBody>
          <a:bodyPr/>
          <a:lstStyle/>
          <a:p>
            <a:pPr algn="just">
              <a:lnSpc>
                <a:spcPct val="150000"/>
              </a:lnSpc>
            </a:pPr>
            <a:r>
              <a:rPr lang="it-IT" sz="2400" dirty="0">
                <a:solidFill>
                  <a:schemeClr val="accent2"/>
                </a:solidFill>
                <a:latin typeface="Arial" panose="020B0604020202020204" pitchFamily="34" charset="0"/>
                <a:cs typeface="Arial" panose="020B0604020202020204" pitchFamily="34" charset="0"/>
              </a:rPr>
              <a:t>Il Servizio Telematico Fisconline consente di effettuare i propri adempimenti tributari come la presentazione di dichiarazioni, i pagamenti d'imposta, le registrazioni di contratti di locazioni e l’accesso al proprio cassetto personale. </a:t>
            </a:r>
          </a:p>
          <a:p>
            <a:pPr algn="just">
              <a:lnSpc>
                <a:spcPct val="150000"/>
              </a:lnSpc>
            </a:pPr>
            <a:r>
              <a:rPr lang="it-IT" sz="2400" b="1" dirty="0">
                <a:solidFill>
                  <a:schemeClr val="accent2"/>
                </a:solidFill>
                <a:latin typeface="Arial" panose="020B0604020202020204" pitchFamily="34" charset="0"/>
                <a:cs typeface="Arial" panose="020B0604020202020204" pitchFamily="34" charset="0"/>
              </a:rPr>
              <a:t>Il servizio di assistenza Fisconline, di facile accesso e utilizzo, avvicina i cittadini al Sistema Informativo della Fiscalità.</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a:t>
            </a:fld>
            <a:endParaRPr lang="it-IT" dirty="0"/>
          </a:p>
        </p:txBody>
      </p:sp>
    </p:spTree>
    <p:extLst>
      <p:ext uri="{BB962C8B-B14F-4D97-AF65-F5344CB8AC3E}">
        <p14:creationId xmlns:p14="http://schemas.microsoft.com/office/powerpoint/2010/main" val="163417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30</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ricevere assistenza su comunicazioni d’irregolarità e cartelle di pagamento</a:t>
            </a:r>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b="20906"/>
          <a:stretch/>
        </p:blipFill>
        <p:spPr>
          <a:xfrm>
            <a:off x="899592" y="2852936"/>
            <a:ext cx="7416824" cy="2952328"/>
          </a:xfrm>
          <a:prstGeom prst="rect">
            <a:avLst/>
          </a:prstGeom>
        </p:spPr>
      </p:pic>
    </p:spTree>
    <p:extLst>
      <p:ext uri="{BB962C8B-B14F-4D97-AF65-F5344CB8AC3E}">
        <p14:creationId xmlns:p14="http://schemas.microsoft.com/office/powerpoint/2010/main" val="300087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31</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presentare la dichiarazione di successione, la voltura catastale e la trascrizione degli immobili</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740285"/>
            <a:ext cx="7848872" cy="3352800"/>
          </a:xfrm>
          <a:prstGeom prst="rect">
            <a:avLst/>
          </a:prstGeom>
        </p:spPr>
      </p:pic>
    </p:spTree>
    <p:extLst>
      <p:ext uri="{BB962C8B-B14F-4D97-AF65-F5344CB8AC3E}">
        <p14:creationId xmlns:p14="http://schemas.microsoft.com/office/powerpoint/2010/main" val="3654710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I SERVIZI ON 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32</a:t>
            </a:fld>
            <a:endParaRPr lang="it-IT" dirty="0"/>
          </a:p>
        </p:txBody>
      </p:sp>
      <p:sp>
        <p:nvSpPr>
          <p:cNvPr id="6" name="CasellaDiTesto 5"/>
          <p:cNvSpPr txBox="1"/>
          <p:nvPr/>
        </p:nvSpPr>
        <p:spPr>
          <a:xfrm>
            <a:off x="683568" y="1268760"/>
            <a:ext cx="7920880" cy="1440160"/>
          </a:xfrm>
          <a:prstGeom prst="rect">
            <a:avLst/>
          </a:prstGeom>
          <a:noFill/>
          <a:ln w="6350">
            <a:noFill/>
          </a:ln>
        </p:spPr>
        <p:txBody>
          <a:bodyPr wrap="square" rtlCol="0" anchor="ctr" anchorCtr="0">
            <a:noAutofit/>
          </a:bodyPr>
          <a:lstStyle/>
          <a:p>
            <a:pPr algn="ctr"/>
            <a:r>
              <a:rPr lang="it-IT" sz="2400" dirty="0">
                <a:solidFill>
                  <a:schemeClr val="accent2"/>
                </a:solidFill>
                <a:latin typeface="LetterOMatic!" panose="020B0603050302020204" pitchFamily="34" charset="0"/>
                <a:cs typeface="Arial" panose="020B0604020202020204" pitchFamily="34" charset="0"/>
              </a:rPr>
              <a:t>Puoi ricevere, sul cellulare o nella casella di posta elettronica, messaggi e comunicazioni telefoniche.</a:t>
            </a:r>
          </a:p>
        </p:txBody>
      </p:sp>
      <p:sp>
        <p:nvSpPr>
          <p:cNvPr id="3" name="CasellaDiTesto 2"/>
          <p:cNvSpPr txBox="1"/>
          <p:nvPr/>
        </p:nvSpPr>
        <p:spPr>
          <a:xfrm>
            <a:off x="251520" y="4725144"/>
            <a:ext cx="7920880" cy="1584176"/>
          </a:xfrm>
          <a:prstGeom prst="rect">
            <a:avLst/>
          </a:prstGeom>
          <a:noFill/>
          <a:ln w="6350">
            <a:noFill/>
          </a:ln>
        </p:spPr>
        <p:txBody>
          <a:bodyPr wrap="square" rtlCol="0" anchor="ctr" anchorCtr="0">
            <a:noAutofit/>
          </a:bodyPr>
          <a:lstStyle/>
          <a:p>
            <a:pPr algn="ctr"/>
            <a:r>
              <a:rPr lang="it-IT" sz="2000" dirty="0">
                <a:solidFill>
                  <a:srgbClr val="FF6600"/>
                </a:solidFill>
                <a:latin typeface="LetterOMatic!" panose="020B0603050302020204" pitchFamily="34" charset="0"/>
                <a:cs typeface="Arial" panose="020B0604020202020204" pitchFamily="34" charset="0"/>
              </a:rPr>
              <a:t>Ad esempio avvisi relativi a scadenze, rimborsi, ricezione di atti, operazioni di pagamento effettuate o comunicazioni da parte dell’Agenzia delle Entrate</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564904"/>
            <a:ext cx="6912768" cy="2304256"/>
          </a:xfrm>
          <a:prstGeom prst="rect">
            <a:avLst/>
          </a:prstGeom>
        </p:spPr>
      </p:pic>
    </p:spTree>
    <p:extLst>
      <p:ext uri="{BB962C8B-B14F-4D97-AF65-F5344CB8AC3E}">
        <p14:creationId xmlns:p14="http://schemas.microsoft.com/office/powerpoint/2010/main" val="417831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L’APP «AGENZIAENTRATE»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33</a:t>
            </a:fld>
            <a:endParaRPr lang="it-IT"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0" t="18850" r="76493" b="14813"/>
          <a:stretch/>
        </p:blipFill>
        <p:spPr bwMode="auto">
          <a:xfrm>
            <a:off x="801666" y="1268760"/>
            <a:ext cx="27807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4427984" y="1268760"/>
            <a:ext cx="4104456" cy="4536504"/>
          </a:xfrm>
          <a:prstGeom prst="rect">
            <a:avLst/>
          </a:prstGeom>
          <a:noFill/>
          <a:ln w="6350">
            <a:noFill/>
          </a:ln>
        </p:spPr>
        <p:txBody>
          <a:bodyPr wrap="square" rtlCol="0" anchor="ctr" anchorCtr="0">
            <a:noAutofit/>
          </a:bodyPr>
          <a:lstStyle/>
          <a:p>
            <a:pPr algn="ctr">
              <a:lnSpc>
                <a:spcPct val="150000"/>
              </a:lnSpc>
            </a:pPr>
            <a:r>
              <a:rPr lang="it-IT" sz="2400" dirty="0">
                <a:solidFill>
                  <a:schemeClr val="accent2"/>
                </a:solidFill>
              </a:rPr>
              <a:t>Con l'applicazione mobile </a:t>
            </a:r>
            <a:r>
              <a:rPr lang="it-IT" sz="2400" b="1" dirty="0">
                <a:solidFill>
                  <a:schemeClr val="accent2"/>
                </a:solidFill>
              </a:rPr>
              <a:t>AgenziaEntrate</a:t>
            </a:r>
            <a:r>
              <a:rPr lang="it-IT" sz="2400" dirty="0">
                <a:solidFill>
                  <a:schemeClr val="accent2"/>
                </a:solidFill>
              </a:rPr>
              <a:t>, scaricabile gratuitamente, puoi accedere a una serie di servizi sul tuo smartphone o tablet.</a:t>
            </a:r>
            <a:endParaRPr lang="it-IT" sz="2400" dirty="0">
              <a:solidFill>
                <a:schemeClr val="accent2"/>
              </a:solidFill>
              <a:latin typeface="Calibri" pitchFamily="34" charset="0"/>
            </a:endParaRPr>
          </a:p>
        </p:txBody>
      </p:sp>
    </p:spTree>
    <p:extLst>
      <p:ext uri="{BB962C8B-B14F-4D97-AF65-F5344CB8AC3E}">
        <p14:creationId xmlns:p14="http://schemas.microsoft.com/office/powerpoint/2010/main" val="277663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L’APP «AGENZIAENTRATE»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34</a:t>
            </a:fld>
            <a:endParaRPr lang="it-IT" dirty="0"/>
          </a:p>
        </p:txBody>
      </p:sp>
      <p:sp>
        <p:nvSpPr>
          <p:cNvPr id="5" name="CasellaDiTesto 4"/>
          <p:cNvSpPr txBox="1"/>
          <p:nvPr/>
        </p:nvSpPr>
        <p:spPr>
          <a:xfrm>
            <a:off x="4139952" y="1259865"/>
            <a:ext cx="4422970" cy="4536504"/>
          </a:xfrm>
          <a:prstGeom prst="rect">
            <a:avLst/>
          </a:prstGeom>
          <a:noFill/>
          <a:ln w="6350">
            <a:noFill/>
          </a:ln>
        </p:spPr>
        <p:txBody>
          <a:bodyPr wrap="square" rtlCol="0" anchor="ctr" anchorCtr="0">
            <a:noAutofit/>
          </a:bodyPr>
          <a:lstStyle/>
          <a:p>
            <a:r>
              <a:rPr lang="it-IT" sz="2000" b="1" dirty="0">
                <a:solidFill>
                  <a:schemeClr val="accent2"/>
                </a:solidFill>
              </a:rPr>
              <a:t>Ecco cosa puoi fare:</a:t>
            </a:r>
          </a:p>
          <a:p>
            <a:endParaRPr lang="it-IT" sz="1600" dirty="0">
              <a:solidFill>
                <a:schemeClr val="accent2"/>
              </a:solidFill>
            </a:endParaRPr>
          </a:p>
          <a:p>
            <a:pPr marL="285750" indent="-285750">
              <a:buFont typeface="Arial" panose="020B0604020202020204" pitchFamily="34" charset="0"/>
              <a:buChar char="•"/>
            </a:pPr>
            <a:r>
              <a:rPr lang="it-IT" dirty="0">
                <a:solidFill>
                  <a:schemeClr val="accent2"/>
                </a:solidFill>
              </a:rPr>
              <a:t>prenotare un appuntamento </a:t>
            </a:r>
          </a:p>
          <a:p>
            <a:pPr marL="285750" indent="-285750">
              <a:buFont typeface="Arial" panose="020B0604020202020204" pitchFamily="34" charset="0"/>
              <a:buChar char="•"/>
            </a:pPr>
            <a:r>
              <a:rPr lang="it-IT" dirty="0">
                <a:solidFill>
                  <a:schemeClr val="accent2"/>
                </a:solidFill>
              </a:rPr>
              <a:t>prelevare il </a:t>
            </a:r>
            <a:r>
              <a:rPr lang="it-IT" u="sng" dirty="0">
                <a:solidFill>
                  <a:schemeClr val="accent2"/>
                </a:solidFill>
              </a:rPr>
              <a:t>web ticket</a:t>
            </a:r>
            <a:r>
              <a:rPr lang="it-IT" dirty="0">
                <a:solidFill>
                  <a:schemeClr val="accent2"/>
                </a:solidFill>
              </a:rPr>
              <a:t> </a:t>
            </a:r>
          </a:p>
          <a:p>
            <a:pPr marL="285750" indent="-285750">
              <a:buFont typeface="Arial" panose="020B0604020202020204" pitchFamily="34" charset="0"/>
              <a:buChar char="•"/>
            </a:pPr>
            <a:r>
              <a:rPr lang="it-IT" dirty="0">
                <a:solidFill>
                  <a:schemeClr val="accent2"/>
                </a:solidFill>
              </a:rPr>
              <a:t>verificare il calendario delle scadenze fiscali e i termini entro cui provvedere ai futuri adempimenti</a:t>
            </a:r>
          </a:p>
          <a:p>
            <a:pPr marL="285750" indent="-285750">
              <a:buFont typeface="Arial" panose="020B0604020202020204" pitchFamily="34" charset="0"/>
              <a:buChar char="•"/>
            </a:pPr>
            <a:r>
              <a:rPr lang="it-IT" dirty="0">
                <a:solidFill>
                  <a:schemeClr val="accent2"/>
                </a:solidFill>
              </a:rPr>
              <a:t>visualizzare l’elenco degli avvisi relativi ai Servizi Telematici</a:t>
            </a:r>
          </a:p>
          <a:p>
            <a:pPr marL="285750" indent="-285750">
              <a:buFont typeface="Arial" panose="020B0604020202020204" pitchFamily="34" charset="0"/>
              <a:buChar char="•"/>
            </a:pPr>
            <a:r>
              <a:rPr lang="it-IT" dirty="0">
                <a:solidFill>
                  <a:schemeClr val="accent2"/>
                </a:solidFill>
              </a:rPr>
              <a:t>richiedere il codice Pin per Fisconline</a:t>
            </a:r>
          </a:p>
          <a:p>
            <a:pPr marL="285750" indent="-285750">
              <a:buFont typeface="Arial" panose="020B0604020202020204" pitchFamily="34" charset="0"/>
              <a:buChar char="•"/>
            </a:pPr>
            <a:r>
              <a:rPr lang="it-IT" dirty="0">
                <a:solidFill>
                  <a:schemeClr val="accent2"/>
                </a:solidFill>
              </a:rPr>
              <a:t>consultare le nostre guide fiscali </a:t>
            </a:r>
          </a:p>
          <a:p>
            <a:pPr marL="285750" indent="-285750">
              <a:buFont typeface="Arial" panose="020B0604020202020204" pitchFamily="34" charset="0"/>
              <a:buChar char="•"/>
            </a:pPr>
            <a:r>
              <a:rPr lang="it-IT" dirty="0">
                <a:solidFill>
                  <a:schemeClr val="accent2"/>
                </a:solidFill>
              </a:rPr>
              <a:t>accedere direttamente al Geoportale cartografico catastale</a:t>
            </a:r>
          </a:p>
          <a:p>
            <a:r>
              <a:rPr lang="it-IT" dirty="0"/>
              <a:t> </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22" t="35945" r="49287" b="11744"/>
          <a:stretch/>
        </p:blipFill>
        <p:spPr bwMode="auto">
          <a:xfrm>
            <a:off x="539552" y="1628800"/>
            <a:ext cx="3031299" cy="448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918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L’APP «AGENZIAENTRATE»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35</a:t>
            </a:fld>
            <a:endParaRPr lang="it-IT"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0" t="18850" r="76493" b="14813"/>
          <a:stretch/>
        </p:blipFill>
        <p:spPr bwMode="auto">
          <a:xfrm>
            <a:off x="801666" y="1268760"/>
            <a:ext cx="27807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4427984" y="1268760"/>
            <a:ext cx="4104456" cy="4536504"/>
          </a:xfrm>
          <a:prstGeom prst="rect">
            <a:avLst/>
          </a:prstGeom>
          <a:noFill/>
          <a:ln w="6350">
            <a:noFill/>
          </a:ln>
        </p:spPr>
        <p:txBody>
          <a:bodyPr wrap="square" rtlCol="0" anchor="ctr" anchorCtr="0">
            <a:noAutofit/>
          </a:bodyPr>
          <a:lstStyle/>
          <a:p>
            <a:r>
              <a:rPr lang="it-IT" b="1" dirty="0">
                <a:solidFill>
                  <a:schemeClr val="accent2"/>
                </a:solidFill>
              </a:rPr>
              <a:t>E se sei registrato ai servizi telematici dell'Agenzia, puoi:</a:t>
            </a:r>
          </a:p>
          <a:p>
            <a:endParaRPr lang="it-IT" sz="1600" b="1" dirty="0">
              <a:solidFill>
                <a:schemeClr val="accent2"/>
              </a:solidFill>
            </a:endParaRPr>
          </a:p>
          <a:p>
            <a:pPr marL="285750" indent="-285750">
              <a:buFont typeface="Arial" panose="020B0604020202020204" pitchFamily="34" charset="0"/>
              <a:buChar char="•"/>
            </a:pPr>
            <a:r>
              <a:rPr lang="it-IT" dirty="0">
                <a:solidFill>
                  <a:schemeClr val="accent2"/>
                </a:solidFill>
              </a:rPr>
              <a:t>inviare una e-mail all'Agenzia per ricevere informazioni su determinati argomenti</a:t>
            </a:r>
          </a:p>
          <a:p>
            <a:pPr marL="285750" indent="-285750">
              <a:buFont typeface="Arial" panose="020B0604020202020204" pitchFamily="34" charset="0"/>
              <a:buChar char="•"/>
            </a:pPr>
            <a:r>
              <a:rPr lang="it-IT" dirty="0">
                <a:solidFill>
                  <a:schemeClr val="accent2"/>
                </a:solidFill>
              </a:rPr>
              <a:t>accedere al Cassetto fiscale</a:t>
            </a:r>
          </a:p>
          <a:p>
            <a:pPr marL="285750" indent="-285750">
              <a:buFont typeface="Arial" panose="020B0604020202020204" pitchFamily="34" charset="0"/>
              <a:buChar char="•"/>
            </a:pPr>
            <a:r>
              <a:rPr lang="it-IT" dirty="0">
                <a:solidFill>
                  <a:schemeClr val="accent2"/>
                </a:solidFill>
              </a:rPr>
              <a:t>visualizzare le ricevute degli invii telematici effettuati</a:t>
            </a:r>
          </a:p>
          <a:p>
            <a:pPr marL="285750" indent="-285750">
              <a:buFont typeface="Arial" panose="020B0604020202020204" pitchFamily="34" charset="0"/>
              <a:buChar char="•"/>
            </a:pPr>
            <a:r>
              <a:rPr lang="it-IT" dirty="0">
                <a:solidFill>
                  <a:schemeClr val="accent2"/>
                </a:solidFill>
              </a:rPr>
              <a:t>visualizzare il tuo profilo  come la scadenza della password, la presenza dell’Iban per la richiesta di rimborsi e i contatti sms-email registrati sul sito </a:t>
            </a:r>
          </a:p>
          <a:p>
            <a:pPr marL="285750" indent="-285750">
              <a:buFont typeface="Arial" panose="020B0604020202020204" pitchFamily="34" charset="0"/>
              <a:buChar char="•"/>
            </a:pPr>
            <a:r>
              <a:rPr lang="it-IT" dirty="0">
                <a:solidFill>
                  <a:schemeClr val="accent2"/>
                </a:solidFill>
              </a:rPr>
              <a:t>visualizzare messaggi di notifica</a:t>
            </a:r>
          </a:p>
        </p:txBody>
      </p:sp>
    </p:spTree>
    <p:extLst>
      <p:ext uri="{BB962C8B-B14F-4D97-AF65-F5344CB8AC3E}">
        <p14:creationId xmlns:p14="http://schemas.microsoft.com/office/powerpoint/2010/main" val="377113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4497" y="2492896"/>
            <a:ext cx="8229600" cy="1944216"/>
          </a:xfrm>
        </p:spPr>
        <p:txBody>
          <a:bodyPr/>
          <a:lstStyle/>
          <a:p>
            <a:pPr>
              <a:lnSpc>
                <a:spcPct val="150000"/>
              </a:lnSpc>
            </a:pPr>
            <a:r>
              <a:rPr lang="it-IT" sz="4000" dirty="0"/>
              <a:t>I SERVIZI CON </a:t>
            </a:r>
            <a:br>
              <a:rPr lang="it-IT" sz="4000" dirty="0"/>
            </a:br>
            <a:r>
              <a:rPr lang="it-IT" sz="4000" dirty="0"/>
              <a:t>MAIL E PEC</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36</a:t>
            </a:fld>
            <a:endParaRPr lang="it-IT" dirty="0"/>
          </a:p>
        </p:txBody>
      </p:sp>
      <p:sp>
        <p:nvSpPr>
          <p:cNvPr id="5" name="Rettangolo 4"/>
          <p:cNvSpPr/>
          <p:nvPr/>
        </p:nvSpPr>
        <p:spPr>
          <a:xfrm>
            <a:off x="843458" y="764704"/>
            <a:ext cx="7771679" cy="584775"/>
          </a:xfrm>
          <a:prstGeom prst="rect">
            <a:avLst/>
          </a:prstGeom>
        </p:spPr>
        <p:txBody>
          <a:bodyPr wrap="none">
            <a:spAutoFit/>
          </a:bodyPr>
          <a:lstStyle/>
          <a:p>
            <a:r>
              <a:rPr lang="it-IT" sz="3200" b="1" dirty="0">
                <a:solidFill>
                  <a:srgbClr val="E3600F"/>
                </a:solidFill>
                <a:latin typeface="+mj-lt"/>
                <a:ea typeface="+mj-ea"/>
                <a:cs typeface="+mj-cs"/>
              </a:rPr>
              <a:t>I SERVIZI AGILI DI ASSISTENZA</a:t>
            </a:r>
          </a:p>
        </p:txBody>
      </p:sp>
    </p:spTree>
    <p:extLst>
      <p:ext uri="{BB962C8B-B14F-4D97-AF65-F5344CB8AC3E}">
        <p14:creationId xmlns:p14="http://schemas.microsoft.com/office/powerpoint/2010/main" val="3989541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CON MAIL E PEC</a:t>
            </a:r>
            <a:br>
              <a:rPr lang="it-IT" sz="2800" dirty="0"/>
            </a:br>
            <a:endParaRPr lang="it-IT" sz="2800" dirty="0">
              <a:solidFill>
                <a:srgbClr val="333399"/>
              </a:solidFill>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37</a:t>
            </a:fld>
            <a:endParaRPr lang="it-IT" dirty="0"/>
          </a:p>
        </p:txBody>
      </p:sp>
      <p:sp>
        <p:nvSpPr>
          <p:cNvPr id="5" name="Segnaposto contenuto 4"/>
          <p:cNvSpPr>
            <a:spLocks noGrp="1"/>
          </p:cNvSpPr>
          <p:nvPr>
            <p:ph idx="1"/>
          </p:nvPr>
        </p:nvSpPr>
        <p:spPr/>
        <p:txBody>
          <a:bodyPr/>
          <a:lstStyle/>
          <a:p>
            <a:pPr algn="just">
              <a:lnSpc>
                <a:spcPct val="150000"/>
              </a:lnSpc>
            </a:pPr>
            <a:r>
              <a:rPr lang="it-IT" dirty="0">
                <a:solidFill>
                  <a:schemeClr val="accent2"/>
                </a:solidFill>
                <a:latin typeface="Arial" panose="020B0604020202020204" pitchFamily="34" charset="0"/>
                <a:cs typeface="Arial" panose="020B0604020202020204" pitchFamily="34" charset="0"/>
              </a:rPr>
              <a:t>L’Agenzia delle entrate ha semplificato le procedure per richiedere, anche tramite </a:t>
            </a:r>
            <a:r>
              <a:rPr lang="it-IT" b="1" dirty="0">
                <a:solidFill>
                  <a:schemeClr val="accent2"/>
                </a:solidFill>
                <a:latin typeface="Arial" panose="020B0604020202020204" pitchFamily="34" charset="0"/>
                <a:cs typeface="Arial" panose="020B0604020202020204" pitchFamily="34" charset="0"/>
              </a:rPr>
              <a:t>email o PEC</a:t>
            </a:r>
            <a:r>
              <a:rPr lang="it-IT" dirty="0">
                <a:solidFill>
                  <a:schemeClr val="accent2"/>
                </a:solidFill>
                <a:latin typeface="Arial" panose="020B0604020202020204" pitchFamily="34" charset="0"/>
                <a:cs typeface="Arial" panose="020B0604020202020204" pitchFamily="34" charset="0"/>
              </a:rPr>
              <a:t>, alcuni servizi che normalmente vengono erogati presso gli sportelli degli uffici territoriali</a:t>
            </a:r>
          </a:p>
        </p:txBody>
      </p:sp>
    </p:spTree>
    <p:extLst>
      <p:ext uri="{BB962C8B-B14F-4D97-AF65-F5344CB8AC3E}">
        <p14:creationId xmlns:p14="http://schemas.microsoft.com/office/powerpoint/2010/main" val="354950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CON MAIL E PEC</a:t>
            </a:r>
            <a:br>
              <a:rPr lang="it-IT" sz="2800" dirty="0"/>
            </a:br>
            <a:endParaRPr lang="it-IT" sz="2800" dirty="0">
              <a:solidFill>
                <a:srgbClr val="333399"/>
              </a:solidFill>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38</a:t>
            </a:fld>
            <a:endParaRPr lang="it-IT" dirty="0"/>
          </a:p>
        </p:txBody>
      </p:sp>
      <p:sp>
        <p:nvSpPr>
          <p:cNvPr id="5" name="Segnaposto contenuto 4"/>
          <p:cNvSpPr>
            <a:spLocks noGrp="1"/>
          </p:cNvSpPr>
          <p:nvPr>
            <p:ph idx="1"/>
          </p:nvPr>
        </p:nvSpPr>
        <p:spPr/>
        <p:txBody>
          <a:bodyPr/>
          <a:lstStyle/>
          <a:p>
            <a:pPr>
              <a:lnSpc>
                <a:spcPct val="150000"/>
              </a:lnSpc>
            </a:pPr>
            <a:r>
              <a:rPr lang="it-IT" dirty="0">
                <a:solidFill>
                  <a:schemeClr val="accent2"/>
                </a:solidFill>
                <a:latin typeface="Arial" panose="020B0604020202020204" pitchFamily="34" charset="0"/>
                <a:cs typeface="Arial" panose="020B0604020202020204" pitchFamily="34" charset="0"/>
              </a:rPr>
              <a:t>Il cittadino per avere un servizio presenta la richiesta </a:t>
            </a:r>
            <a:r>
              <a:rPr lang="it-IT" u="sng" dirty="0">
                <a:solidFill>
                  <a:schemeClr val="accent2"/>
                </a:solidFill>
                <a:latin typeface="Arial" panose="020B0604020202020204" pitchFamily="34" charset="0"/>
                <a:cs typeface="Arial" panose="020B0604020202020204" pitchFamily="34" charset="0"/>
              </a:rPr>
              <a:t>via </a:t>
            </a:r>
            <a:r>
              <a:rPr lang="it-IT" i="1" u="sng" dirty="0">
                <a:solidFill>
                  <a:schemeClr val="accent2"/>
                </a:solidFill>
                <a:latin typeface="Arial" panose="020B0604020202020204" pitchFamily="34" charset="0"/>
                <a:cs typeface="Arial" panose="020B0604020202020204" pitchFamily="34" charset="0"/>
              </a:rPr>
              <a:t>e-mail</a:t>
            </a:r>
            <a:r>
              <a:rPr lang="it-IT" u="sng" dirty="0">
                <a:solidFill>
                  <a:schemeClr val="accent2"/>
                </a:solidFill>
                <a:latin typeface="Arial" panose="020B0604020202020204" pitchFamily="34" charset="0"/>
                <a:cs typeface="Arial" panose="020B0604020202020204" pitchFamily="34" charset="0"/>
              </a:rPr>
              <a:t> o PEC </a:t>
            </a:r>
            <a:r>
              <a:rPr lang="it-IT" dirty="0">
                <a:solidFill>
                  <a:schemeClr val="accent2"/>
                </a:solidFill>
                <a:latin typeface="Arial" panose="020B0604020202020204" pitchFamily="34" charset="0"/>
                <a:cs typeface="Arial" panose="020B0604020202020204" pitchFamily="34" charset="0"/>
              </a:rPr>
              <a:t>e allega la documentazione necessaria, indicando i propri riferimenti per gli eventuali contatti successivi</a:t>
            </a:r>
          </a:p>
        </p:txBody>
      </p:sp>
    </p:spTree>
    <p:extLst>
      <p:ext uri="{BB962C8B-B14F-4D97-AF65-F5344CB8AC3E}">
        <p14:creationId xmlns:p14="http://schemas.microsoft.com/office/powerpoint/2010/main" val="279249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CON MAIL E PEC</a:t>
            </a:r>
            <a:br>
              <a:rPr lang="it-IT" sz="2800" dirty="0"/>
            </a:br>
            <a:endParaRPr lang="it-IT" sz="2800" dirty="0">
              <a:solidFill>
                <a:srgbClr val="333399"/>
              </a:solidFill>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39</a:t>
            </a:fld>
            <a:endParaRPr lang="it-IT" dirty="0"/>
          </a:p>
        </p:txBody>
      </p:sp>
      <p:pic>
        <p:nvPicPr>
          <p:cNvPr id="2048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344" t="29682" r="24158" b="33509"/>
          <a:stretch/>
        </p:blipFill>
        <p:spPr bwMode="auto">
          <a:xfrm>
            <a:off x="323528" y="1340768"/>
            <a:ext cx="8280920"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95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1"/>
          <p:cNvSpPr txBox="1">
            <a:spLocks noChangeArrowheads="1"/>
          </p:cNvSpPr>
          <p:nvPr/>
        </p:nvSpPr>
        <p:spPr bwMode="auto">
          <a:xfrm>
            <a:off x="287907" y="3789040"/>
            <a:ext cx="7992119"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lnSpc>
                <a:spcPct val="150000"/>
              </a:lnSpc>
              <a:buFont typeface="Arial" charset="0"/>
              <a:buChar char="•"/>
            </a:pPr>
            <a:r>
              <a:rPr lang="it-IT" altLang="it-IT" sz="2400" b="1" dirty="0">
                <a:solidFill>
                  <a:schemeClr val="accent2"/>
                </a:solidFill>
                <a:latin typeface="Arial" panose="020B0604020202020204" pitchFamily="34" charset="0"/>
                <a:cs typeface="Arial" panose="020B0604020202020204" pitchFamily="34" charset="0"/>
              </a:rPr>
              <a:t>Richiedere il PIN - on line o tramite App</a:t>
            </a:r>
          </a:p>
          <a:p>
            <a:pPr algn="l" eaLnBrk="1" hangingPunct="1">
              <a:lnSpc>
                <a:spcPct val="150000"/>
              </a:lnSpc>
              <a:buFont typeface="Arial" charset="0"/>
              <a:buChar char="•"/>
            </a:pPr>
            <a:r>
              <a:rPr lang="it-IT" altLang="it-IT" sz="2400" b="1" dirty="0">
                <a:solidFill>
                  <a:schemeClr val="accent2"/>
                </a:solidFill>
                <a:latin typeface="Arial" panose="020B0604020202020204" pitchFamily="34" charset="0"/>
                <a:cs typeface="Arial" panose="020B0604020202020204" pitchFamily="34" charset="0"/>
              </a:rPr>
              <a:t>Richiedere il PIN in Ufficio </a:t>
            </a:r>
          </a:p>
          <a:p>
            <a:pPr algn="l" eaLnBrk="1" hangingPunct="1">
              <a:lnSpc>
                <a:spcPct val="150000"/>
              </a:lnSpc>
              <a:buFont typeface="Arial" charset="0"/>
              <a:buChar char="•"/>
            </a:pPr>
            <a:r>
              <a:rPr lang="it-IT" altLang="it-IT" sz="2400" b="1" dirty="0">
                <a:solidFill>
                  <a:schemeClr val="accent2"/>
                </a:solidFill>
                <a:latin typeface="Arial" panose="020B0604020202020204" pitchFamily="34" charset="0"/>
                <a:cs typeface="Arial" panose="020B0604020202020204" pitchFamily="34" charset="0"/>
              </a:rPr>
              <a:t>Richiedere il PIN con Smart Card</a:t>
            </a:r>
          </a:p>
        </p:txBody>
      </p:sp>
      <p:sp>
        <p:nvSpPr>
          <p:cNvPr id="2" name="CasellaDiTesto 1"/>
          <p:cNvSpPr txBox="1"/>
          <p:nvPr/>
        </p:nvSpPr>
        <p:spPr>
          <a:xfrm>
            <a:off x="468311" y="1628800"/>
            <a:ext cx="3815655" cy="2308324"/>
          </a:xfrm>
          <a:prstGeom prst="rect">
            <a:avLst/>
          </a:prstGeom>
          <a:noFill/>
        </p:spPr>
        <p:txBody>
          <a:bodyPr wrap="square" rtlCol="0">
            <a:spAutoFit/>
          </a:bodyPr>
          <a:lstStyle/>
          <a:p>
            <a:r>
              <a:rPr lang="it-IT" sz="2400" dirty="0">
                <a:solidFill>
                  <a:schemeClr val="accent2"/>
                </a:solidFill>
                <a:latin typeface="Arial" panose="020B0604020202020204" pitchFamily="34" charset="0"/>
                <a:cs typeface="Arial" panose="020B0604020202020204" pitchFamily="34" charset="0"/>
              </a:rPr>
              <a:t>Per utilizzare il servizio telematico Fisconline è necessario essere registrati richiedendo il </a:t>
            </a:r>
            <a:r>
              <a:rPr lang="it-IT" sz="2400" b="1" dirty="0">
                <a:solidFill>
                  <a:schemeClr val="accent2"/>
                </a:solidFill>
                <a:latin typeface="Arial" panose="020B0604020202020204" pitchFamily="34" charset="0"/>
                <a:cs typeface="Arial" panose="020B0604020202020204" pitchFamily="34" charset="0"/>
              </a:rPr>
              <a:t>PIN</a:t>
            </a:r>
          </a:p>
          <a:p>
            <a:endParaRPr lang="it-I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27200"/>
            <a:ext cx="2947987"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492896"/>
            <a:ext cx="150653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olo 1"/>
          <p:cNvSpPr>
            <a:spLocks noGrp="1"/>
          </p:cNvSpPr>
          <p:nvPr>
            <p:ph type="title"/>
          </p:nvPr>
        </p:nvSpPr>
        <p:spPr>
          <a:xfrm>
            <a:off x="457200" y="188640"/>
            <a:ext cx="8229600" cy="1296144"/>
          </a:xfrm>
        </p:spPr>
        <p:txBody>
          <a:bodyPr/>
          <a:lstStyle/>
          <a:p>
            <a:r>
              <a:rPr lang="it-IT" sz="2800" dirty="0"/>
              <a:t>I SERVIZI TELEMATICI</a:t>
            </a:r>
            <a:br>
              <a:rPr lang="it-IT" sz="2800" dirty="0"/>
            </a:br>
            <a:r>
              <a:rPr lang="it-IT" sz="2800" dirty="0">
                <a:solidFill>
                  <a:srgbClr val="333399"/>
                </a:solidFill>
              </a:rPr>
              <a:t>L’ABILITAZIONE FISCONLINE</a:t>
            </a:r>
          </a:p>
        </p:txBody>
      </p:sp>
    </p:spTree>
    <p:extLst>
      <p:ext uri="{BB962C8B-B14F-4D97-AF65-F5344CB8AC3E}">
        <p14:creationId xmlns:p14="http://schemas.microsoft.com/office/powerpoint/2010/main" val="355206692"/>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CON MAIL E PEC</a:t>
            </a:r>
            <a:br>
              <a:rPr lang="it-IT" sz="2800" dirty="0"/>
            </a:br>
            <a:endParaRPr lang="it-IT" sz="2800" dirty="0">
              <a:solidFill>
                <a:srgbClr val="333399"/>
              </a:solidFill>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40</a:t>
            </a:fld>
            <a:endParaRPr lang="it-IT" dirty="0"/>
          </a:p>
        </p:txBody>
      </p:sp>
      <p:sp>
        <p:nvSpPr>
          <p:cNvPr id="3" name="Segnaposto contenuto 2"/>
          <p:cNvSpPr>
            <a:spLocks noGrp="1"/>
          </p:cNvSpPr>
          <p:nvPr>
            <p:ph idx="1"/>
          </p:nvPr>
        </p:nvSpPr>
        <p:spPr>
          <a:xfrm>
            <a:off x="539552" y="1124744"/>
            <a:ext cx="8229600" cy="4525963"/>
          </a:xfrm>
        </p:spPr>
        <p:txBody>
          <a:bodyPr/>
          <a:lstStyle/>
          <a:p>
            <a:r>
              <a:rPr lang="it-IT" sz="2800" b="1" dirty="0">
                <a:solidFill>
                  <a:schemeClr val="accent2"/>
                </a:solidFill>
                <a:latin typeface="Arial" panose="020B0604020202020204" pitchFamily="34" charset="0"/>
                <a:cs typeface="Arial" panose="020B0604020202020204" pitchFamily="34" charset="0"/>
              </a:rPr>
              <a:t>Quali servizi posso richiedere:</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Rilascio certificati</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Richiesta codice fiscale/duplicato tessera sanitaria</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Successioni</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Registrazione atti</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Rimborsi fiscali</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Richiesta accredito rimborsi su c/c</a:t>
            </a:r>
          </a:p>
          <a:p>
            <a:pPr marL="800100" indent="-457200">
              <a:buFont typeface="Arial" panose="020B0604020202020204" pitchFamily="34" charset="0"/>
              <a:buChar char="•"/>
            </a:pPr>
            <a:r>
              <a:rPr lang="it-IT" sz="2800" dirty="0">
                <a:solidFill>
                  <a:schemeClr val="accent2"/>
                </a:solidFill>
                <a:latin typeface="Arial" panose="020B0604020202020204" pitchFamily="34" charset="0"/>
                <a:cs typeface="Arial" panose="020B0604020202020204" pitchFamily="34" charset="0"/>
              </a:rPr>
              <a:t>Abilitazione ai servizi telematici</a:t>
            </a:r>
          </a:p>
          <a:p>
            <a:pPr marL="800100" indent="-457200">
              <a:buFont typeface="Arial" panose="020B0604020202020204" pitchFamily="34" charset="0"/>
              <a:buChar char="•"/>
            </a:pPr>
            <a:endParaRPr lang="it-IT" dirty="0"/>
          </a:p>
        </p:txBody>
      </p:sp>
    </p:spTree>
    <p:extLst>
      <p:ext uri="{BB962C8B-B14F-4D97-AF65-F5344CB8AC3E}">
        <p14:creationId xmlns:p14="http://schemas.microsoft.com/office/powerpoint/2010/main" val="2286949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5537" y="2420888"/>
            <a:ext cx="8229600" cy="706090"/>
          </a:xfrm>
        </p:spPr>
        <p:txBody>
          <a:bodyPr anchor="ctr"/>
          <a:lstStyle/>
          <a:p>
            <a:pPr>
              <a:lnSpc>
                <a:spcPct val="150000"/>
              </a:lnSpc>
            </a:pPr>
            <a:r>
              <a:rPr lang="it-IT" sz="4000" dirty="0"/>
              <a:t>IL CONTACT CENTER</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41</a:t>
            </a:fld>
            <a:endParaRPr lang="it-IT" dirty="0"/>
          </a:p>
        </p:txBody>
      </p:sp>
      <p:sp>
        <p:nvSpPr>
          <p:cNvPr id="5" name="Rettangolo 4"/>
          <p:cNvSpPr/>
          <p:nvPr/>
        </p:nvSpPr>
        <p:spPr>
          <a:xfrm>
            <a:off x="843458" y="764704"/>
            <a:ext cx="7771679" cy="584775"/>
          </a:xfrm>
          <a:prstGeom prst="rect">
            <a:avLst/>
          </a:prstGeom>
        </p:spPr>
        <p:txBody>
          <a:bodyPr wrap="none">
            <a:spAutoFit/>
          </a:bodyPr>
          <a:lstStyle/>
          <a:p>
            <a:r>
              <a:rPr lang="it-IT" sz="3200" b="1" dirty="0">
                <a:solidFill>
                  <a:srgbClr val="E3600F"/>
                </a:solidFill>
                <a:latin typeface="+mj-lt"/>
                <a:ea typeface="+mj-ea"/>
                <a:cs typeface="+mj-cs"/>
              </a:rPr>
              <a:t>I SERVIZI AGILI DI ASSISTENZA</a:t>
            </a:r>
          </a:p>
        </p:txBody>
      </p:sp>
    </p:spTree>
    <p:extLst>
      <p:ext uri="{BB962C8B-B14F-4D97-AF65-F5344CB8AC3E}">
        <p14:creationId xmlns:p14="http://schemas.microsoft.com/office/powerpoint/2010/main" val="488553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L’ASSISTENZA TELEFONICA</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42</a:t>
            </a:fld>
            <a:endParaRPr lang="it-IT"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64" t="23233" r="17973" b="23434"/>
          <a:stretch/>
        </p:blipFill>
        <p:spPr bwMode="auto">
          <a:xfrm>
            <a:off x="395537" y="1952836"/>
            <a:ext cx="4032448" cy="219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085101" y="1214754"/>
            <a:ext cx="3744416" cy="3366374"/>
          </a:xfrm>
          <a:prstGeom prst="rect">
            <a:avLst/>
          </a:prstGeom>
          <a:noFill/>
          <a:ln w="6350">
            <a:noFill/>
          </a:ln>
        </p:spPr>
        <p:txBody>
          <a:bodyPr wrap="square" rtlCol="0" anchor="ctr" anchorCtr="0">
            <a:noAutofit/>
          </a:bodyPr>
          <a:lstStyle/>
          <a:p>
            <a:r>
              <a:rPr lang="it-IT" sz="2400" b="1" dirty="0">
                <a:solidFill>
                  <a:srgbClr val="FF6600"/>
                </a:solidFill>
              </a:rPr>
              <a:t>800.90.96.96</a:t>
            </a:r>
            <a:r>
              <a:rPr lang="it-IT" sz="2400" dirty="0"/>
              <a:t> </a:t>
            </a:r>
            <a:r>
              <a:rPr lang="it-IT" sz="2400" dirty="0">
                <a:solidFill>
                  <a:schemeClr val="accent2"/>
                </a:solidFill>
              </a:rPr>
              <a:t>(da telefono fisso), numero verde gratuito</a:t>
            </a:r>
          </a:p>
          <a:p>
            <a:r>
              <a:rPr lang="it-IT" sz="2400" b="1" dirty="0">
                <a:solidFill>
                  <a:srgbClr val="FF6600"/>
                </a:solidFill>
              </a:rPr>
              <a:t>06.96668907</a:t>
            </a:r>
            <a:r>
              <a:rPr lang="it-IT" sz="2400" dirty="0"/>
              <a:t> </a:t>
            </a:r>
            <a:r>
              <a:rPr lang="it-IT" sz="2400" dirty="0">
                <a:solidFill>
                  <a:schemeClr val="accent2"/>
                </a:solidFill>
              </a:rPr>
              <a:t>(da cellulare), con costo della chiamata variabile in base al piano tariffario applicato dal proprio gestore</a:t>
            </a:r>
          </a:p>
        </p:txBody>
      </p:sp>
      <p:sp>
        <p:nvSpPr>
          <p:cNvPr id="6" name="CasellaDiTesto 5"/>
          <p:cNvSpPr txBox="1"/>
          <p:nvPr/>
        </p:nvSpPr>
        <p:spPr>
          <a:xfrm>
            <a:off x="561589" y="4941168"/>
            <a:ext cx="7848872" cy="1008112"/>
          </a:xfrm>
          <a:prstGeom prst="rect">
            <a:avLst/>
          </a:prstGeom>
          <a:noFill/>
          <a:ln w="6350">
            <a:noFill/>
          </a:ln>
        </p:spPr>
        <p:txBody>
          <a:bodyPr wrap="square" rtlCol="0" anchor="ctr" anchorCtr="0">
            <a:noAutofit/>
          </a:bodyPr>
          <a:lstStyle/>
          <a:p>
            <a:pPr algn="ctr"/>
            <a:r>
              <a:rPr lang="it-IT" sz="2400" b="1" dirty="0">
                <a:solidFill>
                  <a:schemeClr val="accent2"/>
                </a:solidFill>
              </a:rPr>
              <a:t>Servizio SMS</a:t>
            </a:r>
            <a:r>
              <a:rPr lang="it-IT" sz="2400" dirty="0">
                <a:solidFill>
                  <a:schemeClr val="accent2"/>
                </a:solidFill>
              </a:rPr>
              <a:t> </a:t>
            </a:r>
            <a:r>
              <a:rPr lang="it-IT" sz="2400" dirty="0"/>
              <a:t>- </a:t>
            </a:r>
            <a:r>
              <a:rPr lang="it-IT" sz="2400" dirty="0">
                <a:solidFill>
                  <a:schemeClr val="accent2"/>
                </a:solidFill>
              </a:rPr>
              <a:t>Si possono richiedere semplici informazioni fiscali e riceverle sul cellulare inviando un SMS al numero </a:t>
            </a:r>
            <a:r>
              <a:rPr lang="it-IT" sz="2400" b="1" dirty="0">
                <a:solidFill>
                  <a:srgbClr val="FF6600"/>
                </a:solidFill>
              </a:rPr>
              <a:t>339.9942645</a:t>
            </a:r>
            <a:endParaRPr lang="it-IT" sz="2400" dirty="0">
              <a:solidFill>
                <a:srgbClr val="FF6600"/>
              </a:solidFill>
              <a:latin typeface="Calibri" pitchFamily="34" charset="0"/>
            </a:endParaRPr>
          </a:p>
        </p:txBody>
      </p:sp>
    </p:spTree>
    <p:extLst>
      <p:ext uri="{BB962C8B-B14F-4D97-AF65-F5344CB8AC3E}">
        <p14:creationId xmlns:p14="http://schemas.microsoft.com/office/powerpoint/2010/main" val="3410070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 WEBMAIL</a:t>
            </a:r>
          </a:p>
        </p:txBody>
      </p:sp>
      <p:sp>
        <p:nvSpPr>
          <p:cNvPr id="3" name="Segnaposto contenuto 2"/>
          <p:cNvSpPr>
            <a:spLocks noGrp="1"/>
          </p:cNvSpPr>
          <p:nvPr>
            <p:ph idx="1"/>
          </p:nvPr>
        </p:nvSpPr>
        <p:spPr>
          <a:xfrm>
            <a:off x="467544" y="1556792"/>
            <a:ext cx="8229600" cy="4248472"/>
          </a:xfrm>
        </p:spPr>
        <p:txBody>
          <a:bodyPr/>
          <a:lstStyle/>
          <a:p>
            <a:pPr indent="0" algn="just"/>
            <a:r>
              <a:rPr lang="it-IT" dirty="0">
                <a:solidFill>
                  <a:schemeClr val="accent2"/>
                </a:solidFill>
                <a:latin typeface="Arial" panose="020B0604020202020204" pitchFamily="34" charset="0"/>
                <a:cs typeface="Arial" panose="020B0604020202020204" pitchFamily="34" charset="0"/>
              </a:rPr>
              <a:t>La </a:t>
            </a:r>
            <a:r>
              <a:rPr lang="it-IT" b="1" dirty="0">
                <a:solidFill>
                  <a:schemeClr val="accent2"/>
                </a:solidFill>
                <a:latin typeface="Arial" panose="020B0604020202020204" pitchFamily="34" charset="0"/>
                <a:cs typeface="Arial" panose="020B0604020202020204" pitchFamily="34" charset="0"/>
              </a:rPr>
              <a:t>web mail </a:t>
            </a:r>
            <a:r>
              <a:rPr lang="it-IT" dirty="0">
                <a:solidFill>
                  <a:schemeClr val="accent2"/>
                </a:solidFill>
                <a:latin typeface="Arial" panose="020B0604020202020204" pitchFamily="34" charset="0"/>
                <a:cs typeface="Arial" panose="020B0604020202020204" pitchFamily="34" charset="0"/>
              </a:rPr>
              <a:t>è un servizio di assistenza e informazioni al cittadino</a:t>
            </a:r>
          </a:p>
          <a:p>
            <a:pPr indent="0" algn="just"/>
            <a:r>
              <a:rPr lang="it-IT" dirty="0">
                <a:solidFill>
                  <a:schemeClr val="accent2"/>
                </a:solidFill>
                <a:latin typeface="Arial" panose="020B0604020202020204" pitchFamily="34" charset="0"/>
                <a:cs typeface="Arial" panose="020B0604020202020204" pitchFamily="34" charset="0"/>
              </a:rPr>
              <a:t>A tutti i cittadini che presentano una e-mail verrà fornita risposta entro </a:t>
            </a:r>
            <a:r>
              <a:rPr lang="it-IT" b="1" dirty="0">
                <a:solidFill>
                  <a:schemeClr val="accent2"/>
                </a:solidFill>
                <a:latin typeface="Arial" panose="020B0604020202020204" pitchFamily="34" charset="0"/>
                <a:cs typeface="Arial" panose="020B0604020202020204" pitchFamily="34" charset="0"/>
              </a:rPr>
              <a:t>5</a:t>
            </a:r>
            <a:r>
              <a:rPr lang="it-IT" dirty="0">
                <a:solidFill>
                  <a:schemeClr val="accent2"/>
                </a:solidFill>
                <a:latin typeface="Arial" panose="020B0604020202020204" pitchFamily="34" charset="0"/>
                <a:cs typeface="Arial" panose="020B0604020202020204" pitchFamily="34" charset="0"/>
              </a:rPr>
              <a:t> giorni lavorativi dall’invio</a:t>
            </a:r>
          </a:p>
          <a:p>
            <a:pPr indent="0" algn="just"/>
            <a:r>
              <a:rPr lang="it-IT" dirty="0">
                <a:solidFill>
                  <a:schemeClr val="accent2"/>
                </a:solidFill>
                <a:latin typeface="Arial" panose="020B0604020202020204" pitchFamily="34" charset="0"/>
                <a:cs typeface="Arial" panose="020B0604020202020204" pitchFamily="34" charset="0"/>
              </a:rPr>
              <a:t>Il servizio è disponibile all’interno dell’area autenticata per gli utenti Fisconline.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43</a:t>
            </a:fld>
            <a:endParaRPr lang="it-IT" dirty="0"/>
          </a:p>
        </p:txBody>
      </p:sp>
    </p:spTree>
    <p:extLst>
      <p:ext uri="{BB962C8B-B14F-4D97-AF65-F5344CB8AC3E}">
        <p14:creationId xmlns:p14="http://schemas.microsoft.com/office/powerpoint/2010/main" val="2653162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 WEBMAIL</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44</a:t>
            </a:fld>
            <a:endParaRPr lang="it-IT" dirty="0"/>
          </a:p>
        </p:txBody>
      </p:sp>
      <p:pic>
        <p:nvPicPr>
          <p:cNvPr id="1229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63" r="2202" b="9198"/>
          <a:stretch/>
        </p:blipFill>
        <p:spPr bwMode="auto">
          <a:xfrm>
            <a:off x="683568" y="1340768"/>
            <a:ext cx="799288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2 5"/>
          <p:cNvCxnSpPr/>
          <p:nvPr/>
        </p:nvCxnSpPr>
        <p:spPr>
          <a:xfrm flipV="1">
            <a:off x="6444208" y="1556792"/>
            <a:ext cx="288032"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868144" y="2132856"/>
            <a:ext cx="1296144" cy="288032"/>
          </a:xfrm>
          <a:prstGeom prst="rect">
            <a:avLst/>
          </a:prstGeom>
          <a:noFill/>
          <a:ln w="6350">
            <a:noFill/>
          </a:ln>
        </p:spPr>
        <p:txBody>
          <a:bodyPr wrap="square" rtlCol="0" anchor="ctr" anchorCtr="0">
            <a:noAutofit/>
          </a:bodyPr>
          <a:lstStyle/>
          <a:p>
            <a:pPr algn="ctr"/>
            <a:r>
              <a:rPr lang="it-IT" sz="2400" b="1" dirty="0">
                <a:solidFill>
                  <a:srgbClr val="FF0000"/>
                </a:solidFill>
                <a:latin typeface="Calibri" pitchFamily="34" charset="0"/>
              </a:rPr>
              <a:t>Clicca </a:t>
            </a:r>
          </a:p>
        </p:txBody>
      </p:sp>
      <p:sp>
        <p:nvSpPr>
          <p:cNvPr id="11" name="CasellaDiTesto 10"/>
          <p:cNvSpPr txBox="1"/>
          <p:nvPr/>
        </p:nvSpPr>
        <p:spPr>
          <a:xfrm>
            <a:off x="5940152" y="4457247"/>
            <a:ext cx="1296144" cy="288032"/>
          </a:xfrm>
          <a:prstGeom prst="rect">
            <a:avLst/>
          </a:prstGeom>
          <a:noFill/>
          <a:ln w="6350">
            <a:noFill/>
          </a:ln>
        </p:spPr>
        <p:txBody>
          <a:bodyPr wrap="square" rtlCol="0" anchor="ctr" anchorCtr="0">
            <a:noAutofit/>
          </a:bodyPr>
          <a:lstStyle/>
          <a:p>
            <a:pPr algn="ctr"/>
            <a:r>
              <a:rPr lang="it-IT" sz="2400" b="1" dirty="0">
                <a:solidFill>
                  <a:srgbClr val="FF0000"/>
                </a:solidFill>
                <a:latin typeface="Calibri" pitchFamily="34" charset="0"/>
              </a:rPr>
              <a:t>Clicca </a:t>
            </a:r>
          </a:p>
        </p:txBody>
      </p:sp>
      <p:sp>
        <p:nvSpPr>
          <p:cNvPr id="13" name="Freccia a sinistra 12"/>
          <p:cNvSpPr/>
          <p:nvPr/>
        </p:nvSpPr>
        <p:spPr>
          <a:xfrm>
            <a:off x="4067944" y="4555544"/>
            <a:ext cx="1800200" cy="1897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12231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 WEBMAIL</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45</a:t>
            </a:fld>
            <a:endParaRPr lang="it-IT"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057" t="10578" r="1828" b="11567"/>
          <a:stretch/>
        </p:blipFill>
        <p:spPr bwMode="auto">
          <a:xfrm>
            <a:off x="539552" y="1124744"/>
            <a:ext cx="792088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108170" y="3645024"/>
            <a:ext cx="302367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63818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 WEBMAIL</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46</a:t>
            </a:fld>
            <a:endParaRPr lang="it-IT" dirty="0"/>
          </a:p>
        </p:txBody>
      </p:sp>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366" r="3333" b="15133"/>
          <a:stretch/>
        </p:blipFill>
        <p:spPr bwMode="auto">
          <a:xfrm>
            <a:off x="467544" y="1196753"/>
            <a:ext cx="828092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a destra 4"/>
          <p:cNvSpPr/>
          <p:nvPr/>
        </p:nvSpPr>
        <p:spPr>
          <a:xfrm>
            <a:off x="683568" y="4549463"/>
            <a:ext cx="936104"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43913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IL CONTACT CENTER</a:t>
            </a:r>
            <a:br>
              <a:rPr lang="it-IT" sz="2800" dirty="0"/>
            </a:br>
            <a:r>
              <a:rPr lang="it-IT" sz="2800" dirty="0">
                <a:solidFill>
                  <a:srgbClr val="333399"/>
                </a:solidFill>
              </a:rPr>
              <a:t>LA WEBMAIL</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47</a:t>
            </a:fld>
            <a:endParaRPr lang="it-IT" dirty="0"/>
          </a:p>
        </p:txBody>
      </p:sp>
      <p:pic>
        <p:nvPicPr>
          <p:cNvPr id="1536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547" r="26961" b="21722"/>
          <a:stretch/>
        </p:blipFill>
        <p:spPr bwMode="auto">
          <a:xfrm>
            <a:off x="539552" y="1340769"/>
            <a:ext cx="619268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732240" y="2060848"/>
            <a:ext cx="2232248" cy="2880320"/>
          </a:xfrm>
          <a:prstGeom prst="rect">
            <a:avLst/>
          </a:prstGeom>
          <a:noFill/>
          <a:ln w="6350">
            <a:noFill/>
          </a:ln>
        </p:spPr>
        <p:txBody>
          <a:bodyPr wrap="square" rtlCol="0" anchor="ctr" anchorCtr="0">
            <a:noAutofit/>
          </a:bodyPr>
          <a:lstStyle/>
          <a:p>
            <a:r>
              <a:rPr lang="it-IT" sz="2000" dirty="0">
                <a:solidFill>
                  <a:schemeClr val="accent2"/>
                </a:solidFill>
                <a:latin typeface="Arial" panose="020B0604020202020204" pitchFamily="34" charset="0"/>
                <a:cs typeface="Arial" panose="020B0604020202020204" pitchFamily="34" charset="0"/>
              </a:rPr>
              <a:t>Inserire:</a:t>
            </a:r>
          </a:p>
          <a:p>
            <a:endParaRPr lang="it-IT" sz="2000"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b="1" dirty="0">
                <a:solidFill>
                  <a:schemeClr val="accent2"/>
                </a:solidFill>
                <a:latin typeface="Arial" panose="020B0604020202020204" pitchFamily="34" charset="0"/>
                <a:cs typeface="Arial" panose="020B0604020202020204" pitchFamily="34" charset="0"/>
              </a:rPr>
              <a:t>N. telefono</a:t>
            </a:r>
          </a:p>
          <a:p>
            <a:pPr marL="342900" indent="-342900">
              <a:buFont typeface="Arial" panose="020B0604020202020204" pitchFamily="34" charset="0"/>
              <a:buChar char="•"/>
            </a:pPr>
            <a:endParaRPr lang="it-IT" sz="20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b="1" dirty="0">
                <a:solidFill>
                  <a:schemeClr val="accent2"/>
                </a:solidFill>
                <a:latin typeface="Arial" panose="020B0604020202020204" pitchFamily="34" charset="0"/>
                <a:cs typeface="Arial" panose="020B0604020202020204" pitchFamily="34" charset="0"/>
              </a:rPr>
              <a:t>Indirizzo email</a:t>
            </a:r>
          </a:p>
          <a:p>
            <a:pPr marL="342900" indent="-342900">
              <a:buFont typeface="Arial" panose="020B0604020202020204" pitchFamily="34" charset="0"/>
              <a:buChar char="•"/>
            </a:pPr>
            <a:endParaRPr lang="it-IT" sz="20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b="1" dirty="0">
                <a:solidFill>
                  <a:schemeClr val="accent2"/>
                </a:solidFill>
                <a:latin typeface="Arial" panose="020B0604020202020204" pitchFamily="34" charset="0"/>
                <a:cs typeface="Arial" panose="020B0604020202020204" pitchFamily="34" charset="0"/>
              </a:rPr>
              <a:t>Testo della richiesta</a:t>
            </a:r>
          </a:p>
          <a:p>
            <a:pPr marL="342900" indent="-342900" algn="ctr">
              <a:buFont typeface="Arial" panose="020B0604020202020204" pitchFamily="34" charset="0"/>
              <a:buChar char="•"/>
            </a:pPr>
            <a:endParaRPr lang="it-IT" sz="2400" dirty="0">
              <a:solidFill>
                <a:srgbClr val="002060"/>
              </a:solidFill>
              <a:latin typeface="Calibri" pitchFamily="34" charset="0"/>
            </a:endParaRPr>
          </a:p>
        </p:txBody>
      </p:sp>
    </p:spTree>
    <p:extLst>
      <p:ext uri="{BB962C8B-B14F-4D97-AF65-F5344CB8AC3E}">
        <p14:creationId xmlns:p14="http://schemas.microsoft.com/office/powerpoint/2010/main" val="775953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8130" y="2564904"/>
            <a:ext cx="8229600" cy="1944216"/>
          </a:xfrm>
        </p:spPr>
        <p:txBody>
          <a:bodyPr/>
          <a:lstStyle/>
          <a:p>
            <a:pPr>
              <a:lnSpc>
                <a:spcPct val="150000"/>
              </a:lnSpc>
            </a:pPr>
            <a:r>
              <a:rPr lang="it-IT" sz="4000" dirty="0"/>
              <a:t>I SERVIZI ALLO </a:t>
            </a:r>
            <a:br>
              <a:rPr lang="it-IT" sz="4000" dirty="0"/>
            </a:br>
            <a:r>
              <a:rPr lang="it-IT" sz="4000" dirty="0"/>
              <a:t>SPORTELLO</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48</a:t>
            </a:fld>
            <a:endParaRPr lang="it-IT" dirty="0"/>
          </a:p>
        </p:txBody>
      </p:sp>
      <p:sp>
        <p:nvSpPr>
          <p:cNvPr id="5" name="Rettangolo 4"/>
          <p:cNvSpPr/>
          <p:nvPr/>
        </p:nvSpPr>
        <p:spPr>
          <a:xfrm>
            <a:off x="843458" y="764704"/>
            <a:ext cx="7771679" cy="584775"/>
          </a:xfrm>
          <a:prstGeom prst="rect">
            <a:avLst/>
          </a:prstGeom>
        </p:spPr>
        <p:txBody>
          <a:bodyPr wrap="none">
            <a:spAutoFit/>
          </a:bodyPr>
          <a:lstStyle/>
          <a:p>
            <a:r>
              <a:rPr lang="it-IT" sz="3200" b="1" dirty="0">
                <a:solidFill>
                  <a:srgbClr val="E3600F"/>
                </a:solidFill>
                <a:latin typeface="+mj-lt"/>
                <a:ea typeface="+mj-ea"/>
                <a:cs typeface="+mj-cs"/>
              </a:rPr>
              <a:t>I SERVIZI AGILI DI ASSISTENZA</a:t>
            </a:r>
          </a:p>
        </p:txBody>
      </p:sp>
    </p:spTree>
    <p:extLst>
      <p:ext uri="{BB962C8B-B14F-4D97-AF65-F5344CB8AC3E}">
        <p14:creationId xmlns:p14="http://schemas.microsoft.com/office/powerpoint/2010/main" val="4116445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57200" y="1600201"/>
            <a:ext cx="8229600" cy="4205063"/>
          </a:xfrm>
        </p:spPr>
        <p:txBody>
          <a:bodyPr/>
          <a:lstStyle/>
          <a:p>
            <a:pPr algn="just">
              <a:lnSpc>
                <a:spcPct val="150000"/>
              </a:lnSpc>
            </a:pPr>
            <a:r>
              <a:rPr lang="it-IT" sz="2400" dirty="0">
                <a:solidFill>
                  <a:schemeClr val="accent2"/>
                </a:solidFill>
                <a:latin typeface="Arial" panose="020B0604020202020204" pitchFamily="34" charset="0"/>
                <a:cs typeface="Arial" panose="020B0604020202020204" pitchFamily="34" charset="0"/>
              </a:rPr>
              <a:t>Il    servizio    “</a:t>
            </a:r>
            <a:r>
              <a:rPr lang="it-IT" sz="2400" b="1" i="1" dirty="0">
                <a:solidFill>
                  <a:schemeClr val="accent2"/>
                </a:solidFill>
                <a:latin typeface="Arial" panose="020B0604020202020204" pitchFamily="34" charset="0"/>
                <a:cs typeface="Arial" panose="020B0604020202020204" pitchFamily="34" charset="0"/>
              </a:rPr>
              <a:t>Eliminacode on line</a:t>
            </a:r>
            <a:r>
              <a:rPr lang="it-IT" sz="2400" dirty="0">
                <a:solidFill>
                  <a:schemeClr val="accent2"/>
                </a:solidFill>
                <a:latin typeface="Arial" panose="020B0604020202020204" pitchFamily="34" charset="0"/>
                <a:cs typeface="Arial" panose="020B0604020202020204" pitchFamily="34" charset="0"/>
              </a:rPr>
              <a:t>” consente di prenotare un biglietto elimina code (</a:t>
            </a:r>
            <a:r>
              <a:rPr lang="it-IT" sz="2400" b="1" dirty="0">
                <a:solidFill>
                  <a:schemeClr val="accent2"/>
                </a:solidFill>
                <a:latin typeface="Arial" panose="020B0604020202020204" pitchFamily="34" charset="0"/>
                <a:cs typeface="Arial" panose="020B0604020202020204" pitchFamily="34" charset="0"/>
              </a:rPr>
              <a:t>web ticket</a:t>
            </a:r>
            <a:r>
              <a:rPr lang="it-IT" sz="2400" dirty="0">
                <a:solidFill>
                  <a:schemeClr val="accent2"/>
                </a:solidFill>
                <a:latin typeface="Arial" panose="020B0604020202020204" pitchFamily="34" charset="0"/>
                <a:cs typeface="Arial" panose="020B0604020202020204" pitchFamily="34" charset="0"/>
              </a:rPr>
              <a:t>) presso l’Ufficio Territoriale o l’Ufficio Provinciale Territorio desiderato nel corso della stessa giornata, evitando di recarsi in Ufficio prima dell’orario di validità del        biglietto.</a:t>
            </a:r>
          </a:p>
          <a:p>
            <a:pPr indent="0" algn="just"/>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49</a:t>
            </a:fld>
            <a:endParaRPr lang="it-IT" dirty="0"/>
          </a:p>
        </p:txBody>
      </p:sp>
    </p:spTree>
    <p:extLst>
      <p:ext uri="{BB962C8B-B14F-4D97-AF65-F5344CB8AC3E}">
        <p14:creationId xmlns:p14="http://schemas.microsoft.com/office/powerpoint/2010/main" val="64934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56616"/>
          <a:stretch/>
        </p:blipFill>
        <p:spPr>
          <a:xfrm>
            <a:off x="5310046" y="1772816"/>
            <a:ext cx="3830140" cy="4781791"/>
          </a:xfrm>
          <a:prstGeom prst="rect">
            <a:avLst/>
          </a:prstGeom>
        </p:spPr>
      </p:pic>
      <p:sp>
        <p:nvSpPr>
          <p:cNvPr id="5" name="Freccia a destra 4"/>
          <p:cNvSpPr/>
          <p:nvPr/>
        </p:nvSpPr>
        <p:spPr bwMode="auto">
          <a:xfrm>
            <a:off x="4860032" y="1790915"/>
            <a:ext cx="1483718" cy="1131778"/>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7" name="Titolo 1"/>
          <p:cNvSpPr txBox="1">
            <a:spLocks/>
          </p:cNvSpPr>
          <p:nvPr/>
        </p:nvSpPr>
        <p:spPr>
          <a:xfrm>
            <a:off x="457200" y="188640"/>
            <a:ext cx="8229600" cy="1008112"/>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endParaRPr lang="it-IT" sz="2800" kern="0" dirty="0">
              <a:solidFill>
                <a:srgbClr val="333399"/>
              </a:solidFill>
            </a:endParaRPr>
          </a:p>
        </p:txBody>
      </p:sp>
      <p:sp>
        <p:nvSpPr>
          <p:cNvPr id="8" name="CasellaDiTesto 7"/>
          <p:cNvSpPr txBox="1"/>
          <p:nvPr/>
        </p:nvSpPr>
        <p:spPr>
          <a:xfrm>
            <a:off x="251520" y="1790915"/>
            <a:ext cx="4608512" cy="4585871"/>
          </a:xfrm>
          <a:prstGeom prst="rect">
            <a:avLst/>
          </a:prstGeom>
          <a:noFill/>
        </p:spPr>
        <p:txBody>
          <a:bodyPr wrap="square">
            <a:spAutoFit/>
          </a:bodyPr>
          <a:lstStyle/>
          <a:p>
            <a:pPr>
              <a:defRPr/>
            </a:pPr>
            <a:r>
              <a:rPr lang="it-IT" sz="2400" dirty="0">
                <a:solidFill>
                  <a:schemeClr val="accent2"/>
                </a:solidFill>
                <a:latin typeface="Arial" panose="020B0604020202020204" pitchFamily="34" charset="0"/>
                <a:cs typeface="Arial" panose="020B0604020202020204" pitchFamily="34" charset="0"/>
              </a:rPr>
              <a:t>L'abilitazione a Fisconline può essere ottenuta direttamente online dal sito dell’Agenzia delle Entrate all’indirizzo </a:t>
            </a:r>
            <a:r>
              <a:rPr lang="it-IT" sz="2400"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www.agenziaentrate.gov.it</a:t>
            </a:r>
            <a:r>
              <a:rPr lang="it-IT" sz="2400" dirty="0">
                <a:solidFill>
                  <a:schemeClr val="accent2"/>
                </a:solidFill>
                <a:latin typeface="Arial" panose="020B0604020202020204" pitchFamily="34" charset="0"/>
                <a:cs typeface="Arial" panose="020B0604020202020204" pitchFamily="34" charset="0"/>
              </a:rPr>
              <a:t>, cliccando su </a:t>
            </a:r>
            <a:r>
              <a:rPr lang="it-IT" sz="2400" b="1" dirty="0">
                <a:solidFill>
                  <a:schemeClr val="accent2"/>
                </a:solidFill>
                <a:latin typeface="Arial" panose="020B0604020202020204" pitchFamily="34" charset="0"/>
                <a:cs typeface="Arial" panose="020B0604020202020204" pitchFamily="34" charset="0"/>
              </a:rPr>
              <a:t>Richiedi il Pin</a:t>
            </a:r>
          </a:p>
          <a:p>
            <a:pPr algn="just">
              <a:defRPr/>
            </a:pPr>
            <a:endParaRPr lang="it-IT" sz="2400" dirty="0">
              <a:solidFill>
                <a:schemeClr val="accent2"/>
              </a:solidFill>
              <a:latin typeface="Arial" panose="020B0604020202020204" pitchFamily="34" charset="0"/>
              <a:cs typeface="Arial" panose="020B0604020202020204" pitchFamily="34" charset="0"/>
            </a:endParaRPr>
          </a:p>
          <a:p>
            <a:pPr algn="just">
              <a:defRPr/>
            </a:pPr>
            <a:r>
              <a:rPr lang="it-IT" sz="2400" dirty="0">
                <a:solidFill>
                  <a:schemeClr val="accent2"/>
                </a:solidFill>
                <a:latin typeface="Arial" panose="020B0604020202020204" pitchFamily="34" charset="0"/>
                <a:cs typeface="Arial" panose="020B0604020202020204" pitchFamily="34" charset="0"/>
              </a:rPr>
              <a:t>oppure scaricando l’app per smartphone dall’apposito store e seguendo la procedura guidata cliccando su </a:t>
            </a:r>
            <a:r>
              <a:rPr lang="it-IT" sz="2400" b="1" dirty="0">
                <a:solidFill>
                  <a:schemeClr val="accent2"/>
                </a:solidFill>
                <a:latin typeface="Arial" panose="020B0604020202020204" pitchFamily="34" charset="0"/>
                <a:cs typeface="Arial" panose="020B0604020202020204" pitchFamily="34" charset="0"/>
              </a:rPr>
              <a:t>Registrati.</a:t>
            </a:r>
          </a:p>
          <a:p>
            <a:pPr>
              <a:defRPr/>
            </a:pPr>
            <a:endParaRPr lang="it-IT" sz="2800" dirty="0"/>
          </a:p>
        </p:txBody>
      </p:sp>
      <p:sp>
        <p:nvSpPr>
          <p:cNvPr id="9" name="Titolo 1"/>
          <p:cNvSpPr txBox="1">
            <a:spLocks/>
          </p:cNvSpPr>
          <p:nvPr/>
        </p:nvSpPr>
        <p:spPr>
          <a:xfrm>
            <a:off x="457200" y="207944"/>
            <a:ext cx="8229600" cy="1348847"/>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on line</a:t>
            </a:r>
          </a:p>
          <a:p>
            <a:endParaRPr lang="it-IT" sz="2800" kern="0" dirty="0">
              <a:solidFill>
                <a:srgbClr val="333399"/>
              </a:solidFill>
            </a:endParaRPr>
          </a:p>
        </p:txBody>
      </p:sp>
    </p:spTree>
    <p:extLst>
      <p:ext uri="{BB962C8B-B14F-4D97-AF65-F5344CB8AC3E}">
        <p14:creationId xmlns:p14="http://schemas.microsoft.com/office/powerpoint/2010/main" val="5020376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504594" y="1124744"/>
            <a:ext cx="8229600" cy="964703"/>
          </a:xfrm>
        </p:spPr>
        <p:txBody>
          <a:bodyPr/>
          <a:lstStyle/>
          <a:p>
            <a:pPr indent="0"/>
            <a:r>
              <a:rPr lang="it-IT" sz="2000" dirty="0">
                <a:solidFill>
                  <a:schemeClr val="accent2"/>
                </a:solidFill>
                <a:latin typeface="Arial" panose="020B0604020202020204" pitchFamily="34" charset="0"/>
                <a:cs typeface="Arial" panose="020B0604020202020204" pitchFamily="34" charset="0"/>
              </a:rPr>
              <a:t>Il contribuente che intende prenotare un web ticket deve accedere al sito dell’Agenzia dell’Entrate e cliccare nella sezione «</a:t>
            </a:r>
            <a:r>
              <a:rPr lang="it-IT" sz="2000" b="1" i="1" dirty="0">
                <a:solidFill>
                  <a:schemeClr val="accent2"/>
                </a:solidFill>
                <a:latin typeface="Arial" panose="020B0604020202020204" pitchFamily="34" charset="0"/>
                <a:cs typeface="Arial" panose="020B0604020202020204" pitchFamily="34" charset="0"/>
              </a:rPr>
              <a:t>Contatti e assistenza</a:t>
            </a:r>
            <a:r>
              <a:rPr lang="it-IT" sz="2000" dirty="0">
                <a:solidFill>
                  <a:schemeClr val="accent2"/>
                </a:solidFill>
                <a:latin typeface="Arial" panose="020B0604020202020204" pitchFamily="34" charset="0"/>
                <a:cs typeface="Arial" panose="020B0604020202020204" pitchFamily="34" charset="0"/>
              </a:rPr>
              <a:t>»</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50</a:t>
            </a:fld>
            <a:endParaRPr lang="it-IT"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321" r="1369" b="24309"/>
          <a:stretch/>
        </p:blipFill>
        <p:spPr bwMode="auto">
          <a:xfrm>
            <a:off x="433181" y="2204864"/>
            <a:ext cx="8496944"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in su 4"/>
          <p:cNvSpPr/>
          <p:nvPr/>
        </p:nvSpPr>
        <p:spPr>
          <a:xfrm rot="1897221">
            <a:off x="6048864" y="2506010"/>
            <a:ext cx="504056" cy="16561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28137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67544" y="1124744"/>
            <a:ext cx="8229600" cy="820687"/>
          </a:xfrm>
        </p:spPr>
        <p:txBody>
          <a:bodyPr/>
          <a:lstStyle/>
          <a:p>
            <a:r>
              <a:rPr lang="it-IT" sz="2000" dirty="0">
                <a:solidFill>
                  <a:schemeClr val="accent2"/>
                </a:solidFill>
                <a:latin typeface="Arial" panose="020B0604020202020204" pitchFamily="34" charset="0"/>
                <a:cs typeface="Arial" panose="020B0604020202020204" pitchFamily="34" charset="0"/>
              </a:rPr>
              <a:t>Sotto il menù contatti e assistenza troverà le voci:</a:t>
            </a:r>
          </a:p>
          <a:p>
            <a:r>
              <a:rPr lang="it-IT" sz="2000" b="1" i="1" dirty="0">
                <a:solidFill>
                  <a:schemeClr val="accent2"/>
                </a:solidFill>
                <a:latin typeface="Arial" panose="020B0604020202020204" pitchFamily="34" charset="0"/>
                <a:cs typeface="Arial" panose="020B0604020202020204" pitchFamily="34" charset="0"/>
              </a:rPr>
              <a:t>Assistenza fiscale </a:t>
            </a:r>
            <a:r>
              <a:rPr lang="it-IT" sz="2000" dirty="0">
                <a:solidFill>
                  <a:schemeClr val="accent2"/>
                </a:solidFill>
                <a:latin typeface="Arial" panose="020B0604020202020204" pitchFamily="34" charset="0"/>
                <a:cs typeface="Arial" panose="020B0604020202020204" pitchFamily="34" charset="0"/>
              </a:rPr>
              <a:t>o</a:t>
            </a:r>
            <a:r>
              <a:rPr lang="it-IT" sz="2000" i="1" dirty="0">
                <a:solidFill>
                  <a:schemeClr val="accent2"/>
                </a:solidFill>
                <a:latin typeface="Arial" panose="020B0604020202020204" pitchFamily="34" charset="0"/>
                <a:cs typeface="Arial" panose="020B0604020202020204" pitchFamily="34" charset="0"/>
              </a:rPr>
              <a:t> </a:t>
            </a:r>
            <a:r>
              <a:rPr lang="it-IT" sz="2000" b="1" i="1" dirty="0">
                <a:solidFill>
                  <a:schemeClr val="accent2"/>
                </a:solidFill>
                <a:latin typeface="Arial" panose="020B0604020202020204" pitchFamily="34" charset="0"/>
                <a:cs typeface="Arial" panose="020B0604020202020204" pitchFamily="34" charset="0"/>
              </a:rPr>
              <a:t>Assistenza catastale e ipotecaria</a:t>
            </a:r>
          </a:p>
          <a:p>
            <a:r>
              <a:rPr lang="it-IT" i="1" dirty="0"/>
              <a:t> </a:t>
            </a:r>
            <a:endParaRPr lang="it-IT" dirty="0"/>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51</a:t>
            </a:fld>
            <a:endParaRPr lang="it-IT"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85" t="23964" r="16575" b="14228"/>
          <a:stretch/>
        </p:blipFill>
        <p:spPr bwMode="auto">
          <a:xfrm>
            <a:off x="1187625" y="2492896"/>
            <a:ext cx="7344816" cy="382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77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67544" y="1268760"/>
            <a:ext cx="8229600" cy="748679"/>
          </a:xfrm>
        </p:spPr>
        <p:txBody>
          <a:bodyPr/>
          <a:lstStyle/>
          <a:p>
            <a:pPr indent="0"/>
            <a:r>
              <a:rPr lang="it-IT" sz="2000" dirty="0">
                <a:solidFill>
                  <a:schemeClr val="accent2"/>
                </a:solidFill>
                <a:latin typeface="Arial" panose="020B0604020202020204" pitchFamily="34" charset="0"/>
                <a:cs typeface="Arial" panose="020B0604020202020204" pitchFamily="34" charset="0"/>
              </a:rPr>
              <a:t>A questo punto se ha scelto la pagina di Assistenza Fiscale dovrà cliccare sul link “</a:t>
            </a:r>
            <a:r>
              <a:rPr lang="it-IT" sz="2000" b="1" i="1" dirty="0">
                <a:solidFill>
                  <a:schemeClr val="accent2"/>
                </a:solidFill>
                <a:latin typeface="Arial" panose="020B0604020202020204" pitchFamily="34" charset="0"/>
                <a:cs typeface="Arial" panose="020B0604020202020204" pitchFamily="34" charset="0"/>
              </a:rPr>
              <a:t>Eliminacode on line</a:t>
            </a:r>
            <a:r>
              <a:rPr lang="it-IT" sz="2000" dirty="0">
                <a:solidFill>
                  <a:schemeClr val="accent2"/>
                </a:solidFill>
                <a:latin typeface="Arial" panose="020B0604020202020204" pitchFamily="34" charset="0"/>
                <a:cs typeface="Arial" panose="020B0604020202020204" pitchFamily="34" charset="0"/>
              </a:rPr>
              <a:t>”.</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52</a:t>
            </a:fld>
            <a:endParaRPr lang="it-IT"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33" t="9352" r="14191" b="8237"/>
          <a:stretch/>
        </p:blipFill>
        <p:spPr bwMode="auto">
          <a:xfrm>
            <a:off x="323528" y="2060850"/>
            <a:ext cx="8496944" cy="413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a sinistra 4"/>
          <p:cNvSpPr/>
          <p:nvPr/>
        </p:nvSpPr>
        <p:spPr>
          <a:xfrm rot="19793538">
            <a:off x="3741412" y="4569746"/>
            <a:ext cx="3822455" cy="504056"/>
          </a:xfrm>
          <a:prstGeom prst="leftArrow">
            <a:avLst>
              <a:gd name="adj1" fmla="val 473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03240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57200" y="1600201"/>
            <a:ext cx="8229600" cy="3701007"/>
          </a:xfrm>
        </p:spPr>
        <p:txBody>
          <a:bodyPr/>
          <a:lstStyle/>
          <a:p>
            <a:pPr algn="just"/>
            <a:r>
              <a:rPr lang="it-IT" sz="2000" dirty="0">
                <a:solidFill>
                  <a:schemeClr val="accent2"/>
                </a:solidFill>
                <a:latin typeface="Arial" panose="020B0604020202020204" pitchFamily="34" charset="0"/>
                <a:cs typeface="Arial" panose="020B0604020202020204" pitchFamily="34" charset="0"/>
              </a:rPr>
              <a:t>Il web ticket va utilizzato dall’orario indicato nella prenotazione, quindi l’utente sarà chiamato allo sportello a partire dall’orario indicato nel web ticket</a:t>
            </a:r>
          </a:p>
          <a:p>
            <a:pPr algn="just"/>
            <a:r>
              <a:rPr lang="it-IT" sz="2000" dirty="0">
                <a:solidFill>
                  <a:schemeClr val="accent2"/>
                </a:solidFill>
                <a:latin typeface="Arial" panose="020B0604020202020204" pitchFamily="34" charset="0"/>
                <a:cs typeface="Arial" panose="020B0604020202020204" pitchFamily="34" charset="0"/>
              </a:rPr>
              <a:t> </a:t>
            </a:r>
          </a:p>
          <a:p>
            <a:pPr algn="just"/>
            <a:r>
              <a:rPr lang="it-IT" sz="2000" dirty="0">
                <a:solidFill>
                  <a:schemeClr val="accent2"/>
                </a:solidFill>
                <a:latin typeface="Arial" panose="020B0604020202020204" pitchFamily="34" charset="0"/>
                <a:cs typeface="Arial" panose="020B0604020202020204" pitchFamily="34" charset="0"/>
              </a:rPr>
              <a:t>Nel caso in cui sono stati prenotati tutti i biglietti disponibili per il servizio desiderato il sistema segnalerà: </a:t>
            </a:r>
            <a:r>
              <a:rPr lang="it-IT" sz="2000" b="1" u="heavy" dirty="0">
                <a:solidFill>
                  <a:schemeClr val="accent2"/>
                </a:solidFill>
                <a:latin typeface="Arial" panose="020B0604020202020204" pitchFamily="34" charset="0"/>
                <a:cs typeface="Arial" panose="020B0604020202020204" pitchFamily="34" charset="0"/>
              </a:rPr>
              <a:t>Nessuna prenotazione disponibile</a:t>
            </a:r>
          </a:p>
          <a:p>
            <a:pPr algn="just"/>
            <a:endParaRPr lang="it-IT" sz="2000" dirty="0">
              <a:solidFill>
                <a:schemeClr val="accent2"/>
              </a:solidFill>
              <a:latin typeface="Arial" panose="020B0604020202020204" pitchFamily="34" charset="0"/>
              <a:cs typeface="Arial" panose="020B0604020202020204" pitchFamily="34" charset="0"/>
            </a:endParaRPr>
          </a:p>
          <a:p>
            <a:pPr algn="just"/>
            <a:r>
              <a:rPr lang="it-IT" sz="2000" dirty="0">
                <a:solidFill>
                  <a:schemeClr val="accent2"/>
                </a:solidFill>
                <a:latin typeface="Arial" panose="020B0604020202020204" pitchFamily="34" charset="0"/>
                <a:cs typeface="Arial" panose="020B0604020202020204" pitchFamily="34" charset="0"/>
              </a:rPr>
              <a:t>Nel caso in cui il Totem eliminacode dell’ufficio desiderato è spento o off line il sistema segnalerà: </a:t>
            </a:r>
            <a:r>
              <a:rPr lang="it-IT" sz="2000" b="1" u="heavy" dirty="0">
                <a:solidFill>
                  <a:schemeClr val="accent2"/>
                </a:solidFill>
                <a:latin typeface="Arial" panose="020B0604020202020204" pitchFamily="34" charset="0"/>
                <a:cs typeface="Arial" panose="020B0604020202020204" pitchFamily="34" charset="0"/>
              </a:rPr>
              <a:t>Servizio non disponibile</a:t>
            </a:r>
            <a:endParaRPr lang="it-IT" sz="2000" dirty="0">
              <a:solidFill>
                <a:schemeClr val="accent2"/>
              </a:solidFill>
              <a:latin typeface="Arial" panose="020B0604020202020204" pitchFamily="34" charset="0"/>
              <a:cs typeface="Arial" panose="020B0604020202020204" pitchFamily="34" charset="0"/>
            </a:endParaRP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53</a:t>
            </a:fld>
            <a:endParaRPr lang="it-IT" dirty="0"/>
          </a:p>
        </p:txBody>
      </p:sp>
    </p:spTree>
    <p:extLst>
      <p:ext uri="{BB962C8B-B14F-4D97-AF65-F5344CB8AC3E}">
        <p14:creationId xmlns:p14="http://schemas.microsoft.com/office/powerpoint/2010/main" val="990669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33456" y="1124744"/>
            <a:ext cx="8229600" cy="1108719"/>
          </a:xfrm>
        </p:spPr>
        <p:txBody>
          <a:bodyPr/>
          <a:lstStyle/>
          <a:p>
            <a:pPr indent="0" algn="just"/>
            <a:r>
              <a:rPr lang="it-IT" sz="2000" dirty="0">
                <a:solidFill>
                  <a:schemeClr val="accent2"/>
                </a:solidFill>
                <a:latin typeface="Arial" panose="020B0604020202020204" pitchFamily="34" charset="0"/>
                <a:cs typeface="Arial" panose="020B0604020202020204" pitchFamily="34" charset="0"/>
              </a:rPr>
              <a:t>A questo punto l’utente dovrà scegliere la regione, l’ufficio che si intende raggiungere e proseguire nella prenotazione con la scelta del servizio.</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54</a:t>
            </a:fld>
            <a:endParaRPr lang="it-IT"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50" t="21041" r="22575" b="9553"/>
          <a:stretch/>
        </p:blipFill>
        <p:spPr bwMode="auto">
          <a:xfrm>
            <a:off x="551812" y="2492896"/>
            <a:ext cx="7992888" cy="339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045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457200" y="1600201"/>
            <a:ext cx="8229600" cy="1252735"/>
          </a:xfrm>
        </p:spPr>
        <p:txBody>
          <a:bodyPr/>
          <a:lstStyle/>
          <a:p>
            <a:pPr indent="0"/>
            <a:r>
              <a:rPr lang="it-IT" sz="2400" dirty="0">
                <a:solidFill>
                  <a:schemeClr val="accent2"/>
                </a:solidFill>
                <a:latin typeface="Arial" panose="020B0604020202020204" pitchFamily="34" charset="0"/>
                <a:cs typeface="Arial" panose="020B0604020202020204" pitchFamily="34" charset="0"/>
              </a:rPr>
              <a:t>Dovrà compilare i dati richiesti con un indirizzo di posta elettronica dove riceverà un messaggio di conferma della prenotazione</a:t>
            </a:r>
            <a:r>
              <a:rPr lang="it-IT" sz="2000" dirty="0">
                <a:solidFill>
                  <a:schemeClr val="accent2"/>
                </a:solidFill>
                <a:latin typeface="Arial" panose="020B0604020202020204" pitchFamily="34" charset="0"/>
                <a:cs typeface="Arial" panose="020B0604020202020204" pitchFamily="34" charset="0"/>
              </a:rPr>
              <a:t>.</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55</a:t>
            </a:fld>
            <a:endParaRPr lang="it-IT"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1" t="19287" r="21178" b="27233"/>
          <a:stretch/>
        </p:blipFill>
        <p:spPr bwMode="auto">
          <a:xfrm>
            <a:off x="539552" y="2996952"/>
            <a:ext cx="8136903" cy="324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435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IL WEB TICKET</a:t>
            </a:r>
          </a:p>
        </p:txBody>
      </p:sp>
      <p:sp>
        <p:nvSpPr>
          <p:cNvPr id="3" name="Segnaposto contenuto 2"/>
          <p:cNvSpPr>
            <a:spLocks noGrp="1"/>
          </p:cNvSpPr>
          <p:nvPr>
            <p:ph idx="1"/>
          </p:nvPr>
        </p:nvSpPr>
        <p:spPr>
          <a:xfrm>
            <a:off x="516116" y="1268760"/>
            <a:ext cx="8229600" cy="1468759"/>
          </a:xfrm>
        </p:spPr>
        <p:txBody>
          <a:bodyPr/>
          <a:lstStyle/>
          <a:p>
            <a:pPr indent="0" algn="just"/>
            <a:r>
              <a:rPr lang="it-IT" sz="2000" dirty="0">
                <a:solidFill>
                  <a:schemeClr val="accent2"/>
                </a:solidFill>
                <a:latin typeface="Arial" panose="020B0604020202020204" pitchFamily="34" charset="0"/>
                <a:cs typeface="Arial" panose="020B0604020202020204" pitchFamily="34" charset="0"/>
              </a:rPr>
              <a:t>L’utente aprirà l’email e il sistema produrrà in automatico il ticket con l’indirizzo dell’ufficio, il numero, il servizio richiesto, la data e l’orario di validità. </a:t>
            </a:r>
          </a:p>
          <a:p>
            <a:pPr indent="0" algn="just"/>
            <a:r>
              <a:rPr lang="it-IT" sz="2000" dirty="0">
                <a:solidFill>
                  <a:schemeClr val="accent2"/>
                </a:solidFill>
                <a:latin typeface="Arial" panose="020B0604020202020204" pitchFamily="34" charset="0"/>
                <a:cs typeface="Arial" panose="020B0604020202020204" pitchFamily="34" charset="0"/>
              </a:rPr>
              <a:t>L’utente dovrà stamparlo e recarsi in ufficio.</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56</a:t>
            </a:fld>
            <a:endParaRPr lang="it-IT"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48" t="23671" r="27096" b="29717"/>
          <a:stretch/>
        </p:blipFill>
        <p:spPr bwMode="auto">
          <a:xfrm>
            <a:off x="683568" y="2996952"/>
            <a:ext cx="8064896" cy="322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36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57</a:t>
            </a:fld>
            <a:endParaRPr lang="it-IT" dirty="0"/>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617" t="17972" r="42794" b="21243"/>
          <a:stretch/>
        </p:blipFill>
        <p:spPr bwMode="auto">
          <a:xfrm>
            <a:off x="323528" y="1844824"/>
            <a:ext cx="3610625" cy="296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4621704" y="1268760"/>
            <a:ext cx="3910736" cy="4320480"/>
          </a:xfrm>
          <a:prstGeom prst="rect">
            <a:avLst/>
          </a:prstGeom>
          <a:noFill/>
          <a:ln w="6350">
            <a:noFill/>
          </a:ln>
        </p:spPr>
        <p:txBody>
          <a:bodyPr wrap="square" rtlCol="0" anchor="ctr" anchorCtr="0">
            <a:noAutofit/>
          </a:bodyPr>
          <a:lstStyle/>
          <a:p>
            <a:r>
              <a:rPr lang="it-IT" sz="2400" dirty="0">
                <a:solidFill>
                  <a:schemeClr val="accent2"/>
                </a:solidFill>
              </a:rPr>
              <a:t>La prenotazione può essere effettuata:</a:t>
            </a:r>
          </a:p>
          <a:p>
            <a:pPr marL="342900" indent="-342900">
              <a:buFont typeface="Arial" panose="020B0604020202020204" pitchFamily="34" charset="0"/>
              <a:buChar char="•"/>
            </a:pPr>
            <a:r>
              <a:rPr lang="it-IT" sz="2400" b="1" dirty="0">
                <a:solidFill>
                  <a:schemeClr val="accent2"/>
                </a:solidFill>
              </a:rPr>
              <a:t>online</a:t>
            </a:r>
          </a:p>
          <a:p>
            <a:pPr marL="342900" indent="-342900">
              <a:buFont typeface="Arial" panose="020B0604020202020204" pitchFamily="34" charset="0"/>
              <a:buChar char="•"/>
            </a:pPr>
            <a:r>
              <a:rPr lang="it-IT" sz="2400" dirty="0">
                <a:solidFill>
                  <a:schemeClr val="accent2"/>
                </a:solidFill>
              </a:rPr>
              <a:t>con</a:t>
            </a:r>
            <a:r>
              <a:rPr lang="it-IT" sz="2400" b="1" dirty="0">
                <a:solidFill>
                  <a:schemeClr val="accent2"/>
                </a:solidFill>
              </a:rPr>
              <a:t> l'App </a:t>
            </a:r>
            <a:r>
              <a:rPr lang="it-IT" sz="2400" dirty="0">
                <a:solidFill>
                  <a:schemeClr val="accent2"/>
                </a:solidFill>
              </a:rPr>
              <a:t>dell'Agenzia delle Entrate</a:t>
            </a:r>
          </a:p>
          <a:p>
            <a:pPr marL="342900" indent="-342900">
              <a:buFont typeface="Arial" panose="020B0604020202020204" pitchFamily="34" charset="0"/>
              <a:buChar char="•"/>
            </a:pPr>
            <a:r>
              <a:rPr lang="it-IT" sz="2400" dirty="0">
                <a:solidFill>
                  <a:schemeClr val="accent2"/>
                </a:solidFill>
              </a:rPr>
              <a:t>chiamando il numero verde </a:t>
            </a:r>
            <a:r>
              <a:rPr lang="it-IT" sz="2400" b="1" dirty="0">
                <a:solidFill>
                  <a:schemeClr val="accent2"/>
                </a:solidFill>
              </a:rPr>
              <a:t>800.90.96.96</a:t>
            </a:r>
            <a:r>
              <a:rPr lang="it-IT" sz="2400" dirty="0">
                <a:solidFill>
                  <a:schemeClr val="accent2"/>
                </a:solidFill>
              </a:rPr>
              <a:t> da telefono fisso; </a:t>
            </a:r>
          </a:p>
          <a:p>
            <a:pPr marL="342900" indent="-342900">
              <a:buFont typeface="Arial" panose="020B0604020202020204" pitchFamily="34" charset="0"/>
              <a:buChar char="•"/>
            </a:pPr>
            <a:r>
              <a:rPr lang="it-IT" sz="2400" dirty="0">
                <a:solidFill>
                  <a:schemeClr val="accent2"/>
                </a:solidFill>
              </a:rPr>
              <a:t>chiamando il numero </a:t>
            </a:r>
            <a:r>
              <a:rPr lang="it-IT" sz="2400" b="1" dirty="0">
                <a:solidFill>
                  <a:schemeClr val="accent2"/>
                </a:solidFill>
              </a:rPr>
              <a:t>06-96668907</a:t>
            </a:r>
            <a:r>
              <a:rPr lang="it-IT" sz="2400" dirty="0">
                <a:solidFill>
                  <a:schemeClr val="accent2"/>
                </a:solidFill>
              </a:rPr>
              <a:t> da cellulare</a:t>
            </a:r>
          </a:p>
        </p:txBody>
      </p:sp>
    </p:spTree>
    <p:extLst>
      <p:ext uri="{BB962C8B-B14F-4D97-AF65-F5344CB8AC3E}">
        <p14:creationId xmlns:p14="http://schemas.microsoft.com/office/powerpoint/2010/main" val="3738139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504594" y="1124744"/>
            <a:ext cx="8229600" cy="964703"/>
          </a:xfrm>
        </p:spPr>
        <p:txBody>
          <a:bodyPr/>
          <a:lstStyle/>
          <a:p>
            <a:pPr indent="0"/>
            <a:r>
              <a:rPr lang="it-IT" sz="2000" dirty="0">
                <a:solidFill>
                  <a:schemeClr val="accent2"/>
                </a:solidFill>
                <a:latin typeface="Arial" panose="020B0604020202020204" pitchFamily="34" charset="0"/>
                <a:cs typeface="Arial" panose="020B0604020202020204" pitchFamily="34" charset="0"/>
              </a:rPr>
              <a:t>Il contribuente che intende prenotare un appuntamento deve accedere al sito dell’Agenzia dell’Entrate e cliccare nella sezione «</a:t>
            </a:r>
            <a:r>
              <a:rPr lang="it-IT" sz="2000" b="1" i="1" dirty="0">
                <a:solidFill>
                  <a:schemeClr val="accent2"/>
                </a:solidFill>
                <a:latin typeface="Arial" panose="020B0604020202020204" pitchFamily="34" charset="0"/>
                <a:cs typeface="Arial" panose="020B0604020202020204" pitchFamily="34" charset="0"/>
              </a:rPr>
              <a:t>Contatti e assistenza</a:t>
            </a:r>
            <a:r>
              <a:rPr lang="it-IT" sz="2000" dirty="0">
                <a:solidFill>
                  <a:schemeClr val="accent2"/>
                </a:solidFill>
                <a:latin typeface="Arial" panose="020B0604020202020204" pitchFamily="34" charset="0"/>
                <a:cs typeface="Arial" panose="020B0604020202020204" pitchFamily="34" charset="0"/>
              </a:rPr>
              <a:t>»</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58</a:t>
            </a:fld>
            <a:endParaRPr lang="it-IT"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321" r="1369" b="24309"/>
          <a:stretch/>
        </p:blipFill>
        <p:spPr bwMode="auto">
          <a:xfrm>
            <a:off x="433181" y="2204864"/>
            <a:ext cx="8496944"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in su 4"/>
          <p:cNvSpPr/>
          <p:nvPr/>
        </p:nvSpPr>
        <p:spPr>
          <a:xfrm rot="1897221">
            <a:off x="6048864" y="2506010"/>
            <a:ext cx="504056" cy="16561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61167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467544" y="1196752"/>
            <a:ext cx="8229600" cy="820687"/>
          </a:xfrm>
        </p:spPr>
        <p:txBody>
          <a:bodyPr/>
          <a:lstStyle/>
          <a:p>
            <a:r>
              <a:rPr lang="it-IT" sz="2000" dirty="0">
                <a:solidFill>
                  <a:schemeClr val="accent2"/>
                </a:solidFill>
                <a:latin typeface="Arial" panose="020B0604020202020204" pitchFamily="34" charset="0"/>
                <a:cs typeface="Arial" panose="020B0604020202020204" pitchFamily="34" charset="0"/>
              </a:rPr>
              <a:t>Sotto il menù contatti e assistenza troverà le voci:</a:t>
            </a:r>
          </a:p>
          <a:p>
            <a:r>
              <a:rPr lang="it-IT" sz="2000" i="1" dirty="0">
                <a:solidFill>
                  <a:schemeClr val="accent2"/>
                </a:solidFill>
                <a:latin typeface="Arial" panose="020B0604020202020204" pitchFamily="34" charset="0"/>
                <a:cs typeface="Arial" panose="020B0604020202020204" pitchFamily="34" charset="0"/>
              </a:rPr>
              <a:t>Assistenza fiscale </a:t>
            </a:r>
            <a:r>
              <a:rPr lang="it-IT" sz="2000" dirty="0">
                <a:solidFill>
                  <a:schemeClr val="accent2"/>
                </a:solidFill>
                <a:latin typeface="Arial" panose="020B0604020202020204" pitchFamily="34" charset="0"/>
                <a:cs typeface="Arial" panose="020B0604020202020204" pitchFamily="34" charset="0"/>
              </a:rPr>
              <a:t>o</a:t>
            </a:r>
            <a:r>
              <a:rPr lang="it-IT" sz="2000" i="1" dirty="0">
                <a:solidFill>
                  <a:schemeClr val="accent2"/>
                </a:solidFill>
                <a:latin typeface="Arial" panose="020B0604020202020204" pitchFamily="34" charset="0"/>
                <a:cs typeface="Arial" panose="020B0604020202020204" pitchFamily="34" charset="0"/>
              </a:rPr>
              <a:t> Assistenza catastale e ipotecaria</a:t>
            </a:r>
          </a:p>
          <a:p>
            <a:r>
              <a:rPr lang="it-IT" i="1" dirty="0"/>
              <a:t> </a:t>
            </a:r>
            <a:endParaRPr lang="it-IT" dirty="0"/>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59</a:t>
            </a:fld>
            <a:endParaRPr lang="it-IT"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85" t="23964" r="16575" b="14228"/>
          <a:stretch/>
        </p:blipFill>
        <p:spPr bwMode="auto">
          <a:xfrm>
            <a:off x="1187625" y="2492896"/>
            <a:ext cx="7344816" cy="382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03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l="15853" t="23947" r="24702" b="10107"/>
          <a:stretch/>
        </p:blipFill>
        <p:spPr>
          <a:xfrm>
            <a:off x="1105724" y="1049310"/>
            <a:ext cx="7077336" cy="5684866"/>
          </a:xfrm>
          <a:prstGeom prst="rect">
            <a:avLst/>
          </a:prstGeom>
        </p:spPr>
      </p:pic>
      <p:sp>
        <p:nvSpPr>
          <p:cNvPr id="4" name="Titolo 1"/>
          <p:cNvSpPr txBox="1">
            <a:spLocks/>
          </p:cNvSpPr>
          <p:nvPr/>
        </p:nvSpPr>
        <p:spPr>
          <a:xfrm>
            <a:off x="457200" y="188640"/>
            <a:ext cx="8229600" cy="1296144"/>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on line</a:t>
            </a:r>
          </a:p>
        </p:txBody>
      </p:sp>
    </p:spTree>
    <p:extLst>
      <p:ext uri="{BB962C8B-B14F-4D97-AF65-F5344CB8AC3E}">
        <p14:creationId xmlns:p14="http://schemas.microsoft.com/office/powerpoint/2010/main" val="3513907822"/>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467544" y="1268760"/>
            <a:ext cx="8229600" cy="748679"/>
          </a:xfrm>
        </p:spPr>
        <p:txBody>
          <a:bodyPr/>
          <a:lstStyle/>
          <a:p>
            <a:pPr indent="0"/>
            <a:r>
              <a:rPr lang="it-IT" sz="2000" dirty="0">
                <a:solidFill>
                  <a:schemeClr val="accent2"/>
                </a:solidFill>
                <a:latin typeface="Arial" panose="020B0604020202020204" pitchFamily="34" charset="0"/>
                <a:cs typeface="Arial" panose="020B0604020202020204" pitchFamily="34" charset="0"/>
              </a:rPr>
              <a:t>A questo punto se ha scelto la pagina di Assistenza Fiscale dovrà cliccare sul link “</a:t>
            </a:r>
            <a:r>
              <a:rPr lang="it-IT" sz="2000" b="1" i="1" dirty="0">
                <a:solidFill>
                  <a:schemeClr val="accent2"/>
                </a:solidFill>
                <a:latin typeface="Arial" panose="020B0604020202020204" pitchFamily="34" charset="0"/>
                <a:cs typeface="Arial" panose="020B0604020202020204" pitchFamily="34" charset="0"/>
              </a:rPr>
              <a:t>Prenota un appuntamento</a:t>
            </a:r>
            <a:r>
              <a:rPr lang="it-IT" sz="2000" dirty="0">
                <a:solidFill>
                  <a:schemeClr val="accent2"/>
                </a:solidFill>
                <a:latin typeface="Arial" panose="020B0604020202020204" pitchFamily="34" charset="0"/>
                <a:cs typeface="Arial" panose="020B0604020202020204" pitchFamily="34" charset="0"/>
              </a:rPr>
              <a:t>”.</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60</a:t>
            </a:fld>
            <a:endParaRPr lang="it-IT"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33" t="9352" r="14191" b="8237"/>
          <a:stretch/>
        </p:blipFill>
        <p:spPr bwMode="auto">
          <a:xfrm>
            <a:off x="323528" y="2060850"/>
            <a:ext cx="8496944" cy="413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a sinistra 4"/>
          <p:cNvSpPr/>
          <p:nvPr/>
        </p:nvSpPr>
        <p:spPr>
          <a:xfrm rot="19793538">
            <a:off x="2928401" y="3705648"/>
            <a:ext cx="3822455" cy="504056"/>
          </a:xfrm>
          <a:prstGeom prst="leftArrow">
            <a:avLst>
              <a:gd name="adj1" fmla="val 473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93827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467544" y="1268760"/>
            <a:ext cx="8229600" cy="748679"/>
          </a:xfrm>
        </p:spPr>
        <p:txBody>
          <a:bodyPr/>
          <a:lstStyle/>
          <a:p>
            <a:pPr indent="0"/>
            <a:r>
              <a:rPr lang="it-IT" sz="2000" dirty="0">
                <a:solidFill>
                  <a:schemeClr val="accent2"/>
                </a:solidFill>
                <a:latin typeface="Arial" panose="020B0604020202020204" pitchFamily="34" charset="0"/>
                <a:cs typeface="Arial" panose="020B0604020202020204" pitchFamily="34" charset="0"/>
              </a:rPr>
              <a:t>Indicare la città dove prenotare l’appuntamento o scegliere la regione d’interesse</a:t>
            </a:r>
          </a:p>
          <a:p>
            <a:pPr indent="0"/>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61</a:t>
            </a:fld>
            <a:endParaRPr lang="it-IT"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1" t="10082" r="12301" b="4585"/>
          <a:stretch/>
        </p:blipFill>
        <p:spPr bwMode="auto">
          <a:xfrm>
            <a:off x="467544" y="2420888"/>
            <a:ext cx="7718381" cy="38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809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467544" y="1268760"/>
            <a:ext cx="8229600" cy="748679"/>
          </a:xfrm>
        </p:spPr>
        <p:txBody>
          <a:bodyPr/>
          <a:lstStyle/>
          <a:p>
            <a:pPr indent="0"/>
            <a:r>
              <a:rPr lang="it-IT" sz="2000" dirty="0">
                <a:solidFill>
                  <a:schemeClr val="accent2"/>
                </a:solidFill>
                <a:latin typeface="Arial" panose="020B0604020202020204" pitchFamily="34" charset="0"/>
                <a:cs typeface="Arial" panose="020B0604020202020204" pitchFamily="34" charset="0"/>
              </a:rPr>
              <a:t>Scegliere il servizio</a:t>
            </a:r>
            <a:endParaRPr lang="it-IT" dirty="0">
              <a:solidFill>
                <a:schemeClr val="accent2"/>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62</a:t>
            </a:fld>
            <a:endParaRPr lang="it-IT" dirty="0"/>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2" t="11105" r="7534" b="33223"/>
          <a:stretch/>
        </p:blipFill>
        <p:spPr bwMode="auto">
          <a:xfrm>
            <a:off x="395535" y="2204864"/>
            <a:ext cx="856895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566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96144"/>
          </a:xfrm>
        </p:spPr>
        <p:txBody>
          <a:bodyPr/>
          <a:lstStyle/>
          <a:p>
            <a:r>
              <a:rPr lang="it-IT" sz="2800" dirty="0"/>
              <a:t>I SERVIZI ALLO SPORTELLO</a:t>
            </a:r>
            <a:br>
              <a:rPr lang="it-IT" sz="2800" dirty="0"/>
            </a:br>
            <a:r>
              <a:rPr lang="it-IT" sz="2800" dirty="0">
                <a:solidFill>
                  <a:srgbClr val="333399"/>
                </a:solidFill>
              </a:rPr>
              <a:t>LA PRENOTAZIONE CUP</a:t>
            </a:r>
          </a:p>
        </p:txBody>
      </p:sp>
      <p:sp>
        <p:nvSpPr>
          <p:cNvPr id="3" name="Segnaposto contenuto 2"/>
          <p:cNvSpPr>
            <a:spLocks noGrp="1"/>
          </p:cNvSpPr>
          <p:nvPr>
            <p:ph idx="1"/>
          </p:nvPr>
        </p:nvSpPr>
        <p:spPr>
          <a:xfrm>
            <a:off x="5454253" y="1988840"/>
            <a:ext cx="3528392" cy="2808312"/>
          </a:xfrm>
        </p:spPr>
        <p:txBody>
          <a:bodyPr/>
          <a:lstStyle/>
          <a:p>
            <a:pPr indent="0"/>
            <a:r>
              <a:rPr lang="it-IT" sz="2800" dirty="0">
                <a:solidFill>
                  <a:schemeClr val="accent2"/>
                </a:solidFill>
                <a:latin typeface="Arial" panose="020B0604020202020204" pitchFamily="34" charset="0"/>
                <a:cs typeface="Arial" panose="020B0604020202020204" pitchFamily="34" charset="0"/>
              </a:rPr>
              <a:t>Inserire:</a:t>
            </a:r>
          </a:p>
          <a:p>
            <a:pPr marL="800100" indent="-457200">
              <a:buFont typeface="Arial" panose="020B0604020202020204" pitchFamily="34" charset="0"/>
              <a:buChar char="•"/>
            </a:pPr>
            <a:r>
              <a:rPr lang="it-IT" sz="2800" b="1" dirty="0">
                <a:solidFill>
                  <a:schemeClr val="accent2"/>
                </a:solidFill>
                <a:latin typeface="Arial" panose="020B0604020202020204" pitchFamily="34" charset="0"/>
                <a:cs typeface="Arial" panose="020B0604020202020204" pitchFamily="34" charset="0"/>
              </a:rPr>
              <a:t>Data e ora appuntamento</a:t>
            </a:r>
          </a:p>
          <a:p>
            <a:pPr marL="800100" indent="-457200">
              <a:buFont typeface="Arial" panose="020B0604020202020204" pitchFamily="34" charset="0"/>
              <a:buChar char="•"/>
            </a:pPr>
            <a:r>
              <a:rPr lang="it-IT" sz="2800" b="1" dirty="0">
                <a:solidFill>
                  <a:schemeClr val="accent2"/>
                </a:solidFill>
                <a:latin typeface="Arial" panose="020B0604020202020204" pitchFamily="34" charset="0"/>
                <a:cs typeface="Arial" panose="020B0604020202020204" pitchFamily="34" charset="0"/>
              </a:rPr>
              <a:t>Dati utente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63</a:t>
            </a:fld>
            <a:endParaRPr lang="it-IT"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8" t="35799" r="11151" b="9407"/>
          <a:stretch/>
        </p:blipFill>
        <p:spPr bwMode="auto">
          <a:xfrm>
            <a:off x="275573" y="1340768"/>
            <a:ext cx="5160524" cy="469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677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5192" y="2060848"/>
            <a:ext cx="8229600" cy="2376264"/>
          </a:xfrm>
        </p:spPr>
        <p:txBody>
          <a:bodyPr/>
          <a:lstStyle/>
          <a:p>
            <a:pPr>
              <a:lnSpc>
                <a:spcPct val="150000"/>
              </a:lnSpc>
            </a:pPr>
            <a:r>
              <a:rPr lang="it-IT" sz="4000" dirty="0"/>
              <a:t>IL NUOVO MODELLO</a:t>
            </a:r>
            <a:br>
              <a:rPr lang="it-IT" sz="4000" dirty="0"/>
            </a:br>
            <a:r>
              <a:rPr lang="it-IT" sz="4000" dirty="0"/>
              <a:t>DI ACCOGLIENZA</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64</a:t>
            </a:fld>
            <a:endParaRPr lang="it-IT" dirty="0"/>
          </a:p>
        </p:txBody>
      </p:sp>
    </p:spTree>
    <p:extLst>
      <p:ext uri="{BB962C8B-B14F-4D97-AF65-F5344CB8AC3E}">
        <p14:creationId xmlns:p14="http://schemas.microsoft.com/office/powerpoint/2010/main" val="1990147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5192" y="2349788"/>
            <a:ext cx="8229600" cy="2376264"/>
          </a:xfrm>
        </p:spPr>
        <p:txBody>
          <a:bodyPr/>
          <a:lstStyle/>
          <a:p>
            <a:pPr>
              <a:lnSpc>
                <a:spcPct val="150000"/>
              </a:lnSpc>
            </a:pPr>
            <a:r>
              <a:rPr lang="it-IT" sz="4000" dirty="0"/>
              <a:t>L’ACCESSO CON APPUNTAMENTO</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65</a:t>
            </a:fld>
            <a:endParaRPr lang="it-IT" dirty="0"/>
          </a:p>
        </p:txBody>
      </p:sp>
      <p:sp>
        <p:nvSpPr>
          <p:cNvPr id="3" name="Rettangolo 2"/>
          <p:cNvSpPr/>
          <p:nvPr/>
        </p:nvSpPr>
        <p:spPr>
          <a:xfrm>
            <a:off x="539552" y="764704"/>
            <a:ext cx="7920880" cy="738664"/>
          </a:xfrm>
          <a:prstGeom prst="rect">
            <a:avLst/>
          </a:prstGeom>
        </p:spPr>
        <p:txBody>
          <a:bodyPr wrap="square">
            <a:spAutoFit/>
          </a:bodyPr>
          <a:lstStyle/>
          <a:p>
            <a:pPr algn="ctr" eaLnBrk="0" hangingPunct="0">
              <a:lnSpc>
                <a:spcPct val="150000"/>
              </a:lnSpc>
            </a:pPr>
            <a:r>
              <a:rPr lang="it-IT" sz="2800" b="1" dirty="0">
                <a:solidFill>
                  <a:srgbClr val="E3600F"/>
                </a:solidFill>
                <a:latin typeface="+mj-lt"/>
                <a:ea typeface="+mj-ea"/>
                <a:cs typeface="+mj-cs"/>
              </a:rPr>
              <a:t>IL NUOVO MODELLO DI ACCOGLIENZA</a:t>
            </a:r>
          </a:p>
        </p:txBody>
      </p:sp>
    </p:spTree>
    <p:extLst>
      <p:ext uri="{BB962C8B-B14F-4D97-AF65-F5344CB8AC3E}">
        <p14:creationId xmlns:p14="http://schemas.microsoft.com/office/powerpoint/2010/main" val="346292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
          </a:xfrm>
        </p:spPr>
        <p:txBody>
          <a:bodyPr/>
          <a:lstStyle/>
          <a:p>
            <a:r>
              <a:rPr lang="it-IT" sz="2800" dirty="0"/>
              <a:t>L’ACCESSO CON APPUNTAMENTO</a:t>
            </a:r>
            <a:br>
              <a:rPr lang="it-IT" sz="2800" dirty="0"/>
            </a:br>
            <a:endParaRPr lang="it-IT" sz="2800" dirty="0">
              <a:solidFill>
                <a:srgbClr val="333399"/>
              </a:solidFill>
            </a:endParaRPr>
          </a:p>
        </p:txBody>
      </p:sp>
      <p:sp>
        <p:nvSpPr>
          <p:cNvPr id="3" name="Segnaposto contenuto 2"/>
          <p:cNvSpPr>
            <a:spLocks noGrp="1"/>
          </p:cNvSpPr>
          <p:nvPr>
            <p:ph idx="1"/>
          </p:nvPr>
        </p:nvSpPr>
        <p:spPr>
          <a:xfrm>
            <a:off x="5076056" y="1600201"/>
            <a:ext cx="3610744" cy="3701007"/>
          </a:xfrm>
        </p:spPr>
        <p:txBody>
          <a:bodyPr/>
          <a:lstStyle/>
          <a:p>
            <a:pPr indent="0" algn="ctr"/>
            <a:r>
              <a:rPr lang="it-IT" sz="2400" b="1" dirty="0">
                <a:solidFill>
                  <a:schemeClr val="accent2"/>
                </a:solidFill>
                <a:latin typeface="Arial" panose="020B0604020202020204" pitchFamily="34" charset="0"/>
                <a:cs typeface="Arial" panose="020B0604020202020204" pitchFamily="34" charset="0"/>
              </a:rPr>
              <a:t>NUOVA</a:t>
            </a:r>
          </a:p>
          <a:p>
            <a:pPr indent="0" algn="ctr"/>
            <a:r>
              <a:rPr lang="it-IT" sz="2400" b="1" dirty="0">
                <a:solidFill>
                  <a:schemeClr val="accent2"/>
                </a:solidFill>
                <a:latin typeface="Arial" panose="020B0604020202020204" pitchFamily="34" charset="0"/>
                <a:cs typeface="Arial" panose="020B0604020202020204" pitchFamily="34" charset="0"/>
              </a:rPr>
              <a:t>ACCOGLIENZA</a:t>
            </a:r>
          </a:p>
          <a:p>
            <a:pPr indent="0" algn="ctr"/>
            <a:r>
              <a:rPr lang="it-IT" sz="2400" b="1" dirty="0">
                <a:solidFill>
                  <a:schemeClr val="accent2"/>
                </a:solidFill>
                <a:latin typeface="Arial" panose="020B0604020202020204" pitchFamily="34" charset="0"/>
                <a:cs typeface="Arial" panose="020B0604020202020204" pitchFamily="34" charset="0"/>
              </a:rPr>
              <a:t>DEGLI UFFICI</a:t>
            </a:r>
          </a:p>
          <a:p>
            <a:pPr indent="0" algn="ctr"/>
            <a:r>
              <a:rPr lang="it-IT" sz="2400" b="1" dirty="0">
                <a:solidFill>
                  <a:schemeClr val="accent2"/>
                </a:solidFill>
                <a:latin typeface="Arial" panose="020B0604020202020204" pitchFamily="34" charset="0"/>
                <a:cs typeface="Arial" panose="020B0604020202020204" pitchFamily="34" charset="0"/>
              </a:rPr>
              <a:t>DELL’AGENZIA</a:t>
            </a:r>
          </a:p>
          <a:p>
            <a:pPr indent="0" algn="ctr"/>
            <a:r>
              <a:rPr lang="it-IT" sz="2400" dirty="0">
                <a:solidFill>
                  <a:schemeClr val="accent2"/>
                </a:solidFill>
                <a:latin typeface="Arial" panose="020B0604020202020204" pitchFamily="34" charset="0"/>
                <a:cs typeface="Arial" panose="020B0604020202020204" pitchFamily="34" charset="0"/>
              </a:rPr>
              <a:t>Meno tempi di attesa.</a:t>
            </a:r>
          </a:p>
          <a:p>
            <a:pPr indent="0" algn="ctr"/>
            <a:r>
              <a:rPr lang="it-IT" sz="2400" dirty="0">
                <a:solidFill>
                  <a:schemeClr val="accent2"/>
                </a:solidFill>
                <a:latin typeface="Arial" panose="020B0604020202020204" pitchFamily="34" charset="0"/>
                <a:cs typeface="Arial" panose="020B0604020202020204" pitchFamily="34" charset="0"/>
              </a:rPr>
              <a:t>Più sicurezza,</a:t>
            </a:r>
          </a:p>
          <a:p>
            <a:pPr indent="0" algn="ctr"/>
            <a:r>
              <a:rPr lang="it-IT" sz="2400" dirty="0">
                <a:solidFill>
                  <a:schemeClr val="accent2"/>
                </a:solidFill>
                <a:latin typeface="Arial" panose="020B0604020202020204" pitchFamily="34" charset="0"/>
                <a:cs typeface="Arial" panose="020B0604020202020204" pitchFamily="34" charset="0"/>
              </a:rPr>
              <a:t>puntualità ed efficienza</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66</a:t>
            </a:fld>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96752"/>
            <a:ext cx="4320480" cy="4572545"/>
          </a:xfrm>
          <a:prstGeom prst="rect">
            <a:avLst/>
          </a:prstGeom>
        </p:spPr>
      </p:pic>
    </p:spTree>
    <p:extLst>
      <p:ext uri="{BB962C8B-B14F-4D97-AF65-F5344CB8AC3E}">
        <p14:creationId xmlns:p14="http://schemas.microsoft.com/office/powerpoint/2010/main" val="2684663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
          </a:xfrm>
        </p:spPr>
        <p:txBody>
          <a:bodyPr/>
          <a:lstStyle/>
          <a:p>
            <a:r>
              <a:rPr lang="it-IT" sz="2800" dirty="0"/>
              <a:t>L’ACCESSO CON APPUNTAMENTO</a:t>
            </a:r>
            <a:br>
              <a:rPr lang="it-IT" sz="2800" dirty="0"/>
            </a:br>
            <a:endParaRPr lang="it-IT" sz="2800" dirty="0">
              <a:solidFill>
                <a:srgbClr val="333399"/>
              </a:solidFill>
            </a:endParaRPr>
          </a:p>
        </p:txBody>
      </p:sp>
      <p:sp>
        <p:nvSpPr>
          <p:cNvPr id="3" name="Segnaposto contenuto 2"/>
          <p:cNvSpPr>
            <a:spLocks noGrp="1"/>
          </p:cNvSpPr>
          <p:nvPr>
            <p:ph idx="1"/>
          </p:nvPr>
        </p:nvSpPr>
        <p:spPr>
          <a:xfrm>
            <a:off x="3563888" y="1600201"/>
            <a:ext cx="5122912" cy="3701007"/>
          </a:xfrm>
        </p:spPr>
        <p:txBody>
          <a:bodyPr/>
          <a:lstStyle/>
          <a:p>
            <a:pPr indent="0"/>
            <a:r>
              <a:rPr lang="it-IT" sz="2400" dirty="0">
                <a:solidFill>
                  <a:schemeClr val="accent2"/>
                </a:solidFill>
                <a:latin typeface="Arial" panose="020B0604020202020204" pitchFamily="34" charset="0"/>
                <a:cs typeface="Arial" panose="020B0604020202020204" pitchFamily="34" charset="0"/>
              </a:rPr>
              <a:t>Dal </a:t>
            </a:r>
            <a:r>
              <a:rPr lang="it-IT" sz="2400" b="1" dirty="0">
                <a:solidFill>
                  <a:schemeClr val="accent2"/>
                </a:solidFill>
                <a:latin typeface="Arial" panose="020B0604020202020204" pitchFamily="34" charset="0"/>
                <a:cs typeface="Arial" panose="020B0604020202020204" pitchFamily="34" charset="0"/>
              </a:rPr>
              <a:t>15 settembre 2020 </a:t>
            </a:r>
            <a:r>
              <a:rPr lang="it-IT" sz="2400" dirty="0">
                <a:solidFill>
                  <a:schemeClr val="accent2"/>
                </a:solidFill>
                <a:latin typeface="Arial" panose="020B0604020202020204" pitchFamily="34" charset="0"/>
                <a:cs typeface="Arial" panose="020B0604020202020204" pitchFamily="34" charset="0"/>
              </a:rPr>
              <a:t>cambia la modalità di accesso negli uffici dell’Agenzia:</a:t>
            </a:r>
          </a:p>
          <a:p>
            <a:pPr indent="0"/>
            <a:r>
              <a:rPr lang="it-IT" sz="2400" dirty="0">
                <a:solidFill>
                  <a:schemeClr val="accent2"/>
                </a:solidFill>
                <a:latin typeface="Arial" panose="020B0604020202020204" pitchFamily="34" charset="0"/>
                <a:cs typeface="Arial" panose="020B0604020202020204" pitchFamily="34" charset="0"/>
              </a:rPr>
              <a:t>i canali da privilegiare sono quello telematico e la prenotazione di un appuntamento, che consente di ottenere il servizio desiderato, all’orario concordato e senza fare code.</a:t>
            </a:r>
          </a:p>
        </p:txBody>
      </p:sp>
      <p:sp>
        <p:nvSpPr>
          <p:cNvPr id="4" name="Segnaposto numero diapositiva 3"/>
          <p:cNvSpPr>
            <a:spLocks noGrp="1"/>
          </p:cNvSpPr>
          <p:nvPr>
            <p:ph type="sldNum" sz="quarter" idx="10"/>
          </p:nvPr>
        </p:nvSpPr>
        <p:spPr/>
        <p:txBody>
          <a:bodyPr/>
          <a:lstStyle/>
          <a:p>
            <a:pPr>
              <a:defRPr/>
            </a:pPr>
            <a:fld id="{024E31A2-11B7-418E-BCC5-436A6A0CA4A5}" type="slidenum">
              <a:rPr lang="it-IT" smtClean="0"/>
              <a:pPr>
                <a:defRPr/>
              </a:pPr>
              <a:t>67</a:t>
            </a:fld>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96752"/>
            <a:ext cx="3168352" cy="4572545"/>
          </a:xfrm>
          <a:prstGeom prst="rect">
            <a:avLst/>
          </a:prstGeom>
        </p:spPr>
      </p:pic>
    </p:spTree>
    <p:extLst>
      <p:ext uri="{BB962C8B-B14F-4D97-AF65-F5344CB8AC3E}">
        <p14:creationId xmlns:p14="http://schemas.microsoft.com/office/powerpoint/2010/main" val="147639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t="11477" r="12143" b="37844"/>
          <a:stretch/>
        </p:blipFill>
        <p:spPr>
          <a:xfrm>
            <a:off x="768843" y="1484784"/>
            <a:ext cx="7750329" cy="3496790"/>
          </a:xfrm>
          <a:prstGeom prst="rect">
            <a:avLst/>
          </a:prstGeom>
        </p:spPr>
      </p:pic>
      <p:sp>
        <p:nvSpPr>
          <p:cNvPr id="2" name="CasellaDiTesto 1"/>
          <p:cNvSpPr txBox="1"/>
          <p:nvPr/>
        </p:nvSpPr>
        <p:spPr>
          <a:xfrm>
            <a:off x="395536" y="5445224"/>
            <a:ext cx="8291264" cy="923330"/>
          </a:xfrm>
          <a:prstGeom prst="rect">
            <a:avLst/>
          </a:prstGeom>
          <a:noFill/>
        </p:spPr>
        <p:txBody>
          <a:bodyPr wrap="square" rtlCol="0">
            <a:spAutoFit/>
          </a:bodyPr>
          <a:lstStyle/>
          <a:p>
            <a:pPr algn="ctr"/>
            <a:r>
              <a:rPr lang="it-IT" dirty="0">
                <a:solidFill>
                  <a:schemeClr val="accent2"/>
                </a:solidFill>
              </a:rPr>
              <a:t>Nel campo </a:t>
            </a:r>
            <a:r>
              <a:rPr lang="it-IT" b="1" dirty="0">
                <a:solidFill>
                  <a:schemeClr val="accent2"/>
                </a:solidFill>
              </a:rPr>
              <a:t>Reddito complessivo</a:t>
            </a:r>
            <a:r>
              <a:rPr lang="it-IT" dirty="0">
                <a:solidFill>
                  <a:schemeClr val="accent2"/>
                </a:solidFill>
              </a:rPr>
              <a:t> indicare l'importo in unità di euro senza decimali e senza punti (ad esempio se l'importo è stato di Euro 32.400,12 indicare 32400)</a:t>
            </a:r>
          </a:p>
        </p:txBody>
      </p:sp>
      <p:sp>
        <p:nvSpPr>
          <p:cNvPr id="7" name="Titolo 1"/>
          <p:cNvSpPr txBox="1">
            <a:spLocks/>
          </p:cNvSpPr>
          <p:nvPr/>
        </p:nvSpPr>
        <p:spPr>
          <a:xfrm>
            <a:off x="457200" y="188640"/>
            <a:ext cx="8229600" cy="1296144"/>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on line</a:t>
            </a:r>
          </a:p>
        </p:txBody>
      </p:sp>
      <p:sp>
        <p:nvSpPr>
          <p:cNvPr id="3" name="Freccia in su 2"/>
          <p:cNvSpPr/>
          <p:nvPr/>
        </p:nvSpPr>
        <p:spPr>
          <a:xfrm>
            <a:off x="2339752" y="4981574"/>
            <a:ext cx="648072" cy="463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492830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t="1" b="11797"/>
          <a:stretch/>
        </p:blipFill>
        <p:spPr>
          <a:xfrm>
            <a:off x="827584" y="1021680"/>
            <a:ext cx="7450566" cy="5091022"/>
          </a:xfrm>
          <a:prstGeom prst="rect">
            <a:avLst/>
          </a:prstGeom>
        </p:spPr>
      </p:pic>
      <p:sp>
        <p:nvSpPr>
          <p:cNvPr id="6" name="Titolo 1"/>
          <p:cNvSpPr txBox="1">
            <a:spLocks/>
          </p:cNvSpPr>
          <p:nvPr/>
        </p:nvSpPr>
        <p:spPr>
          <a:xfrm>
            <a:off x="457200" y="188640"/>
            <a:ext cx="8229600" cy="1224136"/>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on line</a:t>
            </a:r>
          </a:p>
        </p:txBody>
      </p:sp>
    </p:spTree>
    <p:extLst>
      <p:ext uri="{BB962C8B-B14F-4D97-AF65-F5344CB8AC3E}">
        <p14:creationId xmlns:p14="http://schemas.microsoft.com/office/powerpoint/2010/main" val="250272387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asellaDiTesto 1"/>
          <p:cNvSpPr txBox="1">
            <a:spLocks noChangeArrowheads="1"/>
          </p:cNvSpPr>
          <p:nvPr/>
        </p:nvSpPr>
        <p:spPr bwMode="auto">
          <a:xfrm>
            <a:off x="457200" y="1556791"/>
            <a:ext cx="7878836"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it-IT" altLang="it-IT" sz="2800" dirty="0">
                <a:solidFill>
                  <a:schemeClr val="accent2"/>
                </a:solidFill>
                <a:latin typeface="Arial" panose="020B0604020202020204" pitchFamily="34" charset="0"/>
                <a:cs typeface="Arial" panose="020B0604020202020204" pitchFamily="34" charset="0"/>
              </a:rPr>
              <a:t>L'abilitazione a Fisconline può essere ottenuta recandosi presso un qualsiasi ufficio territoriale dell’Agenzia delle Entrate.</a:t>
            </a:r>
          </a:p>
          <a:p>
            <a:pPr algn="just" eaLnBrk="1" hangingPunct="1"/>
            <a:br>
              <a:rPr lang="it-IT" altLang="it-IT" sz="2800" dirty="0">
                <a:solidFill>
                  <a:schemeClr val="accent2"/>
                </a:solidFill>
                <a:latin typeface="Arial" panose="020B0604020202020204" pitchFamily="34" charset="0"/>
                <a:cs typeface="Arial" panose="020B0604020202020204" pitchFamily="34" charset="0"/>
              </a:rPr>
            </a:br>
            <a:r>
              <a:rPr lang="it-IT" altLang="it-IT" sz="2800" dirty="0">
                <a:solidFill>
                  <a:schemeClr val="accent2"/>
                </a:solidFill>
                <a:latin typeface="Arial" panose="020B0604020202020204" pitchFamily="34" charset="0"/>
                <a:cs typeface="Arial" panose="020B0604020202020204" pitchFamily="34" charset="0"/>
              </a:rPr>
              <a:t>E' sufficiente essere muniti di fotocopia di un documento di riconoscimento in corso di validità e compilare l'apposito modulo da presentare allo sportello. </a:t>
            </a:r>
          </a:p>
          <a:p>
            <a:pPr algn="l" eaLnBrk="1" hangingPunct="1"/>
            <a:endParaRPr lang="it-IT" altLang="it-IT" sz="2400" dirty="0"/>
          </a:p>
          <a:p>
            <a:pPr algn="l" eaLnBrk="1" hangingPunct="1"/>
            <a:endParaRPr lang="it-IT" altLang="it-IT" sz="2000" dirty="0"/>
          </a:p>
        </p:txBody>
      </p:sp>
      <p:sp>
        <p:nvSpPr>
          <p:cNvPr id="4" name="Titolo 1"/>
          <p:cNvSpPr txBox="1">
            <a:spLocks/>
          </p:cNvSpPr>
          <p:nvPr/>
        </p:nvSpPr>
        <p:spPr>
          <a:xfrm>
            <a:off x="457200" y="188640"/>
            <a:ext cx="8229600" cy="1224136"/>
          </a:xfrm>
          <a:prstGeom prst="rect">
            <a:avLst/>
          </a:prstGeom>
        </p:spPr>
        <p:txBody>
          <a:bodyPr/>
          <a:lstStyle>
            <a:lvl1pPr algn="ctr" rtl="0" eaLnBrk="0" fontAlgn="base" hangingPunct="0">
              <a:spcBef>
                <a:spcPct val="0"/>
              </a:spcBef>
              <a:spcAft>
                <a:spcPct val="0"/>
              </a:spcAft>
              <a:defRPr sz="3200" b="1">
                <a:solidFill>
                  <a:srgbClr val="E3600F"/>
                </a:solidFill>
                <a:latin typeface="+mj-lt"/>
                <a:ea typeface="+mj-ea"/>
                <a:cs typeface="+mj-cs"/>
              </a:defRPr>
            </a:lvl1pPr>
            <a:lvl2pPr algn="ctr" rtl="0" eaLnBrk="0" fontAlgn="base" hangingPunct="0">
              <a:spcBef>
                <a:spcPct val="0"/>
              </a:spcBef>
              <a:spcAft>
                <a:spcPct val="0"/>
              </a:spcAft>
              <a:defRPr sz="3200" b="1">
                <a:solidFill>
                  <a:srgbClr val="E3600F"/>
                </a:solidFill>
                <a:latin typeface="Verdana" pitchFamily="34" charset="0"/>
              </a:defRPr>
            </a:lvl2pPr>
            <a:lvl3pPr algn="ctr" rtl="0" eaLnBrk="0" fontAlgn="base" hangingPunct="0">
              <a:spcBef>
                <a:spcPct val="0"/>
              </a:spcBef>
              <a:spcAft>
                <a:spcPct val="0"/>
              </a:spcAft>
              <a:defRPr sz="3200" b="1">
                <a:solidFill>
                  <a:srgbClr val="E3600F"/>
                </a:solidFill>
                <a:latin typeface="Verdana" pitchFamily="34" charset="0"/>
              </a:defRPr>
            </a:lvl3pPr>
            <a:lvl4pPr algn="ctr" rtl="0" eaLnBrk="0" fontAlgn="base" hangingPunct="0">
              <a:spcBef>
                <a:spcPct val="0"/>
              </a:spcBef>
              <a:spcAft>
                <a:spcPct val="0"/>
              </a:spcAft>
              <a:defRPr sz="3200" b="1">
                <a:solidFill>
                  <a:srgbClr val="E3600F"/>
                </a:solidFill>
                <a:latin typeface="Verdana" pitchFamily="34" charset="0"/>
              </a:defRPr>
            </a:lvl4pPr>
            <a:lvl5pPr algn="ctr" rtl="0" eaLnBrk="0" fontAlgn="base" hangingPunct="0">
              <a:spcBef>
                <a:spcPct val="0"/>
              </a:spcBef>
              <a:spcAft>
                <a:spcPct val="0"/>
              </a:spcAft>
              <a:defRPr sz="3200" b="1">
                <a:solidFill>
                  <a:srgbClr val="E3600F"/>
                </a:solidFill>
                <a:latin typeface="Verdana" pitchFamily="34" charset="0"/>
              </a:defRPr>
            </a:lvl5pPr>
            <a:lvl6pPr marL="457200" algn="ctr" rtl="0" fontAlgn="base">
              <a:spcBef>
                <a:spcPct val="0"/>
              </a:spcBef>
              <a:spcAft>
                <a:spcPct val="0"/>
              </a:spcAft>
              <a:defRPr sz="3200" b="1">
                <a:solidFill>
                  <a:srgbClr val="E3600F"/>
                </a:solidFill>
                <a:latin typeface="Verdana" pitchFamily="34" charset="0"/>
              </a:defRPr>
            </a:lvl6pPr>
            <a:lvl7pPr marL="914400" algn="ctr" rtl="0" fontAlgn="base">
              <a:spcBef>
                <a:spcPct val="0"/>
              </a:spcBef>
              <a:spcAft>
                <a:spcPct val="0"/>
              </a:spcAft>
              <a:defRPr sz="3200" b="1">
                <a:solidFill>
                  <a:srgbClr val="E3600F"/>
                </a:solidFill>
                <a:latin typeface="Verdana" pitchFamily="34" charset="0"/>
              </a:defRPr>
            </a:lvl7pPr>
            <a:lvl8pPr marL="1371600" algn="ctr" rtl="0" fontAlgn="base">
              <a:spcBef>
                <a:spcPct val="0"/>
              </a:spcBef>
              <a:spcAft>
                <a:spcPct val="0"/>
              </a:spcAft>
              <a:defRPr sz="3200" b="1">
                <a:solidFill>
                  <a:srgbClr val="E3600F"/>
                </a:solidFill>
                <a:latin typeface="Verdana" pitchFamily="34" charset="0"/>
              </a:defRPr>
            </a:lvl8pPr>
            <a:lvl9pPr marL="1828800" algn="ctr" rtl="0" fontAlgn="base">
              <a:spcBef>
                <a:spcPct val="0"/>
              </a:spcBef>
              <a:spcAft>
                <a:spcPct val="0"/>
              </a:spcAft>
              <a:defRPr sz="3200" b="1">
                <a:solidFill>
                  <a:srgbClr val="E3600F"/>
                </a:solidFill>
                <a:latin typeface="Verdana" pitchFamily="34" charset="0"/>
              </a:defRPr>
            </a:lvl9pPr>
          </a:lstStyle>
          <a:p>
            <a:r>
              <a:rPr lang="it-IT" sz="2800" kern="0" dirty="0"/>
              <a:t>I SERVIZI TELEMATICI</a:t>
            </a:r>
            <a:br>
              <a:rPr lang="it-IT" sz="2800" kern="0" dirty="0"/>
            </a:br>
            <a:r>
              <a:rPr lang="it-IT" sz="2800" kern="0" dirty="0">
                <a:solidFill>
                  <a:srgbClr val="333399"/>
                </a:solidFill>
              </a:rPr>
              <a:t>L’ABILITAZIONE FISCONLINE</a:t>
            </a:r>
          </a:p>
          <a:p>
            <a:r>
              <a:rPr lang="it-IT" sz="2000" kern="0" dirty="0">
                <a:solidFill>
                  <a:srgbClr val="333399"/>
                </a:solidFill>
              </a:rPr>
              <a:t>La richiesta in ufficio</a:t>
            </a:r>
          </a:p>
        </p:txBody>
      </p:sp>
    </p:spTree>
    <p:extLst>
      <p:ext uri="{BB962C8B-B14F-4D97-AF65-F5344CB8AC3E}">
        <p14:creationId xmlns:p14="http://schemas.microsoft.com/office/powerpoint/2010/main" val="791960380"/>
      </p:ext>
    </p:extLst>
  </p:cSld>
  <p:clrMapOvr>
    <a:masterClrMapping/>
  </p:clrMapOvr>
  <mc:AlternateContent xmlns:mc="http://schemas.openxmlformats.org/markup-compatibility/2006" xmlns:p14="http://schemas.microsoft.com/office/powerpoint/2010/main">
    <mc:Choice Requires="p14">
      <p:transition spd="slow" p14:dur="2000" advClick="0" advTm="2375"/>
    </mc:Choice>
    <mc:Fallback xmlns="">
      <p:transition spd="slow" advClick="0" advTm="2375"/>
    </mc:Fallback>
  </mc:AlternateContent>
</p:sld>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Berlin Sans FB"/>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zianew2">
  <a:themeElements>
    <a:clrScheme name="agenziane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genzianew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6350">
          <a:noFill/>
        </a:ln>
      </a:spPr>
      <a:bodyPr wrap="none" rtlCol="0" anchor="ctr" anchorCtr="0">
        <a:noAutofit/>
      </a:bodyPr>
      <a:lstStyle>
        <a:defPPr algn="ctr">
          <a:defRPr sz="2400" dirty="0" smtClean="0">
            <a:solidFill>
              <a:srgbClr val="002060"/>
            </a:solidFill>
            <a:latin typeface="Calibri" pitchFamily="34" charset="0"/>
          </a:defRPr>
        </a:defPPr>
      </a:lstStyle>
    </a:txDef>
  </a:objectDefaults>
  <a:extraClrSchemeLst>
    <a:extraClrScheme>
      <a:clrScheme name="agenziane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enziane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enziane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enziane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enziane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enziane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enziane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enziane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enziane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enziane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enziane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enziane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18029</TotalTime>
  <Words>2576</Words>
  <Application>Microsoft Office PowerPoint</Application>
  <PresentationFormat>Presentazione su schermo (4:3)</PresentationFormat>
  <Paragraphs>337</Paragraphs>
  <Slides>67</Slides>
  <Notes>64</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67</vt:i4>
      </vt:variant>
    </vt:vector>
  </HeadingPairs>
  <TitlesOfParts>
    <vt:vector size="77" baseType="lpstr">
      <vt:lpstr>Arial</vt:lpstr>
      <vt:lpstr>Berlin Sans FB</vt:lpstr>
      <vt:lpstr>Calibri</vt:lpstr>
      <vt:lpstr>LetterOMatic!</vt:lpstr>
      <vt:lpstr>Times New Roman</vt:lpstr>
      <vt:lpstr>Verdana</vt:lpstr>
      <vt:lpstr>Wingdings</vt:lpstr>
      <vt:lpstr>Personalizza struttura</vt:lpstr>
      <vt:lpstr>1_Personalizza struttura</vt:lpstr>
      <vt:lpstr>agenzianew2</vt:lpstr>
      <vt:lpstr>I SERVIZI AGILI DI ASSISTENZA</vt:lpstr>
      <vt:lpstr>I SERVIZI TELEMATICI</vt:lpstr>
      <vt:lpstr>I SERVIZI TELEMATICI L’ABILITAZIONE FISCONLINE</vt:lpstr>
      <vt:lpstr>I SERVIZI TELEMATICI L’ABILITAZIONE FISCONLINE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I SERVIZI ON LINE</vt:lpstr>
      <vt:lpstr>I SERVIZI TELEMATICI L’APP «AGENZIAENTRATE»</vt:lpstr>
      <vt:lpstr>I SERVIZI TELEMATICI L’APP «AGENZIAENTRATE»</vt:lpstr>
      <vt:lpstr>I SERVIZI TELEMATICI L’APP «AGENZIAENTRATE»</vt:lpstr>
      <vt:lpstr>I SERVIZI CON  MAIL E PEC</vt:lpstr>
      <vt:lpstr>I SERVIZI CON MAIL E PEC </vt:lpstr>
      <vt:lpstr>I SERVIZI CON MAIL E PEC </vt:lpstr>
      <vt:lpstr>I SERVIZI CON MAIL E PEC </vt:lpstr>
      <vt:lpstr>I SERVIZI CON MAIL E PEC </vt:lpstr>
      <vt:lpstr>IL CONTACT CENTER</vt:lpstr>
      <vt:lpstr>IL CONTACT CENTER L’ASSISTENZA TELEFONICA</vt:lpstr>
      <vt:lpstr>IL CONTACT CENTER LA WEBMAIL</vt:lpstr>
      <vt:lpstr>IL CONTACT CENTER LA WEBMAIL</vt:lpstr>
      <vt:lpstr>IL CONTACT CENTER LA WEBMAIL</vt:lpstr>
      <vt:lpstr>IL CONTACT CENTER LA WEBMAIL</vt:lpstr>
      <vt:lpstr>IL CONTACT CENTER LA WEBMAIL</vt:lpstr>
      <vt:lpstr>I SERVIZI ALLO  SPORTELLO</vt:lpstr>
      <vt:lpstr>I SERVIZI ALLO SPORTELLO IL WEB TICKET</vt:lpstr>
      <vt:lpstr>I SERVIZI ALLO SPORTELLO IL WEB TICKET</vt:lpstr>
      <vt:lpstr>I SERVIZI ALLO SPORTELLO IL WEB TICKET</vt:lpstr>
      <vt:lpstr>I SERVIZI ALLO SPORTELLO IL WEB TICKET</vt:lpstr>
      <vt:lpstr>I SERVIZI ALLO SPORTELLO IL WEB TICKET</vt:lpstr>
      <vt:lpstr>I SERVIZI ALLO SPORTELLO IL WEB TICKET</vt:lpstr>
      <vt:lpstr>I SERVIZI ALLO SPORTELLO IL WEB TICKET</vt:lpstr>
      <vt:lpstr>I SERVIZI ALLO SPORTELLO IL WEB TICKET</vt:lpstr>
      <vt:lpstr>I SERVIZI ALLO SPORTELLO LA PRENOTAZIONE CUP</vt:lpstr>
      <vt:lpstr>I SERVIZI ALLO SPORTELLO LA PRENOTAZIONE CUP</vt:lpstr>
      <vt:lpstr>I SERVIZI ALLO SPORTELLO LA PRENOTAZIONE CUP</vt:lpstr>
      <vt:lpstr>I SERVIZI ALLO SPORTELLO LA PRENOTAZIONE CUP</vt:lpstr>
      <vt:lpstr>I SERVIZI ALLO SPORTELLO LA PRENOTAZIONE CUP</vt:lpstr>
      <vt:lpstr>I SERVIZI ALLO SPORTELLO LA PRENOTAZIONE CUP</vt:lpstr>
      <vt:lpstr>I SERVIZI ALLO SPORTELLO LA PRENOTAZIONE CUP</vt:lpstr>
      <vt:lpstr>IL NUOVO MODELLO DI ACCOGLIENZA</vt:lpstr>
      <vt:lpstr>L’ACCESSO CON APPUNTAMENTO</vt:lpstr>
      <vt:lpstr>L’ACCESSO CON APPUNTAMENTO </vt:lpstr>
      <vt:lpstr>L’ACCESSO CON APPUNTAMENTO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servizi agili dell'AdE</dc:title>
  <dc:creator>FABIO DE PALMA</dc:creator>
  <cp:lastModifiedBy>alessandra gambadoro</cp:lastModifiedBy>
  <cp:revision>9</cp:revision>
  <cp:lastPrinted>2020-02-20T08:27:10Z</cp:lastPrinted>
  <dcterms:created xsi:type="dcterms:W3CDTF">2009-12-30T11:08:24Z</dcterms:created>
  <dcterms:modified xsi:type="dcterms:W3CDTF">2020-11-09T13:15:49Z</dcterms:modified>
</cp:coreProperties>
</file>