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31" r:id="rId2"/>
    <p:sldId id="354" r:id="rId3"/>
    <p:sldId id="388" r:id="rId4"/>
    <p:sldId id="341" r:id="rId5"/>
    <p:sldId id="362" r:id="rId6"/>
    <p:sldId id="360" r:id="rId7"/>
    <p:sldId id="343" r:id="rId8"/>
    <p:sldId id="344" r:id="rId9"/>
    <p:sldId id="345" r:id="rId10"/>
    <p:sldId id="346" r:id="rId11"/>
    <p:sldId id="375" r:id="rId12"/>
    <p:sldId id="376" r:id="rId13"/>
    <p:sldId id="377" r:id="rId14"/>
    <p:sldId id="347" r:id="rId15"/>
    <p:sldId id="391" r:id="rId16"/>
    <p:sldId id="389" r:id="rId17"/>
    <p:sldId id="390" r:id="rId18"/>
    <p:sldId id="353" r:id="rId19"/>
    <p:sldId id="392" r:id="rId20"/>
    <p:sldId id="393" r:id="rId21"/>
    <p:sldId id="398" r:id="rId22"/>
    <p:sldId id="312" r:id="rId23"/>
    <p:sldId id="364" r:id="rId24"/>
    <p:sldId id="387" r:id="rId25"/>
    <p:sldId id="366" r:id="rId26"/>
    <p:sldId id="396" r:id="rId27"/>
    <p:sldId id="367" r:id="rId28"/>
    <p:sldId id="401" r:id="rId29"/>
    <p:sldId id="402" r:id="rId30"/>
    <p:sldId id="403" r:id="rId31"/>
    <p:sldId id="404" r:id="rId32"/>
    <p:sldId id="369" r:id="rId33"/>
    <p:sldId id="370" r:id="rId34"/>
    <p:sldId id="400" r:id="rId35"/>
    <p:sldId id="381" r:id="rId36"/>
    <p:sldId id="380" r:id="rId37"/>
    <p:sldId id="399" r:id="rId38"/>
    <p:sldId id="405" r:id="rId39"/>
  </p:sldIdLst>
  <p:sldSz cx="9144000" cy="6858000" type="screen4x3"/>
  <p:notesSz cx="6797675" cy="987425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SI VITO" initials="RV" lastIdx="1" clrIdx="0"/>
  <p:cmAuthor id="1" name="CIRANDA CHIARA" initials="C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6906" autoAdjust="0"/>
  </p:normalViewPr>
  <p:slideViewPr>
    <p:cSldViewPr snapToGrid="0" snapToObjects="1">
      <p:cViewPr>
        <p:scale>
          <a:sx n="70" d="100"/>
          <a:sy n="70" d="100"/>
        </p:scale>
        <p:origin x="-148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3711"/>
          </a:xfrm>
          <a:prstGeom prst="rect">
            <a:avLst/>
          </a:prstGeom>
        </p:spPr>
        <p:txBody>
          <a:bodyPr vert="horz" lIns="92417" tIns="46209" rIns="92417" bIns="4620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3711"/>
          </a:xfrm>
          <a:prstGeom prst="rect">
            <a:avLst/>
          </a:prstGeom>
        </p:spPr>
        <p:txBody>
          <a:bodyPr vert="horz" lIns="92417" tIns="46209" rIns="92417" bIns="46209" rtlCol="0"/>
          <a:lstStyle>
            <a:lvl1pPr algn="r">
              <a:defRPr sz="1200"/>
            </a:lvl1pPr>
          </a:lstStyle>
          <a:p>
            <a:fld id="{E546A6AD-0F6F-4418-8E48-E1C27D191B2A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8188"/>
            <a:ext cx="4943475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7" tIns="46209" rIns="92417" bIns="4620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2417" tIns="46209" rIns="92417" bIns="46209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378828"/>
            <a:ext cx="2945659" cy="493711"/>
          </a:xfrm>
          <a:prstGeom prst="rect">
            <a:avLst/>
          </a:prstGeom>
        </p:spPr>
        <p:txBody>
          <a:bodyPr vert="horz" lIns="92417" tIns="46209" rIns="92417" bIns="4620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378828"/>
            <a:ext cx="2945659" cy="493711"/>
          </a:xfrm>
          <a:prstGeom prst="rect">
            <a:avLst/>
          </a:prstGeom>
        </p:spPr>
        <p:txBody>
          <a:bodyPr vert="horz" lIns="92417" tIns="46209" rIns="92417" bIns="46209" rtlCol="0" anchor="b"/>
          <a:lstStyle>
            <a:lvl1pPr algn="r">
              <a:defRPr sz="1200"/>
            </a:lvl1pPr>
          </a:lstStyle>
          <a:p>
            <a:fld id="{7CCC9DAF-23AC-46AE-9606-5B5C2E65AF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60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it-IT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100" dirty="0">
              <a:solidFill>
                <a:schemeClr val="tx2"/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9DAF-23AC-46AE-9606-5B5C2E65AF9F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62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9DAF-23AC-46AE-9606-5B5C2E65AF9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03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localhost/Volumes/ARCHIVIO/Modelli%20in%20lavorazione/SLIDE/DEF./interno.jp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terno.jpg" descr="/Volumes/ARCHIVIO/Modelli in lavorazione/SLIDE/DEF./interno.jpg"/>
          <p:cNvPicPr>
            <a:picLocks noChangeAspect="1"/>
          </p:cNvPicPr>
          <p:nvPr userDrawn="1"/>
        </p:nvPicPr>
        <p:blipFill>
          <a:blip r:embed="rId12" r:link="rId13"/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200" y="6498402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CHIVIO/Modelli%20in%20lavorazione/SLIDE/DEF./Spunt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genziaentrate.gov.it/wps/content/nsilib/nsi/app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opertinageneral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8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La consulenza giuridica</a:t>
            </a: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95701" y="4371789"/>
            <a:ext cx="7979231" cy="11508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600" dirty="0">
                <a:solidFill>
                  <a:srgbClr val="073C62"/>
                </a:solidFill>
                <a:latin typeface="Lucida Fax" panose="02060602050505020204" pitchFamily="18" charset="0"/>
              </a:rPr>
              <a:t>Entro</a:t>
            </a:r>
            <a:r>
              <a:rPr lang="it-IT" sz="26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 40 </a:t>
            </a:r>
            <a:r>
              <a:rPr lang="it-IT" sz="2600" b="1" dirty="0">
                <a:solidFill>
                  <a:srgbClr val="FF6600"/>
                </a:solidFill>
                <a:latin typeface="Lucida Fax" panose="02060602050505020204" pitchFamily="18" charset="0"/>
              </a:rPr>
              <a:t>gg. </a:t>
            </a:r>
            <a:r>
              <a:rPr lang="it-IT" sz="2600" dirty="0">
                <a:solidFill>
                  <a:srgbClr val="073C62"/>
                </a:solidFill>
                <a:latin typeface="Lucida Fax" panose="02060602050505020204" pitchFamily="18" charset="0"/>
              </a:rPr>
              <a:t>per 1.656 istanze inammissibili</a:t>
            </a:r>
          </a:p>
          <a:p>
            <a:pPr>
              <a:defRPr/>
            </a:pPr>
            <a:r>
              <a:rPr lang="it-IT" sz="2200" b="1" dirty="0">
                <a:solidFill>
                  <a:srgbClr val="073C62"/>
                </a:solidFill>
                <a:latin typeface="Lucida Fax" panose="02060602050505020204" pitchFamily="18" charset="0"/>
              </a:rPr>
              <a:t>(</a:t>
            </a:r>
            <a:r>
              <a:rPr lang="it-IT" sz="2600" b="1" dirty="0">
                <a:solidFill>
                  <a:srgbClr val="FF6600"/>
                </a:solidFill>
                <a:latin typeface="Lucida Fax" panose="02060602050505020204" pitchFamily="18" charset="0"/>
              </a:rPr>
              <a:t>89% </a:t>
            </a:r>
            <a:r>
              <a:rPr lang="it-IT" sz="2200" b="1" dirty="0">
                <a:solidFill>
                  <a:srgbClr val="073C62"/>
                </a:solidFill>
                <a:latin typeface="Lucida Fax" panose="02060602050505020204" pitchFamily="18" charset="0"/>
              </a:rPr>
              <a:t>del totale in scadenza</a:t>
            </a:r>
            <a:r>
              <a:rPr lang="it-IT" sz="22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)</a:t>
            </a:r>
            <a:endParaRPr lang="it-IT" sz="1000" dirty="0" smtClean="0">
              <a:solidFill>
                <a:schemeClr val="tx2"/>
              </a:solidFill>
              <a:latin typeface="Lucida Fax" panose="02060602050505020204" pitchFamily="18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355382" y="1804823"/>
            <a:ext cx="842486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1pPr>
            <a:lvl2pPr marL="742950" indent="-28575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2pPr>
            <a:lvl3pPr marL="11430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3pPr>
            <a:lvl4pPr marL="16002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4pPr>
            <a:lvl5pPr marL="20574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b="1" dirty="0" smtClean="0">
                <a:latin typeface="Lucida Fax" panose="02060602050505020204" pitchFamily="18" charset="0"/>
              </a:rPr>
              <a:t>Ridotti</a:t>
            </a:r>
            <a:r>
              <a:rPr lang="it-IT" alt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 tempi di risposta</a:t>
            </a:r>
          </a:p>
          <a:p>
            <a:pPr algn="ctr" eaLnBrk="1" hangingPunct="1">
              <a:defRPr/>
            </a:pPr>
            <a:r>
              <a:rPr lang="it-IT" altLang="it-IT" sz="2800" dirty="0">
                <a:latin typeface="Lucida Fax" panose="02060602050505020204" pitchFamily="18" charset="0"/>
              </a:rPr>
              <a:t>prima della scadenza dei 120 giorni</a:t>
            </a:r>
          </a:p>
          <a:p>
            <a:pPr algn="ctr" eaLnBrk="1" hangingPunct="1">
              <a:defRPr/>
            </a:pPr>
            <a:endParaRPr lang="it-IT" altLang="it-IT" sz="2000" b="1" dirty="0" smtClean="0">
              <a:solidFill>
                <a:srgbClr val="FF6600"/>
              </a:solidFill>
              <a:latin typeface="Lucida Fax" panose="02060602050505020204" pitchFamily="18" charset="0"/>
            </a:endParaRPr>
          </a:p>
          <a:p>
            <a:pPr algn="ctr" eaLnBrk="1" hangingPunct="1">
              <a:defRPr/>
            </a:pPr>
            <a:r>
              <a:rPr lang="it-IT" altLang="it-IT" dirty="0">
                <a:solidFill>
                  <a:srgbClr val="073C62"/>
                </a:solidFill>
                <a:latin typeface="Lucida Fax" panose="02060602050505020204" pitchFamily="18" charset="0"/>
              </a:rPr>
              <a:t>Entro</a:t>
            </a:r>
            <a:r>
              <a:rPr lang="it-IT" altLang="it-IT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 90 gg. </a:t>
            </a:r>
            <a:r>
              <a:rPr lang="it-IT" altLang="it-IT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per 5.883 interpelli ordinari</a:t>
            </a:r>
          </a:p>
          <a:p>
            <a:pPr algn="ctr" eaLnBrk="1" hangingPunct="1">
              <a:defRPr/>
            </a:pPr>
            <a:endParaRPr lang="it-IT" altLang="it-IT" sz="1000" dirty="0" smtClean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pPr algn="ctr" eaLnBrk="1" hangingPunct="1">
              <a:defRPr/>
            </a:pPr>
            <a:r>
              <a:rPr lang="it-IT" altLang="it-IT" sz="22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(</a:t>
            </a:r>
            <a:r>
              <a:rPr lang="it-IT" altLang="it-IT" sz="20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92% </a:t>
            </a:r>
            <a:r>
              <a:rPr lang="it-IT" altLang="it-IT" sz="22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del totale in scadenza)</a:t>
            </a:r>
          </a:p>
        </p:txBody>
      </p:sp>
    </p:spTree>
    <p:extLst>
      <p:ext uri="{BB962C8B-B14F-4D97-AF65-F5344CB8AC3E}">
        <p14:creationId xmlns:p14="http://schemas.microsoft.com/office/powerpoint/2010/main" val="15802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Recupero dell’evasione </a:t>
            </a: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840175" y="1407225"/>
            <a:ext cx="7428941" cy="4352306"/>
          </a:xfrm>
        </p:spPr>
        <p:txBody>
          <a:bodyPr>
            <a:noAutofit/>
          </a:bodyPr>
          <a:lstStyle/>
          <a:p>
            <a:pPr lvl="0" algn="just"/>
            <a:r>
              <a:rPr lang="it-IT" sz="24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14,6 miliardi </a:t>
            </a:r>
            <a:r>
              <a:rPr lang="it-IT" sz="2400" b="1" dirty="0">
                <a:solidFill>
                  <a:srgbClr val="073C62"/>
                </a:solidFill>
                <a:latin typeface="Lucida Fax" panose="02060602050505020204" pitchFamily="18" charset="0"/>
              </a:rPr>
              <a:t>di euro </a:t>
            </a:r>
            <a:r>
              <a:rPr lang="it-IT" sz="24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da attività </a:t>
            </a:r>
            <a:r>
              <a:rPr lang="it-IT" sz="2400" b="1" dirty="0">
                <a:solidFill>
                  <a:srgbClr val="073C62"/>
                </a:solidFill>
                <a:latin typeface="Lucida Fax" panose="02060602050505020204" pitchFamily="18" charset="0"/>
              </a:rPr>
              <a:t>di controllo dell’Agenzia delle Entrate 	 </a:t>
            </a:r>
            <a:endParaRPr lang="it-IT" sz="2400" b="1" dirty="0" smtClean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pPr lvl="0"/>
            <a:r>
              <a:rPr lang="it-IT" sz="3600" b="1" dirty="0">
                <a:solidFill>
                  <a:srgbClr val="FF6600"/>
                </a:solidFill>
                <a:latin typeface="Lucida Fax" panose="02060602050505020204" pitchFamily="18" charset="0"/>
              </a:rPr>
              <a:t>+</a:t>
            </a:r>
          </a:p>
          <a:p>
            <a:pPr lvl="0" algn="just"/>
            <a:r>
              <a:rPr lang="it-IT" sz="24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250 </a:t>
            </a:r>
            <a:r>
              <a:rPr lang="it-IT" sz="2400" b="1" dirty="0">
                <a:solidFill>
                  <a:srgbClr val="FF6600"/>
                </a:solidFill>
                <a:latin typeface="Lucida Fax" panose="02060602050505020204" pitchFamily="18" charset="0"/>
              </a:rPr>
              <a:t>milioni</a:t>
            </a:r>
            <a:r>
              <a:rPr lang="it-IT" sz="24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  <a:r>
              <a:rPr lang="it-IT" sz="2400" b="1" dirty="0">
                <a:solidFill>
                  <a:srgbClr val="073C62"/>
                </a:solidFill>
                <a:latin typeface="Lucida Fax" panose="02060602050505020204" pitchFamily="18" charset="0"/>
              </a:rPr>
              <a:t>di euro </a:t>
            </a:r>
            <a:r>
              <a:rPr lang="it-IT" sz="24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da attività di promozione della </a:t>
            </a:r>
            <a:r>
              <a:rPr lang="it-IT" sz="24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compliance</a:t>
            </a:r>
            <a:endParaRPr lang="it-IT" sz="2400" b="1" dirty="0" smtClean="0">
              <a:solidFill>
                <a:srgbClr val="00B050"/>
              </a:solidFill>
              <a:latin typeface="Lucida Fax" panose="02060602050505020204" pitchFamily="18" charset="0"/>
            </a:endParaRPr>
          </a:p>
          <a:p>
            <a:pPr lvl="0">
              <a:spcBef>
                <a:spcPts val="0"/>
              </a:spcBef>
            </a:pPr>
            <a:r>
              <a:rPr lang="it-IT" sz="36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=</a:t>
            </a:r>
          </a:p>
          <a:p>
            <a:pPr lvl="0" algn="just">
              <a:spcBef>
                <a:spcPts val="0"/>
              </a:spcBef>
            </a:pPr>
            <a:r>
              <a:rPr 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14,9 miliardi </a:t>
            </a:r>
            <a:r>
              <a:rPr lang="it-IT" sz="24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recuperati grazie alla complessiva azione </a:t>
            </a:r>
            <a:r>
              <a:rPr lang="it-IT" sz="2400" b="1" dirty="0">
                <a:solidFill>
                  <a:srgbClr val="073C62"/>
                </a:solidFill>
                <a:latin typeface="Lucida Fax" panose="02060602050505020204" pitchFamily="18" charset="0"/>
              </a:rPr>
              <a:t>di </a:t>
            </a:r>
            <a:r>
              <a:rPr lang="it-IT" sz="24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contrasto</a:t>
            </a:r>
            <a:endParaRPr lang="it-IT" sz="4000" b="1" dirty="0">
              <a:solidFill>
                <a:srgbClr val="FF6600"/>
              </a:solidFill>
              <a:latin typeface="Lucida Fax" panose="02060602050505020204" pitchFamily="18" charset="0"/>
            </a:endParaRPr>
          </a:p>
          <a:p>
            <a:pPr>
              <a:lnSpc>
                <a:spcPct val="114000"/>
              </a:lnSpc>
              <a:defRPr/>
            </a:pPr>
            <a:endParaRPr lang="it-IT" altLang="it-IT" sz="2800" b="1" dirty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endParaRPr lang="it-IT" sz="2800" b="1" dirty="0">
              <a:solidFill>
                <a:srgbClr val="FF6600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72966" y="549431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Riscossioni di entrate </a:t>
            </a:r>
            <a:r>
              <a:rPr lang="it-IT" altLang="it-IT" sz="2200" b="1" kern="0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erariali e non erariali </a:t>
            </a:r>
            <a:r>
              <a:rPr lang="it-IT" altLang="it-IT" sz="2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derivanti dall’attività di liquidazione delle imposte e da attività di </a:t>
            </a:r>
            <a:r>
              <a:rPr lang="it-IT" altLang="it-IT" sz="2200" b="1" kern="0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controllo e versamenti spontanei a seguito di attività di promozione della </a:t>
            </a:r>
            <a:r>
              <a:rPr lang="it-IT" altLang="it-IT" sz="2200" b="1" i="1" kern="0" dirty="0" err="1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compliance</a:t>
            </a:r>
            <a:r>
              <a:rPr lang="it-IT" altLang="it-IT" sz="2200" b="1" kern="0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/>
            </a:r>
            <a:br>
              <a:rPr lang="it-IT" altLang="it-IT" sz="2200" b="1" kern="0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</a:br>
            <a:endParaRPr lang="it-IT" sz="2200" b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j-ea"/>
              <a:cs typeface="+mj-cs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04722"/>
              </p:ext>
            </p:extLst>
          </p:nvPr>
        </p:nvGraphicFramePr>
        <p:xfrm>
          <a:off x="686110" y="2100224"/>
          <a:ext cx="7756632" cy="35655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39158"/>
                <a:gridCol w="1939158"/>
                <a:gridCol w="1939158"/>
                <a:gridCol w="1939158"/>
              </a:tblGrid>
              <a:tr h="455408">
                <a:tc>
                  <a:txBody>
                    <a:bodyPr/>
                    <a:lstStyle/>
                    <a:p>
                      <a:endParaRPr lang="it-IT" sz="1500" b="1" dirty="0">
                        <a:latin typeface="Lucida Fax" panose="02060602050505020204" pitchFamily="18" charset="0"/>
                      </a:endParaRPr>
                    </a:p>
                  </a:txBody>
                  <a:tcPr marL="86185" marR="86185" marT="43092" marB="43092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897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897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 %</a:t>
                      </a:r>
                    </a:p>
                  </a:txBody>
                  <a:tcPr marL="8978" marR="8978" marT="8978" marB="0" anchor="ctr"/>
                </a:tc>
              </a:tr>
              <a:tr h="56970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</a:rPr>
                        <a:t>Entrate complessive</a:t>
                      </a:r>
                      <a:endParaRPr lang="it-IT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</a:endParaRPr>
                    </a:p>
                  </a:txBody>
                  <a:tcPr marL="8079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14,2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14,9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4,9%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</a:tr>
              <a:tr h="532263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di cui</a:t>
                      </a:r>
                    </a:p>
                  </a:txBody>
                  <a:tcPr marL="8978" marR="80798" marT="8978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78" marR="8978" marT="8978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5408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it-IT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Versamenti diretti</a:t>
                      </a:r>
                    </a:p>
                  </a:txBody>
                  <a:tcPr marL="8079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10,1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10,2 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1,0%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</a:tr>
              <a:tr h="455408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it-IT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Riscossione coattiva</a:t>
                      </a:r>
                    </a:p>
                  </a:txBody>
                  <a:tcPr marL="8079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4,1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4,4 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7,3%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</a:tr>
              <a:tr h="1061525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Versamenti spontanei a seguito della promozione della </a:t>
                      </a:r>
                      <a:r>
                        <a:rPr lang="it-IT" sz="1400" b="1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compliance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079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0,3 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978" marR="8978" marT="8978" marB="0" anchor="ctr"/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63394" y="5898781"/>
            <a:ext cx="372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Importi espressi in </a:t>
            </a:r>
            <a:r>
              <a:rPr lang="it-IT" sz="1400" b="1" i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miliardi di euro</a:t>
            </a:r>
            <a:endParaRPr lang="it-IT" sz="1400" b="1" i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7733"/>
              </p:ext>
            </p:extLst>
          </p:nvPr>
        </p:nvGraphicFramePr>
        <p:xfrm>
          <a:off x="688772" y="2081688"/>
          <a:ext cx="7730840" cy="36008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32710"/>
                <a:gridCol w="1932710"/>
                <a:gridCol w="1932710"/>
                <a:gridCol w="1932710"/>
              </a:tblGrid>
              <a:tr h="408994">
                <a:tc>
                  <a:txBody>
                    <a:bodyPr/>
                    <a:lstStyle/>
                    <a:p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500" b="1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Δ %</a:t>
                      </a:r>
                    </a:p>
                  </a:txBody>
                  <a:tcPr marL="9525" marR="9525" marT="9525" marB="0" anchor="ctr"/>
                </a:tc>
              </a:tr>
              <a:tr h="62100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Entrate complessive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14,2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14,9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4,9%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591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di </a:t>
                      </a:r>
                      <a:r>
                        <a:rPr lang="it-IT" sz="1500" b="1" i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cui</a:t>
                      </a:r>
                      <a:endParaRPr lang="it-IT" sz="1500" b="1" i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9456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da attività di controllo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8,1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7,7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-4,9%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9456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da attività di liquidazione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6,1 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6,9 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13,1%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3582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da versamenti spontanei</a:t>
                      </a:r>
                    </a:p>
                    <a:p>
                      <a:pPr algn="l" rtl="0" fontAlgn="ctr"/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0,3 </a:t>
                      </a:r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5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72966" y="533665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200" b="1" kern="0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Riscossioni di entrate erariali e non erariali derivanti dall’attività di liquidazione </a:t>
            </a:r>
            <a:r>
              <a:rPr lang="it-IT" altLang="it-IT" sz="2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delle </a:t>
            </a:r>
            <a:r>
              <a:rPr lang="it-IT" altLang="it-IT" sz="2200" b="1" kern="0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imposte e da attività di </a:t>
            </a:r>
            <a:r>
              <a:rPr lang="it-IT" altLang="it-IT" sz="2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controllo e </a:t>
            </a:r>
            <a:r>
              <a:rPr lang="it-IT" altLang="it-IT" sz="2200" b="1" kern="0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versamenti spontanei a seguito di attività di promozione della </a:t>
            </a:r>
            <a:r>
              <a:rPr lang="it-IT" altLang="it-IT" sz="2200" b="1" i="1" kern="0" dirty="0" err="1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compliance</a:t>
            </a:r>
            <a:endParaRPr lang="it-IT" sz="2200" b="1" i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63394" y="5898781"/>
            <a:ext cx="3567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Importi espressi in </a:t>
            </a:r>
            <a:r>
              <a:rPr lang="it-IT" sz="1400" b="1" i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miliardi di euro</a:t>
            </a:r>
            <a:endParaRPr lang="it-IT" sz="1400" b="1" i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25214"/>
              </p:ext>
            </p:extLst>
          </p:nvPr>
        </p:nvGraphicFramePr>
        <p:xfrm>
          <a:off x="772497" y="2083831"/>
          <a:ext cx="7567442" cy="32698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53633"/>
                <a:gridCol w="1453633"/>
                <a:gridCol w="1453633"/>
                <a:gridCol w="1453633"/>
                <a:gridCol w="1752910"/>
              </a:tblGrid>
              <a:tr h="4391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3754" marR="9306" marT="9306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Platea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Soggetti Controllati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% Soggetti/ Platea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Entrate complessive</a:t>
                      </a:r>
                    </a:p>
                  </a:txBody>
                  <a:tcPr marL="9306" marR="9306" marT="9306" marB="0" anchor="ctr"/>
                </a:tc>
              </a:tr>
              <a:tr h="4391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Grandi contribuenti</a:t>
                      </a: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3.094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1.212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39%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1.998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</a:tr>
              <a:tr h="4391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Imprese medie dimensioni </a:t>
                      </a: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55.977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8.024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14%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1.555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</a:tr>
              <a:tr h="108369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Imprese piccole dimensioni - Lavoratori autonomi</a:t>
                      </a: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6.076.008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109.817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2%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1.670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</a:tr>
              <a:tr h="868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Altri contribuenti persone fisiche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378.097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1.952</a:t>
                      </a:r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306" marR="9306" marT="9306" marB="0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72360" y="59981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8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Attività di controllo: distribuzione per tipologia di contribuente</a:t>
            </a:r>
            <a:endParaRPr lang="it-IT" sz="2800" b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3394" y="5898781"/>
            <a:ext cx="3567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Importi espressi in </a:t>
            </a:r>
            <a:r>
              <a:rPr lang="it-IT" sz="1400" b="1" i="1" dirty="0" smtClean="0">
                <a:solidFill>
                  <a:schemeClr val="accent1">
                    <a:lumMod val="50000"/>
                  </a:schemeClr>
                </a:solidFill>
                <a:latin typeface="Lucida Fax" panose="02060602050505020204" pitchFamily="18" charset="0"/>
              </a:rPr>
              <a:t>milioni di euro</a:t>
            </a:r>
            <a:endParaRPr lang="it-IT" sz="1400" b="1" i="1" dirty="0">
              <a:solidFill>
                <a:schemeClr val="accent1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66613"/>
              </p:ext>
            </p:extLst>
          </p:nvPr>
        </p:nvGraphicFramePr>
        <p:xfrm>
          <a:off x="551794" y="2019356"/>
          <a:ext cx="8040408" cy="339497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59415"/>
                <a:gridCol w="2065283"/>
                <a:gridCol w="3515710"/>
              </a:tblGrid>
              <a:tr h="563171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Tipologia comunicazione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N. destinatari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N. destinatari che hanno presentato la dichiarazione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317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730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220.000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105.341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317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IVA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64.710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48.795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317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Plusvalenze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2.632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504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317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Lista 770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4.220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803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317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Spesometro fornitori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13.626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817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17985" y="635639"/>
            <a:ext cx="8529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980363" algn="l"/>
              </a:tabLst>
            </a:pPr>
            <a:r>
              <a:rPr lang="it-IT" altLang="it-IT" sz="28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Comunicazioni inviate finalizzate alla </a:t>
            </a:r>
            <a:r>
              <a:rPr lang="it-IT" altLang="it-IT" sz="2800" b="1" i="1" kern="0" dirty="0" err="1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compliance</a:t>
            </a:r>
            <a:endParaRPr lang="it-IT" altLang="it-IT" sz="2800" b="1" i="1" kern="0" dirty="0" smtClean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ttangolo 5"/>
          <p:cNvSpPr>
            <a:spLocks noChangeArrowheads="1"/>
          </p:cNvSpPr>
          <p:nvPr/>
        </p:nvSpPr>
        <p:spPr bwMode="auto">
          <a:xfrm>
            <a:off x="2279323" y="3348704"/>
            <a:ext cx="456526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400" b="1" dirty="0">
                <a:solidFill>
                  <a:srgbClr val="FF6600"/>
                </a:solidFill>
              </a:rPr>
              <a:t>107mila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 b="1" dirty="0"/>
              <a:t>r</a:t>
            </a:r>
            <a:r>
              <a:rPr lang="it-IT" altLang="it-IT" sz="2800" b="1" dirty="0" smtClean="0"/>
              <a:t>icorsi tributari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dirty="0" smtClean="0"/>
              <a:t>in primo grado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600" b="1" dirty="0">
                <a:solidFill>
                  <a:srgbClr val="FF6600"/>
                </a:solidFill>
              </a:rPr>
              <a:t>(-3%)</a:t>
            </a:r>
          </a:p>
        </p:txBody>
      </p:sp>
      <p:cxnSp>
        <p:nvCxnSpPr>
          <p:cNvPr id="3" name="Connettore 2 2"/>
          <p:cNvCxnSpPr/>
          <p:nvPr/>
        </p:nvCxnSpPr>
        <p:spPr>
          <a:xfrm flipH="1">
            <a:off x="2627313" y="2276475"/>
            <a:ext cx="1584325" cy="6477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Il contenzioso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16424" y="1331074"/>
            <a:ext cx="616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3366"/>
                </a:solidFill>
                <a:latin typeface="Lucida Fax" panose="02060602050505020204" pitchFamily="18" charset="0"/>
                <a:cs typeface="Latha" panose="020B0604020202020204" pitchFamily="34" charset="0"/>
              </a:rPr>
              <a:t>Numero di ricorsi presentati per la prima volta  </a:t>
            </a:r>
            <a:endParaRPr lang="it-IT" b="1" dirty="0">
              <a:solidFill>
                <a:srgbClr val="003366"/>
              </a:solidFill>
              <a:latin typeface="Lucida Fax" panose="02060602050505020204" pitchFamily="18" charset="0"/>
              <a:cs typeface="Latha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62635" y="2097185"/>
            <a:ext cx="64904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073C62"/>
                </a:solidFill>
                <a:latin typeface="Lucida Fax" pitchFamily="18" charset="0"/>
              </a:rPr>
              <a:t>Nuovo record </a:t>
            </a:r>
            <a:endParaRPr lang="it-IT" altLang="it-IT" sz="2400" b="1" dirty="0" smtClean="0">
              <a:solidFill>
                <a:srgbClr val="073C62"/>
              </a:solidFill>
              <a:latin typeface="Lucida Fax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 smtClean="0">
                <a:solidFill>
                  <a:srgbClr val="073C62"/>
                </a:solidFill>
                <a:latin typeface="Lucida Fax" pitchFamily="18" charset="0"/>
              </a:rPr>
              <a:t>della riduzione </a:t>
            </a:r>
            <a:r>
              <a:rPr lang="it-IT" altLang="it-IT" sz="2400" b="1" dirty="0">
                <a:solidFill>
                  <a:srgbClr val="073C62"/>
                </a:solidFill>
                <a:latin typeface="Lucida Fax" pitchFamily="18" charset="0"/>
              </a:rPr>
              <a:t>del contenzioso </a:t>
            </a:r>
            <a:endParaRPr lang="it-IT" altLang="it-IT" sz="2400" b="1" dirty="0" smtClean="0">
              <a:solidFill>
                <a:srgbClr val="073C62"/>
              </a:solidFill>
              <a:latin typeface="Lucida Fax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 smtClean="0">
                <a:solidFill>
                  <a:srgbClr val="073C62"/>
                </a:solidFill>
                <a:latin typeface="Lucida Fax" pitchFamily="18" charset="0"/>
              </a:rPr>
              <a:t>rispetto </a:t>
            </a:r>
            <a:r>
              <a:rPr lang="it-IT" altLang="it-IT" sz="2400" b="1" dirty="0">
                <a:solidFill>
                  <a:srgbClr val="073C62"/>
                </a:solidFill>
                <a:latin typeface="Lucida Fax" pitchFamily="18" charset="0"/>
              </a:rPr>
              <a:t>al 2014 (</a:t>
            </a:r>
            <a:r>
              <a:rPr lang="it-IT" altLang="it-IT" sz="2400" b="1" dirty="0" smtClean="0">
                <a:solidFill>
                  <a:srgbClr val="073C62"/>
                </a:solidFill>
                <a:latin typeface="Lucida Fax" pitchFamily="18" charset="0"/>
              </a:rPr>
              <a:t>110mila</a:t>
            </a:r>
            <a:r>
              <a:rPr lang="it-IT" altLang="it-IT" sz="2600" b="1" dirty="0" smtClean="0">
                <a:solidFill>
                  <a:srgbClr val="073C62"/>
                </a:solidFill>
                <a:latin typeface="Lucida Fax" pitchFamily="18" charset="0"/>
              </a:rPr>
              <a:t>)</a:t>
            </a:r>
            <a:endParaRPr lang="it-IT" altLang="it-IT" sz="2600" b="1" dirty="0"/>
          </a:p>
        </p:txBody>
      </p:sp>
    </p:spTree>
    <p:extLst>
      <p:ext uri="{BB962C8B-B14F-4D97-AF65-F5344CB8AC3E}">
        <p14:creationId xmlns:p14="http://schemas.microsoft.com/office/powerpoint/2010/main" val="17914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tangolo 5"/>
          <p:cNvSpPr>
            <a:spLocks noChangeArrowheads="1"/>
          </p:cNvSpPr>
          <p:nvPr/>
        </p:nvSpPr>
        <p:spPr bwMode="auto">
          <a:xfrm>
            <a:off x="611188" y="1844675"/>
            <a:ext cx="81375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36000" r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it-IT" sz="2600" b="1" i="1" dirty="0">
              <a:solidFill>
                <a:srgbClr val="003366"/>
              </a:solidFill>
              <a:latin typeface="Verdana" pitchFamily="34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 flipH="1">
            <a:off x="2627313" y="2276475"/>
            <a:ext cx="1584325" cy="6477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Il contenzioso</a:t>
            </a:r>
          </a:p>
        </p:txBody>
      </p:sp>
      <p:sp>
        <p:nvSpPr>
          <p:cNvPr id="10" name="Rettangolo 5"/>
          <p:cNvSpPr>
            <a:spLocks noChangeArrowheads="1"/>
          </p:cNvSpPr>
          <p:nvPr/>
        </p:nvSpPr>
        <p:spPr bwMode="auto">
          <a:xfrm>
            <a:off x="1239165" y="1765725"/>
            <a:ext cx="721903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b="1" dirty="0" err="1"/>
              <a:t>L’Agenzia</a:t>
            </a:r>
            <a:r>
              <a:rPr lang="en-US" altLang="it-IT" sz="4400" b="1" dirty="0" smtClean="0">
                <a:solidFill>
                  <a:srgbClr val="FF6600"/>
                </a:solidFill>
              </a:rPr>
              <a:t> </a:t>
            </a:r>
            <a:r>
              <a:rPr lang="en-US" altLang="it-IT" b="1" dirty="0" err="1"/>
              <a:t>vince</a:t>
            </a:r>
            <a:r>
              <a:rPr lang="en-US" altLang="it-IT" b="1" dirty="0"/>
              <a:t> </a:t>
            </a:r>
            <a:endParaRPr lang="en-US" altLang="it-IT" b="1" dirty="0" smtClean="0"/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b="1" dirty="0" err="1" smtClean="0"/>
              <a:t>nel</a:t>
            </a:r>
            <a:r>
              <a:rPr lang="en-US" altLang="it-IT" b="1" dirty="0" smtClean="0"/>
              <a:t> </a:t>
            </a:r>
            <a:r>
              <a:rPr lang="en-US" altLang="it-IT" sz="4400" b="1" dirty="0" smtClean="0">
                <a:solidFill>
                  <a:srgbClr val="FF6600"/>
                </a:solidFill>
              </a:rPr>
              <a:t>64% </a:t>
            </a:r>
            <a:r>
              <a:rPr lang="en-US" altLang="it-IT" b="1" dirty="0" err="1" smtClean="0"/>
              <a:t>dei</a:t>
            </a:r>
            <a:r>
              <a:rPr lang="en-US" altLang="it-IT" b="1" dirty="0" smtClean="0"/>
              <a:t> </a:t>
            </a:r>
            <a:r>
              <a:rPr lang="en-US" altLang="it-IT" b="1" dirty="0" err="1"/>
              <a:t>casi</a:t>
            </a:r>
            <a:r>
              <a:rPr lang="en-US" altLang="it-IT" b="1" dirty="0"/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00826" y="3578172"/>
            <a:ext cx="813752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073C62"/>
                </a:solidFill>
                <a:latin typeface="Lucida Fax" pitchFamily="18" charset="0"/>
              </a:rPr>
              <a:t>Dal dato sono escluse le vittorie parziali ottenute </a:t>
            </a:r>
            <a:r>
              <a:rPr lang="it-IT" altLang="it-IT" sz="2400" b="1" dirty="0" smtClean="0">
                <a:solidFill>
                  <a:srgbClr val="073C62"/>
                </a:solidFill>
                <a:latin typeface="Lucida Fax" pitchFamily="18" charset="0"/>
              </a:rPr>
              <a:t>dall’Agenzia considerando le quali l’indice di vittoria sale al </a:t>
            </a:r>
            <a:r>
              <a:rPr lang="it-IT" altLang="it-IT" sz="2800" b="1" dirty="0" smtClean="0">
                <a:solidFill>
                  <a:srgbClr val="FF6600"/>
                </a:solidFill>
                <a:latin typeface="Lucida Fax" pitchFamily="18" charset="0"/>
              </a:rPr>
              <a:t>69%</a:t>
            </a:r>
          </a:p>
          <a:p>
            <a:endParaRPr lang="it-IT" b="1" dirty="0">
              <a:solidFill>
                <a:srgbClr val="003366"/>
              </a:solidFill>
              <a:latin typeface="Lucida Fax" panose="02060602050505020204" pitchFamily="18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La </a:t>
            </a:r>
            <a:r>
              <a:rPr lang="it-IT" sz="3200" b="1" kern="0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mediazione tributaria</a:t>
            </a:r>
            <a:endParaRPr lang="it-IT" sz="3200" b="1" kern="0" dirty="0" smtClean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j-ea"/>
              <a:cs typeface="+mj-cs"/>
            </a:endParaRPr>
          </a:p>
        </p:txBody>
      </p:sp>
      <p:sp>
        <p:nvSpPr>
          <p:cNvPr id="10" name="Rettangolo 5"/>
          <p:cNvSpPr>
            <a:spLocks noChangeArrowheads="1"/>
          </p:cNvSpPr>
          <p:nvPr/>
        </p:nvSpPr>
        <p:spPr bwMode="auto">
          <a:xfrm>
            <a:off x="1113037" y="1823986"/>
            <a:ext cx="68800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3400" b="1" dirty="0" smtClean="0"/>
              <a:t>Dimezzati i giudizi </a:t>
            </a:r>
            <a:r>
              <a:rPr lang="en-US" altLang="it-IT" sz="3400" b="1" dirty="0"/>
              <a:t>tributari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it-IT" sz="1000" b="1" dirty="0" smtClean="0">
              <a:solidFill>
                <a:srgbClr val="FF66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3600" b="1" dirty="0" smtClean="0">
                <a:solidFill>
                  <a:srgbClr val="FF6600"/>
                </a:solidFill>
              </a:rPr>
              <a:t>- 53</a:t>
            </a:r>
            <a:r>
              <a:rPr lang="en-US" altLang="it-IT" sz="3600" b="1" dirty="0">
                <a:solidFill>
                  <a:srgbClr val="FF6600"/>
                </a:solidFill>
              </a:rPr>
              <a:t>% </a:t>
            </a:r>
          </a:p>
        </p:txBody>
      </p:sp>
      <p:sp>
        <p:nvSpPr>
          <p:cNvPr id="11" name="Rettangolo 5"/>
          <p:cNvSpPr>
            <a:spLocks noChangeArrowheads="1"/>
          </p:cNvSpPr>
          <p:nvPr/>
        </p:nvSpPr>
        <p:spPr bwMode="auto">
          <a:xfrm>
            <a:off x="1223400" y="3633503"/>
            <a:ext cx="669674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2800" b="1" dirty="0" smtClean="0">
                <a:solidFill>
                  <a:srgbClr val="FF6600"/>
                </a:solidFill>
              </a:rPr>
              <a:t>61.000 </a:t>
            </a:r>
            <a:r>
              <a:rPr lang="it-IT" altLang="it-IT" sz="2800" b="1" dirty="0" smtClean="0"/>
              <a:t>procedimenti su </a:t>
            </a:r>
            <a:r>
              <a:rPr lang="it-IT" altLang="it-IT" sz="2800" b="1" dirty="0" smtClean="0">
                <a:solidFill>
                  <a:srgbClr val="FF6600"/>
                </a:solidFill>
              </a:rPr>
              <a:t>115.000</a:t>
            </a:r>
            <a:endParaRPr lang="it-IT" altLang="it-IT" sz="2800" b="1" dirty="0">
              <a:solidFill>
                <a:srgbClr val="FF66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2800" b="1" dirty="0" smtClean="0"/>
              <a:t>risolti </a:t>
            </a:r>
            <a:r>
              <a:rPr lang="it-IT" altLang="it-IT" sz="2800" b="1" dirty="0"/>
              <a:t>senza andare in giudizio</a:t>
            </a:r>
          </a:p>
        </p:txBody>
      </p:sp>
    </p:spTree>
    <p:extLst>
      <p:ext uri="{BB962C8B-B14F-4D97-AF65-F5344CB8AC3E}">
        <p14:creationId xmlns:p14="http://schemas.microsoft.com/office/powerpoint/2010/main" val="24270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tangolo 5"/>
          <p:cNvSpPr>
            <a:spLocks noChangeArrowheads="1"/>
          </p:cNvSpPr>
          <p:nvPr/>
        </p:nvSpPr>
        <p:spPr bwMode="auto">
          <a:xfrm>
            <a:off x="611188" y="1844675"/>
            <a:ext cx="81375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36000" r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600" b="1" i="1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-55672" y="1747821"/>
            <a:ext cx="921543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1pPr>
            <a:lvl2pPr marL="742950" indent="-28575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2pPr>
            <a:lvl3pPr marL="11430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3pPr>
            <a:lvl4pPr marL="16002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4pPr>
            <a:lvl5pPr marL="20574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b="1" dirty="0" smtClean="0">
                <a:latin typeface="Lucida Fax" panose="02060602050505020204" pitchFamily="18" charset="0"/>
              </a:rPr>
              <a:t>Coinvolti</a:t>
            </a:r>
            <a:r>
              <a:rPr lang="it-IT" alt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 23mila </a:t>
            </a:r>
            <a:r>
              <a:rPr lang="it-IT" altLang="it-IT" sz="2800" b="1" dirty="0" smtClean="0">
                <a:latin typeface="Lucida Fax" panose="02060602050505020204" pitchFamily="18" charset="0"/>
              </a:rPr>
              <a:t>amministrazioni</a:t>
            </a:r>
            <a:endParaRPr lang="it-IT" altLang="it-IT" sz="2800" b="1" dirty="0">
              <a:latin typeface="Lucida Fax" panose="02060602050505020204" pitchFamily="18" charset="0"/>
            </a:endParaRPr>
          </a:p>
          <a:p>
            <a:pPr algn="ctr" eaLnBrk="1" hangingPunct="1">
              <a:defRPr/>
            </a:pPr>
            <a:r>
              <a:rPr lang="it-IT" altLang="it-IT" sz="2800" b="1" dirty="0">
                <a:latin typeface="Lucida Fax" panose="02060602050505020204" pitchFamily="18" charset="0"/>
              </a:rPr>
              <a:t> e </a:t>
            </a:r>
            <a:r>
              <a:rPr lang="it-IT" alt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600 mila </a:t>
            </a:r>
            <a:r>
              <a:rPr lang="it-IT" altLang="it-IT" sz="2800" b="1" dirty="0" smtClean="0">
                <a:latin typeface="Lucida Fax" panose="02060602050505020204" pitchFamily="18" charset="0"/>
              </a:rPr>
              <a:t>fornitori</a:t>
            </a:r>
            <a:endParaRPr lang="it-IT" altLang="it-IT" sz="2800" b="1" dirty="0">
              <a:latin typeface="Lucida Fax" panose="02060602050505020204" pitchFamily="18" charset="0"/>
            </a:endParaRPr>
          </a:p>
          <a:p>
            <a:pPr algn="ctr" eaLnBrk="1" hangingPunct="1">
              <a:defRPr/>
            </a:pPr>
            <a:endParaRPr lang="it-IT" altLang="it-IT" sz="2800" b="1" dirty="0" smtClean="0">
              <a:solidFill>
                <a:srgbClr val="FF6600"/>
              </a:solidFill>
              <a:latin typeface="Lucida Fax" panose="02060602050505020204" pitchFamily="18" charset="0"/>
            </a:endParaRPr>
          </a:p>
          <a:p>
            <a:pPr algn="ctr" eaLnBrk="1" hangingPunct="1">
              <a:defRPr/>
            </a:pPr>
            <a:r>
              <a:rPr lang="it-IT" alt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28 milioni </a:t>
            </a:r>
            <a:r>
              <a:rPr lang="it-IT" altLang="it-IT" sz="2800" b="1" dirty="0">
                <a:latin typeface="Lucida Fax" panose="02060602050505020204" pitchFamily="18" charset="0"/>
              </a:rPr>
              <a:t>di fatture </a:t>
            </a:r>
            <a:r>
              <a:rPr lang="it-IT" altLang="it-IT" sz="2800" dirty="0" smtClean="0">
                <a:latin typeface="Lucida Fax" panose="02060602050505020204" pitchFamily="18" charset="0"/>
              </a:rPr>
              <a:t>nei </a:t>
            </a:r>
            <a:r>
              <a:rPr lang="it-IT" altLang="it-IT" sz="2800" dirty="0">
                <a:latin typeface="Lucida Fax" panose="02060602050505020204" pitchFamily="18" charset="0"/>
              </a:rPr>
              <a:t>primi 20 mesi dall’introduzione</a:t>
            </a:r>
          </a:p>
          <a:p>
            <a:pPr algn="ctr" eaLnBrk="1" hangingPunct="1">
              <a:defRPr/>
            </a:pPr>
            <a:endParaRPr lang="en-US" altLang="it-IT" sz="2000" dirty="0" smtClean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pPr marL="974725" indent="-803275" eaLnBrk="1" hangingPunct="1">
              <a:tabLst>
                <a:tab pos="95250" algn="l"/>
              </a:tabLst>
              <a:defRPr/>
            </a:pPr>
            <a:r>
              <a:rPr lang="en-US" alt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  <a:ea typeface="MS PGothic" pitchFamily="34" charset="-128"/>
              </a:rPr>
              <a:t>   -</a:t>
            </a:r>
            <a:r>
              <a:rPr lang="en-US" altLang="it-IT" sz="2800" b="1" dirty="0" smtClean="0">
                <a:latin typeface="Lucida Fax" panose="02060602050505020204" pitchFamily="18" charset="0"/>
                <a:ea typeface="MS PGothic" pitchFamily="34" charset="-128"/>
              </a:rPr>
              <a:t>  </a:t>
            </a:r>
            <a:r>
              <a:rPr lang="en-US" altLang="it-IT" sz="28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spesa</a:t>
            </a:r>
            <a:r>
              <a:rPr lang="en-US" altLang="it-IT" sz="28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  <a:r>
              <a:rPr lang="en-US" altLang="it-IT" sz="2800" b="1" dirty="0" err="1">
                <a:solidFill>
                  <a:srgbClr val="073C62"/>
                </a:solidFill>
                <a:latin typeface="Lucida Fax" panose="02060602050505020204" pitchFamily="18" charset="0"/>
              </a:rPr>
              <a:t>pubblica</a:t>
            </a:r>
            <a:endParaRPr lang="en-US" altLang="it-IT" sz="2800" b="1" dirty="0" smtClean="0">
              <a:solidFill>
                <a:srgbClr val="FF6600"/>
              </a:solidFill>
              <a:latin typeface="Lucida Fax" panose="02060602050505020204" pitchFamily="18" charset="0"/>
              <a:ea typeface="MS PGothic" pitchFamily="34" charset="-128"/>
            </a:endParaRPr>
          </a:p>
          <a:p>
            <a:pPr marL="974725" indent="-803275" eaLnBrk="1" hangingPunct="1">
              <a:tabLst>
                <a:tab pos="95250" algn="l"/>
              </a:tabLst>
              <a:defRPr/>
            </a:pPr>
            <a:r>
              <a:rPr lang="en-US" alt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  <a:ea typeface="MS PGothic" pitchFamily="34" charset="-128"/>
              </a:rPr>
              <a:t>   +</a:t>
            </a:r>
            <a:r>
              <a:rPr lang="en-US" altLang="it-IT" sz="2800" b="1" dirty="0" smtClean="0">
                <a:latin typeface="Lucida Fax" panose="02060602050505020204" pitchFamily="18" charset="0"/>
                <a:ea typeface="MS PGothic" pitchFamily="34" charset="-128"/>
              </a:rPr>
              <a:t> </a:t>
            </a:r>
            <a:r>
              <a:rPr lang="en-US" altLang="it-IT" sz="28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interazione</a:t>
            </a:r>
            <a:r>
              <a:rPr lang="en-US" altLang="it-IT" sz="28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  <a:r>
              <a:rPr lang="en-US" altLang="it-IT" sz="28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digitale</a:t>
            </a:r>
            <a:r>
              <a:rPr lang="en-US" altLang="it-IT" sz="28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  <a:r>
              <a:rPr lang="en-US" altLang="it-IT" sz="28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tra</a:t>
            </a:r>
            <a:r>
              <a:rPr lang="en-US" altLang="it-IT" sz="28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  <a:r>
              <a:rPr lang="en-US" altLang="it-IT" sz="28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mercato</a:t>
            </a:r>
            <a:r>
              <a:rPr lang="en-US" altLang="it-IT" sz="28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e PA</a:t>
            </a:r>
          </a:p>
          <a:p>
            <a:pPr marL="974725" indent="-803275" eaLnBrk="1" hangingPunct="1">
              <a:tabLst>
                <a:tab pos="95250" algn="l"/>
              </a:tabLst>
              <a:defRPr/>
            </a:pPr>
            <a:r>
              <a:rPr lang="en-US" alt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  <a:ea typeface="MS PGothic" pitchFamily="34" charset="-128"/>
              </a:rPr>
              <a:t>   +</a:t>
            </a:r>
            <a:r>
              <a:rPr lang="en-US" altLang="it-IT" sz="2800" b="1" dirty="0" smtClean="0">
                <a:latin typeface="Lucida Fax" panose="02060602050505020204" pitchFamily="18" charset="0"/>
                <a:ea typeface="MS PGothic" pitchFamily="34" charset="-128"/>
              </a:rPr>
              <a:t> </a:t>
            </a:r>
            <a:r>
              <a:rPr lang="en-US" altLang="it-IT" sz="28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rapidità</a:t>
            </a:r>
            <a:r>
              <a:rPr lang="en-US" altLang="it-IT" sz="28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  <a:r>
              <a:rPr lang="en-US" altLang="it-IT" sz="28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nella</a:t>
            </a:r>
            <a:r>
              <a:rPr lang="en-US" altLang="it-IT" sz="28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  <a:r>
              <a:rPr lang="en-US" altLang="it-IT" sz="28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lavorazione</a:t>
            </a:r>
            <a:r>
              <a:rPr lang="en-US" altLang="it-IT" sz="28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  <a:r>
              <a:rPr lang="en-US" altLang="it-IT" sz="28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delle</a:t>
            </a:r>
            <a:r>
              <a:rPr lang="en-US" altLang="it-IT" sz="28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  <a:r>
              <a:rPr lang="en-US" altLang="it-IT" sz="28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fatture</a:t>
            </a:r>
            <a:endParaRPr lang="en-US" altLang="it-IT" sz="2800" b="1" dirty="0" smtClean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pPr marL="974725" indent="-803275" eaLnBrk="1" hangingPunct="1">
              <a:tabLst>
                <a:tab pos="95250" algn="l"/>
              </a:tabLst>
              <a:defRPr/>
            </a:pPr>
            <a:r>
              <a:rPr lang="en-US" alt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  <a:ea typeface="MS PGothic" pitchFamily="34" charset="-128"/>
              </a:rPr>
              <a:t> </a:t>
            </a:r>
            <a:endParaRPr lang="en-US" altLang="it-IT" sz="2800" b="1" dirty="0" smtClean="0">
              <a:solidFill>
                <a:srgbClr val="073C62"/>
              </a:solidFill>
              <a:latin typeface="Lucida Fax" panose="020606020505050202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it-IT" sz="3200" b="1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La</a:t>
            </a:r>
            <a:r>
              <a:rPr lang="it-IT" altLang="it-IT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 </a:t>
            </a:r>
            <a:r>
              <a:rPr lang="it-IT" altLang="it-IT" sz="3200" b="1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fatturazione elettronica PA</a:t>
            </a:r>
            <a:endParaRPr lang="it-IT" altLang="it-IT" sz="320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15473"/>
            <a:ext cx="8229600" cy="1612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2015, un anno di numeri,</a:t>
            </a:r>
          </a:p>
          <a:p>
            <a:pPr marL="0" indent="0" algn="ctr">
              <a:buNone/>
            </a:pPr>
            <a:r>
              <a:rPr lang="it-IT" sz="40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risultati e sfide vinte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7827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724044" y="2428875"/>
            <a:ext cx="770421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1pPr>
            <a:lvl2pPr marL="742950" indent="-28575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2pPr>
            <a:lvl3pPr marL="11430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3pPr>
            <a:lvl4pPr marL="16002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4pPr>
            <a:lvl5pPr marL="20574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3200" dirty="0">
                <a:solidFill>
                  <a:srgbClr val="073C62"/>
                </a:solidFill>
                <a:latin typeface="Lucida Fax" panose="02060602050505020204" pitchFamily="18" charset="0"/>
              </a:rPr>
              <a:t>O</a:t>
            </a:r>
            <a:r>
              <a:rPr lang="it-IT" altLang="it-IT" sz="320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ltre </a:t>
            </a:r>
            <a:r>
              <a:rPr lang="it-IT" altLang="it-IT" sz="32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225 milioni di modelli</a:t>
            </a:r>
            <a:r>
              <a:rPr lang="it-IT" altLang="it-IT" sz="320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320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per un controvalore di </a:t>
            </a:r>
            <a:endParaRPr lang="it-IT" altLang="it-IT" sz="3200" dirty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320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oltre </a:t>
            </a:r>
            <a:r>
              <a:rPr lang="it-IT" altLang="it-IT" sz="32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585 miliardi </a:t>
            </a:r>
            <a:r>
              <a:rPr lang="it-IT" altLang="it-IT" sz="320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di euro</a:t>
            </a:r>
            <a:endParaRPr lang="en-US" altLang="it-IT" sz="3200" dirty="0" smtClean="0">
              <a:solidFill>
                <a:srgbClr val="073C62"/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it-IT" sz="3200" b="1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Il sistema </a:t>
            </a:r>
            <a:r>
              <a:rPr lang="it-IT" altLang="it-IT" sz="3200" b="1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F24</a:t>
            </a:r>
            <a:endParaRPr lang="it-IT" altLang="it-IT" sz="320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679225" y="1541369"/>
            <a:ext cx="770421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1pPr>
            <a:lvl2pPr marL="742950" indent="-28575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2pPr>
            <a:lvl3pPr marL="11430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3pPr>
            <a:lvl4pPr marL="16002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4pPr>
            <a:lvl5pPr marL="20574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pPr algn="ctr"/>
            <a:r>
              <a:rPr lang="it-IT" b="1" kern="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L’Agenzia attiva </a:t>
            </a:r>
            <a:r>
              <a:rPr lang="it-IT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la prima gara europea sui servizi postali.</a:t>
            </a:r>
            <a:r>
              <a:rPr lang="it-IT" b="1" kern="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</a:p>
          <a:p>
            <a:pPr algn="ctr"/>
            <a:endParaRPr lang="it-IT" b="1" kern="0" dirty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pPr algn="ctr"/>
            <a:r>
              <a:rPr lang="it-IT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4.800.000 </a:t>
            </a:r>
            <a:r>
              <a:rPr lang="it-IT" b="1" kern="0" dirty="0">
                <a:solidFill>
                  <a:srgbClr val="073C62"/>
                </a:solidFill>
                <a:latin typeface="Lucida Fax" panose="02060602050505020204" pitchFamily="18" charset="0"/>
              </a:rPr>
              <a:t>di </a:t>
            </a:r>
            <a:r>
              <a:rPr lang="it-IT" b="1" kern="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euro di risparmio a regime sui canoni di locazione al netto iva</a:t>
            </a:r>
          </a:p>
          <a:p>
            <a:pPr algn="ctr"/>
            <a:endParaRPr lang="it-IT" b="1" kern="0" dirty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pPr algn="ctr"/>
            <a:r>
              <a:rPr lang="it-IT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33mila</a:t>
            </a:r>
            <a:r>
              <a:rPr lang="it-IT" b="1" kern="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metri lineari di documentazione cartacea in meno</a:t>
            </a:r>
            <a:endParaRPr lang="it-IT" sz="3200" b="1" kern="0" dirty="0">
              <a:solidFill>
                <a:srgbClr val="073C62"/>
              </a:solidFill>
              <a:latin typeface="Lucida Fax" panose="02060602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it-IT" sz="3200" b="1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La </a:t>
            </a:r>
            <a:r>
              <a:rPr lang="it-IT" altLang="it-IT" sz="3200" b="1" dirty="0" err="1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spending</a:t>
            </a:r>
            <a:r>
              <a:rPr lang="it-IT" altLang="it-IT" sz="3200" b="1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 </a:t>
            </a:r>
            <a:r>
              <a:rPr lang="it-IT" altLang="it-IT" sz="3200" b="1" dirty="0" err="1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review</a:t>
            </a:r>
            <a:endParaRPr lang="it-IT" altLang="it-IT" sz="320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16425" y="1208242"/>
            <a:ext cx="347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3366"/>
                </a:solidFill>
                <a:latin typeface="Lucida Fax" panose="02060602050505020204" pitchFamily="18" charset="0"/>
                <a:cs typeface="Latha" panose="020B0604020202020204" pitchFamily="34" charset="0"/>
              </a:rPr>
              <a:t>Il 2015 in numeri</a:t>
            </a:r>
            <a:endParaRPr lang="it-IT" b="1" dirty="0">
              <a:solidFill>
                <a:srgbClr val="003366"/>
              </a:solidFill>
              <a:latin typeface="Lucida Fax" panose="02060602050505020204" pitchFamily="18" charset="0"/>
              <a:cs typeface="Lath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Il Catasto</a:t>
            </a: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816425" y="1700406"/>
            <a:ext cx="7959085" cy="4462269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1600" b="1" dirty="0">
                <a:solidFill>
                  <a:schemeClr val="tx2"/>
                </a:solidFill>
                <a:latin typeface="Lucida Fax" panose="02060602050505020204" pitchFamily="18" charset="0"/>
              </a:rPr>
              <a:t>Da novembre 2015, le visure per </a:t>
            </a:r>
            <a:r>
              <a:rPr lang="it-IT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57 milioni </a:t>
            </a:r>
            <a:r>
              <a:rPr lang="it-IT" sz="1600" b="1" dirty="0">
                <a:solidFill>
                  <a:schemeClr val="tx2"/>
                </a:solidFill>
                <a:latin typeface="Lucida Fax" panose="02060602050505020204" pitchFamily="18" charset="0"/>
              </a:rPr>
              <a:t>di immobili sono corredate anche dal dato di superficie, espresso in metri </a:t>
            </a:r>
            <a:r>
              <a:rPr lang="it-IT" sz="16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quadrati.</a:t>
            </a:r>
            <a:endParaRPr lang="it-IT" sz="1600" b="1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600" b="1" dirty="0" smtClean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r>
              <a:rPr lang="it-IT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50,2 milioni </a:t>
            </a:r>
            <a:r>
              <a:rPr lang="it-IT" sz="16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di consultazioni sulle banche dati del Catasto, di cui </a:t>
            </a:r>
            <a:r>
              <a:rPr lang="it-IT" sz="1600" b="1" dirty="0">
                <a:solidFill>
                  <a:schemeClr val="tx2"/>
                </a:solidFill>
                <a:latin typeface="Lucida Fax" panose="02060602050505020204" pitchFamily="18" charset="0"/>
              </a:rPr>
              <a:t>l’</a:t>
            </a:r>
            <a:r>
              <a:rPr lang="it-IT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89,7%</a:t>
            </a:r>
            <a:r>
              <a:rPr lang="it-IT" sz="16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 effettuate telematicamente.</a:t>
            </a:r>
          </a:p>
          <a:p>
            <a:pPr algn="just"/>
            <a:endParaRPr lang="it-IT" sz="1600" b="1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r>
              <a:rPr lang="it-IT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43,7 milioni </a:t>
            </a:r>
            <a:r>
              <a:rPr lang="it-IT" sz="16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di consultazioni sulle banche dati della Pubblicità Immobiliare, di cui il </a:t>
            </a:r>
            <a:r>
              <a:rPr lang="it-IT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92,6% </a:t>
            </a:r>
            <a:r>
              <a:rPr lang="it-IT" sz="16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effettuate telematicamente.</a:t>
            </a:r>
          </a:p>
          <a:p>
            <a:pPr algn="just"/>
            <a:endParaRPr lang="it-IT" sz="1600" b="1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r>
              <a:rPr lang="it-IT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Oltre 5mila </a:t>
            </a:r>
            <a:r>
              <a:rPr lang="it-IT" sz="1600" b="1" dirty="0">
                <a:solidFill>
                  <a:schemeClr val="tx2"/>
                </a:solidFill>
                <a:latin typeface="Lucida Fax" panose="02060602050505020204" pitchFamily="18" charset="0"/>
              </a:rPr>
              <a:t>immobili </a:t>
            </a:r>
            <a:r>
              <a:rPr lang="it-IT" sz="16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valutati dall’Agenzia, di </a:t>
            </a:r>
            <a:r>
              <a:rPr lang="it-IT" sz="1600" b="1" dirty="0">
                <a:solidFill>
                  <a:schemeClr val="tx2"/>
                </a:solidFill>
                <a:latin typeface="Lucida Fax" panose="02060602050505020204" pitchFamily="18" charset="0"/>
              </a:rPr>
              <a:t>cui in buona parte derivanti </a:t>
            </a:r>
            <a:r>
              <a:rPr lang="it-IT" sz="16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da </a:t>
            </a:r>
            <a:r>
              <a:rPr lang="it-IT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773</a:t>
            </a:r>
            <a:r>
              <a:rPr lang="it-IT" sz="1600" b="1" dirty="0">
                <a:solidFill>
                  <a:schemeClr val="tx2"/>
                </a:solidFill>
                <a:latin typeface="Lucida Fax" panose="02060602050505020204" pitchFamily="18" charset="0"/>
              </a:rPr>
              <a:t> accordi di collaborazione con Comuni, Aziende sanitarie, Enti </a:t>
            </a:r>
            <a:r>
              <a:rPr lang="it-IT" sz="16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pubblici.</a:t>
            </a:r>
          </a:p>
          <a:p>
            <a:pPr algn="just"/>
            <a:endParaRPr lang="it-IT" sz="1600" b="1" dirty="0" smtClean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r>
              <a:rPr lang="it-IT" sz="1600" b="1" dirty="0">
                <a:solidFill>
                  <a:schemeClr val="tx2"/>
                </a:solidFill>
                <a:latin typeface="Lucida Fax" panose="02060602050505020204" pitchFamily="18" charset="0"/>
              </a:rPr>
              <a:t>Da maggio 2015, i Comuni  possono effettuare anche la consultazione telematica delle planimetrie delle unità immobiliari urbane, ai fini della gestione della fiscalità immobiliare e della vigilanza in materia di attività edilizia ed </a:t>
            </a:r>
            <a:r>
              <a:rPr lang="it-IT" sz="16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urbanistica.</a:t>
            </a:r>
            <a:endParaRPr lang="it-IT" sz="1600" b="1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400" dirty="0" smtClean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400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400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400" dirty="0">
              <a:solidFill>
                <a:schemeClr val="tx2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2274072"/>
            <a:ext cx="8229600" cy="1416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kern="0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2016, </a:t>
            </a:r>
            <a:r>
              <a:rPr lang="it-IT" sz="40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progetti e strategie per il futuro</a:t>
            </a:r>
          </a:p>
        </p:txBody>
      </p:sp>
    </p:spTree>
    <p:extLst>
      <p:ext uri="{BB962C8B-B14F-4D97-AF65-F5344CB8AC3E}">
        <p14:creationId xmlns:p14="http://schemas.microsoft.com/office/powerpoint/2010/main" val="479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16426" y="596729"/>
            <a:ext cx="799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La dichiarazione precompilata</a:t>
            </a:r>
            <a:endParaRPr lang="it-IT" sz="3200" b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j-ea"/>
              <a:cs typeface="+mj-cs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1201295" y="1612900"/>
            <a:ext cx="6884408" cy="8156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sz="1400" b="1" dirty="0">
                <a:solidFill>
                  <a:srgbClr val="002060"/>
                </a:solidFill>
                <a:latin typeface="Lucida Fax" panose="02060602050505020204" pitchFamily="18" charset="0"/>
              </a:rPr>
              <a:t>Ampliamento della platea</a:t>
            </a:r>
            <a:r>
              <a:rPr lang="it-IT" sz="1400" dirty="0">
                <a:solidFill>
                  <a:srgbClr val="002060"/>
                </a:solidFill>
                <a:latin typeface="Lucida Fax" panose="02060602050505020204" pitchFamily="18" charset="0"/>
              </a:rPr>
              <a:t>:</a:t>
            </a:r>
          </a:p>
          <a:p>
            <a:pPr>
              <a:spcAft>
                <a:spcPts val="1800"/>
              </a:spcAft>
              <a:defRPr/>
            </a:pPr>
            <a:r>
              <a:rPr lang="it-IT" sz="14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È sufficiente </a:t>
            </a:r>
            <a:r>
              <a:rPr lang="it-IT" sz="1400" b="1" dirty="0">
                <a:solidFill>
                  <a:srgbClr val="002060"/>
                </a:solidFill>
                <a:latin typeface="Lucida Fax" panose="02060602050505020204" pitchFamily="18" charset="0"/>
              </a:rPr>
              <a:t>la presenza di almeno un’informazione relativa a redditi, oneri detraibili e deducibili, versamenti, acconti o eccedenze</a:t>
            </a:r>
          </a:p>
        </p:txBody>
      </p:sp>
      <p:sp>
        <p:nvSpPr>
          <p:cNvPr id="91" name="CasellaDiTesto 90"/>
          <p:cNvSpPr txBox="1"/>
          <p:nvPr/>
        </p:nvSpPr>
        <p:spPr>
          <a:xfrm>
            <a:off x="1294605" y="2638425"/>
            <a:ext cx="2277280" cy="338554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002060"/>
                </a:solidFill>
                <a:latin typeface="Lucida Fax" panose="02060602050505020204" pitchFamily="18" charset="0"/>
              </a:rPr>
              <a:t>Flussi 2015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1229869" y="2761761"/>
            <a:ext cx="2650951" cy="432426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it-IT" sz="1600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>
              <a:defRPr/>
            </a:pPr>
            <a:r>
              <a:rPr lang="it-IT" sz="1600" b="1" dirty="0">
                <a:solidFill>
                  <a:srgbClr val="002060"/>
                </a:solidFill>
                <a:latin typeface="Lucida Fax" panose="02060602050505020204" pitchFamily="18" charset="0"/>
              </a:rPr>
              <a:t> </a:t>
            </a:r>
            <a:r>
              <a:rPr lang="it-IT" sz="16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Nuovi </a:t>
            </a:r>
            <a:r>
              <a:rPr lang="it-IT" sz="1600" b="1" dirty="0">
                <a:solidFill>
                  <a:srgbClr val="002060"/>
                </a:solidFill>
                <a:latin typeface="Lucida Fax" panose="02060602050505020204" pitchFamily="18" charset="0"/>
              </a:rPr>
              <a:t>flussi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sz="1400" b="1" dirty="0">
                <a:solidFill>
                  <a:srgbClr val="002060"/>
                </a:solidFill>
                <a:latin typeface="Lucida Fax" panose="02060602050505020204" pitchFamily="18" charset="0"/>
              </a:rPr>
              <a:t>Spese sanitarie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sz="1400" b="1" dirty="0">
                <a:solidFill>
                  <a:srgbClr val="002060"/>
                </a:solidFill>
                <a:latin typeface="Lucida Fax" panose="02060602050505020204" pitchFamily="18" charset="0"/>
              </a:rPr>
              <a:t>Spese sanitarie rimborsate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sz="1400" b="1" dirty="0">
                <a:solidFill>
                  <a:srgbClr val="002060"/>
                </a:solidFill>
                <a:latin typeface="Lucida Fax" panose="02060602050505020204" pitchFamily="18" charset="0"/>
              </a:rPr>
              <a:t>Spese universitarie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sz="1400" b="1" dirty="0">
                <a:solidFill>
                  <a:srgbClr val="002060"/>
                </a:solidFill>
                <a:latin typeface="Lucida Fax" panose="02060602050505020204" pitchFamily="18" charset="0"/>
              </a:rPr>
              <a:t>Spese funebri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sz="1400" b="1" dirty="0">
                <a:solidFill>
                  <a:srgbClr val="002060"/>
                </a:solidFill>
                <a:latin typeface="Lucida Fax" panose="02060602050505020204" pitchFamily="18" charset="0"/>
              </a:rPr>
              <a:t>Spese per interventi di </a:t>
            </a:r>
            <a:r>
              <a:rPr lang="it-IT" sz="1400" b="1" dirty="0" err="1">
                <a:solidFill>
                  <a:srgbClr val="002060"/>
                </a:solidFill>
                <a:latin typeface="Lucida Fax" panose="02060602050505020204" pitchFamily="18" charset="0"/>
              </a:rPr>
              <a:t>ristrutt</a:t>
            </a:r>
            <a:r>
              <a:rPr lang="it-IT" sz="1400" b="1" dirty="0">
                <a:solidFill>
                  <a:srgbClr val="002060"/>
                </a:solidFill>
                <a:latin typeface="Lucida Fax" panose="02060602050505020204" pitchFamily="18" charset="0"/>
              </a:rPr>
              <a:t>. edilizia e </a:t>
            </a:r>
            <a:r>
              <a:rPr lang="it-IT" sz="1400" b="1" dirty="0" err="1">
                <a:solidFill>
                  <a:srgbClr val="002060"/>
                </a:solidFill>
                <a:latin typeface="Lucida Fax" panose="02060602050505020204" pitchFamily="18" charset="0"/>
              </a:rPr>
              <a:t>riqual</a:t>
            </a:r>
            <a:r>
              <a:rPr lang="it-IT" sz="1400" b="1" dirty="0">
                <a:solidFill>
                  <a:srgbClr val="002060"/>
                </a:solidFill>
                <a:latin typeface="Lucida Fax" panose="02060602050505020204" pitchFamily="18" charset="0"/>
              </a:rPr>
              <a:t>. energetica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it-IT" sz="1400" b="1" dirty="0">
                <a:solidFill>
                  <a:srgbClr val="002060"/>
                </a:solidFill>
                <a:latin typeface="Lucida Fax" panose="02060602050505020204" pitchFamily="18" charset="0"/>
              </a:rPr>
              <a:t>Contributi previdenza </a:t>
            </a:r>
            <a:r>
              <a:rPr lang="it-IT" sz="1400" b="1" dirty="0" err="1">
                <a:solidFill>
                  <a:srgbClr val="002060"/>
                </a:solidFill>
                <a:latin typeface="Lucida Fax" panose="02060602050505020204" pitchFamily="18" charset="0"/>
              </a:rPr>
              <a:t>compl</a:t>
            </a:r>
            <a:r>
              <a:rPr lang="it-IT" sz="1400" b="1" dirty="0">
                <a:solidFill>
                  <a:srgbClr val="002060"/>
                </a:solidFill>
                <a:latin typeface="Lucida Fax" panose="020606020505050202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600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600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>
              <a:defRPr/>
            </a:pPr>
            <a:endParaRPr lang="it-IT" sz="1000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>
              <a:defRPr/>
            </a:pPr>
            <a:endParaRPr lang="it-IT" sz="1000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>
              <a:defRPr/>
            </a:pPr>
            <a:endParaRPr lang="it-IT" sz="1000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>
              <a:defRPr/>
            </a:pPr>
            <a:endParaRPr lang="it-IT" sz="1050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050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1358055" y="5285356"/>
            <a:ext cx="2277280" cy="83099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it-IT" sz="1600" b="1" dirty="0" smtClean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>
              <a:defRPr/>
            </a:pPr>
            <a:r>
              <a:rPr lang="it-IT" sz="16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Dati </a:t>
            </a:r>
            <a:r>
              <a:rPr lang="it-IT" sz="1600" b="1" dirty="0">
                <a:solidFill>
                  <a:srgbClr val="002060"/>
                </a:solidFill>
                <a:latin typeface="Lucida Fax" panose="02060602050505020204" pitchFamily="18" charset="0"/>
              </a:rPr>
              <a:t>Anagrafe Tributaria</a:t>
            </a:r>
          </a:p>
        </p:txBody>
      </p:sp>
      <p:sp>
        <p:nvSpPr>
          <p:cNvPr id="94" name="Freccia a destra 93"/>
          <p:cNvSpPr/>
          <p:nvPr/>
        </p:nvSpPr>
        <p:spPr>
          <a:xfrm>
            <a:off x="4422002" y="2850312"/>
            <a:ext cx="768493" cy="241300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20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sp>
        <p:nvSpPr>
          <p:cNvPr id="95" name="Freccia a destra 94"/>
          <p:cNvSpPr/>
          <p:nvPr/>
        </p:nvSpPr>
        <p:spPr>
          <a:xfrm>
            <a:off x="4387783" y="4237905"/>
            <a:ext cx="768495" cy="242888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20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sp>
        <p:nvSpPr>
          <p:cNvPr id="96" name="Freccia a destra 95"/>
          <p:cNvSpPr/>
          <p:nvPr/>
        </p:nvSpPr>
        <p:spPr>
          <a:xfrm>
            <a:off x="4414951" y="3516312"/>
            <a:ext cx="775544" cy="242887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20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sp>
        <p:nvSpPr>
          <p:cNvPr id="97" name="Disco magnetico 96"/>
          <p:cNvSpPr/>
          <p:nvPr/>
        </p:nvSpPr>
        <p:spPr>
          <a:xfrm>
            <a:off x="5580457" y="2469148"/>
            <a:ext cx="1968239" cy="1611864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20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5457508" y="3068308"/>
            <a:ext cx="22496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1050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Informazioni elaborate</a:t>
            </a:r>
            <a:endParaRPr lang="it-IT" sz="1200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algn="ctr">
              <a:defRPr/>
            </a:pPr>
            <a:endParaRPr lang="it-IT" sz="1050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sp>
        <p:nvSpPr>
          <p:cNvPr id="99" name="Decisione 98"/>
          <p:cNvSpPr/>
          <p:nvPr/>
        </p:nvSpPr>
        <p:spPr>
          <a:xfrm>
            <a:off x="5466505" y="4660783"/>
            <a:ext cx="2266746" cy="1249146"/>
          </a:xfrm>
          <a:prstGeom prst="flowChartDecisio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20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5694006" y="4788361"/>
            <a:ext cx="1793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1200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algn="ctr">
              <a:defRPr/>
            </a:pPr>
            <a:r>
              <a:rPr lang="it-IT" sz="1200" b="1" dirty="0">
                <a:solidFill>
                  <a:srgbClr val="002060"/>
                </a:solidFill>
                <a:latin typeface="Lucida Fax" panose="02060602050505020204" pitchFamily="18" charset="0"/>
              </a:rPr>
              <a:t>Informazioni fornite dal contribuente</a:t>
            </a:r>
          </a:p>
        </p:txBody>
      </p:sp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696" y="5619358"/>
            <a:ext cx="744992" cy="65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09" y="5577742"/>
            <a:ext cx="82019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Freccia in giù 104"/>
          <p:cNvSpPr/>
          <p:nvPr/>
        </p:nvSpPr>
        <p:spPr>
          <a:xfrm>
            <a:off x="6380237" y="4149799"/>
            <a:ext cx="404223" cy="419100"/>
          </a:xfrm>
          <a:prstGeom prst="downArrow">
            <a:avLst>
              <a:gd name="adj1" fmla="val 27013"/>
              <a:gd name="adj2" fmla="val 50000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20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5560360" y="5482763"/>
            <a:ext cx="227501" cy="155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7325833" y="5500888"/>
            <a:ext cx="222863" cy="208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9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 servizi ai cittadini</a:t>
            </a: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73639" y="1959426"/>
            <a:ext cx="7293431" cy="3101305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it-IT" altLang="it-IT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Possibilità di avvisare i contribuenti di eventuali anomalie in base a elaborazioni delle banche dati prima che inizi l’attività </a:t>
            </a:r>
            <a:r>
              <a:rPr lang="it-IT" altLang="it-IT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di </a:t>
            </a:r>
            <a:r>
              <a:rPr lang="it-IT" altLang="it-IT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controllo</a:t>
            </a:r>
          </a:p>
          <a:p>
            <a:pPr algn="l">
              <a:spcBef>
                <a:spcPct val="0"/>
              </a:spcBef>
              <a:defRPr/>
            </a:pPr>
            <a:endParaRPr lang="it-IT" altLang="it-IT" sz="2000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it-IT" altLang="it-IT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Consultazione spese sanitarie indipendentemente dalla dichiarazione precompilata</a:t>
            </a:r>
          </a:p>
          <a:p>
            <a:pPr algn="l">
              <a:spcBef>
                <a:spcPct val="0"/>
              </a:spcBef>
              <a:defRPr/>
            </a:pPr>
            <a:endParaRPr lang="it-IT" altLang="it-IT" sz="2000" b="1" dirty="0">
              <a:solidFill>
                <a:srgbClr val="002060"/>
              </a:solidFill>
              <a:latin typeface="Lucida Fax" panose="02060602050505020204" pitchFamily="18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it-IT" altLang="it-IT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Utilizzo </a:t>
            </a:r>
            <a:r>
              <a:rPr lang="it-IT" altLang="it-IT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delle informazioni presenti nella precompilata per rilevare eventuali incongruenze nei dati in possesso </a:t>
            </a:r>
            <a:r>
              <a:rPr lang="it-IT" altLang="it-IT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dell’Agenzia </a:t>
            </a:r>
            <a:r>
              <a:rPr lang="it-IT" altLang="it-IT" sz="2000" b="1" dirty="0">
                <a:solidFill>
                  <a:srgbClr val="002060"/>
                </a:solidFill>
                <a:latin typeface="Lucida Fax" panose="02060602050505020204" pitchFamily="18" charset="0"/>
              </a:rPr>
              <a:t>delle </a:t>
            </a:r>
            <a:r>
              <a:rPr lang="it-IT" altLang="it-IT" sz="2000" b="1" dirty="0" smtClean="0">
                <a:solidFill>
                  <a:srgbClr val="002060"/>
                </a:solidFill>
                <a:latin typeface="Lucida Fax" panose="02060602050505020204" pitchFamily="18" charset="0"/>
              </a:rPr>
              <a:t>Entrate</a:t>
            </a:r>
            <a:endParaRPr lang="it-IT" altLang="it-IT" sz="2000" b="1" dirty="0">
              <a:solidFill>
                <a:srgbClr val="002060"/>
              </a:solidFill>
              <a:latin typeface="Lucida Fax" panose="02060602050505020204" pitchFamily="18" charset="0"/>
            </a:endParaRPr>
          </a:p>
        </p:txBody>
      </p:sp>
      <p:pic>
        <p:nvPicPr>
          <p:cNvPr id="4" name="Spunta.jpg" descr="/Volumes/ARCHIVIO/Modelli in lavorazione/SLIDE/DEF./Spunta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96085" y="2074410"/>
            <a:ext cx="410202" cy="378605"/>
          </a:xfrm>
          <a:prstGeom prst="rect">
            <a:avLst/>
          </a:prstGeom>
        </p:spPr>
      </p:pic>
      <p:pic>
        <p:nvPicPr>
          <p:cNvPr id="5" name="Spunta.jpg" descr="/Volumes/ARCHIVIO/Modelli in lavorazione/SLIDE/DEF./Spunta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43383" y="3304158"/>
            <a:ext cx="410202" cy="378605"/>
          </a:xfrm>
          <a:prstGeom prst="rect">
            <a:avLst/>
          </a:prstGeom>
        </p:spPr>
      </p:pic>
      <p:pic>
        <p:nvPicPr>
          <p:cNvPr id="6" name="Spunta.jpg" descr="/Volumes/ARCHIVIO/Modelli in lavorazione/SLIDE/DEF./Spunta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4915" y="4360480"/>
            <a:ext cx="410202" cy="3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 rimborsi</a:t>
            </a: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899550" y="1510736"/>
            <a:ext cx="7293431" cy="2164806"/>
          </a:xfrm>
        </p:spPr>
        <p:txBody>
          <a:bodyPr>
            <a:noAutofit/>
          </a:bodyPr>
          <a:lstStyle/>
          <a:p>
            <a:pPr algn="l"/>
            <a:r>
              <a:rPr lang="it-IT" sz="24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Erogazione più veloce </a:t>
            </a:r>
          </a:p>
          <a:p>
            <a:pPr algn="l"/>
            <a:endParaRPr lang="it-IT" sz="2400" b="1" dirty="0" smtClean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l"/>
            <a:r>
              <a:rPr lang="it-IT" sz="24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Implementazione delle lavorazioni delle richieste di rimborso Iva annuali</a:t>
            </a:r>
          </a:p>
          <a:p>
            <a:pPr algn="l"/>
            <a:endParaRPr lang="it-IT" sz="2400" b="1" dirty="0" smtClean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l"/>
            <a:r>
              <a:rPr lang="it-IT" sz="24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Liquidazione e </a:t>
            </a:r>
            <a:r>
              <a:rPr lang="it-IT" sz="2400" b="1" dirty="0">
                <a:solidFill>
                  <a:schemeClr val="tx2"/>
                </a:solidFill>
                <a:latin typeface="Lucida Fax" panose="02060602050505020204" pitchFamily="18" charset="0"/>
              </a:rPr>
              <a:t>smaltimento </a:t>
            </a:r>
            <a:r>
              <a:rPr lang="it-IT" sz="24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delle </a:t>
            </a:r>
            <a:r>
              <a:rPr lang="it-IT" sz="2400" b="1" dirty="0">
                <a:solidFill>
                  <a:schemeClr val="tx2"/>
                </a:solidFill>
                <a:latin typeface="Lucida Fax" panose="02060602050505020204" pitchFamily="18" charset="0"/>
              </a:rPr>
              <a:t>istanze di rimborso ai fini delle imposte dirette, relative alla deducibilità della componente del costo del lavoro ai fini </a:t>
            </a:r>
            <a:r>
              <a:rPr lang="it-IT" sz="24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IRAP</a:t>
            </a:r>
            <a:endParaRPr lang="it-IT" sz="2400" b="1" dirty="0">
              <a:solidFill>
                <a:schemeClr val="tx2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La </a:t>
            </a:r>
            <a:r>
              <a:rPr lang="it-IT" sz="3200" b="1" kern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consulenza </a:t>
            </a:r>
            <a:r>
              <a:rPr lang="it-IT" sz="3200" b="1" kern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giuridica</a:t>
            </a:r>
            <a:endParaRPr lang="it-IT" sz="600" b="1" kern="0" dirty="0" smtClean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j-ea"/>
              <a:cs typeface="+mj-cs"/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1021" y="1439485"/>
            <a:ext cx="7293431" cy="3574271"/>
          </a:xfrm>
        </p:spPr>
        <p:txBody>
          <a:bodyPr>
            <a:noAutofit/>
          </a:bodyPr>
          <a:lstStyle/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dirty="0">
                <a:solidFill>
                  <a:schemeClr val="tx2"/>
                </a:solidFill>
                <a:latin typeface="Lucida Fax" panose="02060602050505020204" pitchFamily="18" charset="0"/>
              </a:rPr>
              <a:t>O</a:t>
            </a:r>
            <a:r>
              <a:rPr lang="it-IT" sz="20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ltre </a:t>
            </a:r>
            <a:r>
              <a:rPr lang="it-IT" sz="2000" dirty="0">
                <a:solidFill>
                  <a:schemeClr val="tx2"/>
                </a:solidFill>
                <a:latin typeface="Lucida Fax" panose="02060602050505020204" pitchFamily="18" charset="0"/>
              </a:rPr>
              <a:t>ad una ulteriore riduzione dei tempi di risposta sono </a:t>
            </a:r>
            <a:r>
              <a:rPr lang="it-IT" sz="20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previste novità </a:t>
            </a:r>
            <a:r>
              <a:rPr lang="it-IT" sz="2000" dirty="0">
                <a:solidFill>
                  <a:schemeClr val="tx2"/>
                </a:solidFill>
                <a:latin typeface="Lucida Fax" panose="02060602050505020204" pitchFamily="18" charset="0"/>
              </a:rPr>
              <a:t>sostanziali in materia di semplificazione e di attrattività </a:t>
            </a:r>
            <a:r>
              <a:rPr lang="it-IT" sz="20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degli investimenti.</a:t>
            </a:r>
            <a:endParaRPr lang="it-IT" sz="2000" b="1" strike="sngStrike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</a:pPr>
            <a:endParaRPr lang="it-IT" sz="2000" dirty="0" smtClean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b="1" dirty="0">
                <a:solidFill>
                  <a:schemeClr val="tx2"/>
                </a:solidFill>
                <a:latin typeface="Lucida Fax" panose="02060602050505020204" pitchFamily="18" charset="0"/>
              </a:rPr>
              <a:t>L</a:t>
            </a:r>
            <a:r>
              <a:rPr lang="it-IT" sz="20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’attuazione </a:t>
            </a:r>
            <a:r>
              <a:rPr lang="it-IT" sz="2000" b="1" dirty="0">
                <a:solidFill>
                  <a:schemeClr val="tx2"/>
                </a:solidFill>
                <a:latin typeface="Lucida Fax" panose="02060602050505020204" pitchFamily="18" charset="0"/>
              </a:rPr>
              <a:t>dell’</a:t>
            </a:r>
            <a:r>
              <a:rPr lang="it-IT" sz="2000" b="1" dirty="0">
                <a:solidFill>
                  <a:srgbClr val="FF6600"/>
                </a:solidFill>
                <a:latin typeface="Lucida Fax" panose="02060602050505020204" pitchFamily="18" charset="0"/>
              </a:rPr>
              <a:t>interpello sui nuovi investimenti</a:t>
            </a:r>
            <a:r>
              <a:rPr lang="it-IT" sz="20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, con </a:t>
            </a:r>
            <a:r>
              <a:rPr lang="it-IT" sz="2000" dirty="0">
                <a:solidFill>
                  <a:schemeClr val="tx2"/>
                </a:solidFill>
                <a:latin typeface="Lucida Fax" panose="02060602050505020204" pitchFamily="18" charset="0"/>
              </a:rPr>
              <a:t>il quale fornire un’assistenza fiscale completa ai grandi contribuenti che intendono investire in </a:t>
            </a:r>
            <a:r>
              <a:rPr lang="it-IT" sz="20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Italia. </a:t>
            </a:r>
            <a:endParaRPr lang="it-IT" sz="2000" dirty="0">
              <a:solidFill>
                <a:schemeClr val="tx2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/>
          <p:cNvSpPr/>
          <p:nvPr>
            <p:custDataLst>
              <p:tags r:id="rId1"/>
            </p:custDataLst>
          </p:nvPr>
        </p:nvSpPr>
        <p:spPr bwMode="gray">
          <a:xfrm>
            <a:off x="174625" y="1362647"/>
            <a:ext cx="8828088" cy="1470025"/>
          </a:xfrm>
          <a:prstGeom prst="roundRect">
            <a:avLst>
              <a:gd name="adj" fmla="val 13124"/>
            </a:avLst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0" bIns="36000"/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it-IT" sz="2400" b="1" dirty="0">
                <a:solidFill>
                  <a:srgbClr val="FF6600"/>
                </a:solidFill>
                <a:latin typeface="Lucida Fax" panose="02060602050505020204" pitchFamily="18" charset="0"/>
              </a:rPr>
              <a:t>Strategia Digitale</a:t>
            </a:r>
          </a:p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it-IT" sz="2200" i="1" kern="0" dirty="0">
                <a:solidFill>
                  <a:schemeClr val="accent2">
                    <a:lumMod val="50000"/>
                  </a:schemeClr>
                </a:solidFill>
                <a:latin typeface="Lucida Fax" panose="02060602050505020204" pitchFamily="18" charset="0"/>
                <a:cs typeface="Arial" pitchFamily="34" charset="0"/>
              </a:rPr>
              <a:t>Allineamento con gli obiettivi strategici dell’Agenzia</a:t>
            </a:r>
          </a:p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it-IT" sz="2200" i="1" kern="0" dirty="0">
                <a:solidFill>
                  <a:schemeClr val="accent2">
                    <a:lumMod val="50000"/>
                  </a:schemeClr>
                </a:solidFill>
                <a:latin typeface="Lucida Fax" panose="02060602050505020204" pitchFamily="18" charset="0"/>
                <a:cs typeface="Arial" pitchFamily="34" charset="0"/>
              </a:rPr>
              <a:t>Innovazione dei processi spinta dall’innovazione tecnologic</a:t>
            </a:r>
            <a:r>
              <a:rPr lang="it-IT" sz="2200" i="1" kern="0" dirty="0">
                <a:solidFill>
                  <a:sysClr val="windowText" lastClr="000000"/>
                </a:solidFill>
                <a:latin typeface="Lucida Fax" panose="02060602050505020204" pitchFamily="18" charset="0"/>
                <a:cs typeface="Arial" pitchFamily="34" charset="0"/>
              </a:rPr>
              <a:t>a</a:t>
            </a:r>
          </a:p>
        </p:txBody>
      </p:sp>
      <p:grpSp>
        <p:nvGrpSpPr>
          <p:cNvPr id="8196" name="Gruppo 1"/>
          <p:cNvGrpSpPr>
            <a:grpSpLocks/>
          </p:cNvGrpSpPr>
          <p:nvPr/>
        </p:nvGrpSpPr>
        <p:grpSpPr bwMode="auto">
          <a:xfrm>
            <a:off x="174625" y="3218435"/>
            <a:ext cx="8828088" cy="1492250"/>
            <a:chOff x="451359" y="2646618"/>
            <a:chExt cx="6103432" cy="2249700"/>
          </a:xfrm>
        </p:grpSpPr>
        <p:sp>
          <p:nvSpPr>
            <p:cNvPr id="16" name="Rounded Rectangle 5"/>
            <p:cNvSpPr/>
            <p:nvPr>
              <p:custDataLst>
                <p:tags r:id="rId2"/>
              </p:custDataLst>
            </p:nvPr>
          </p:nvSpPr>
          <p:spPr bwMode="gray">
            <a:xfrm>
              <a:off x="451359" y="2646618"/>
              <a:ext cx="1960210" cy="2249700"/>
            </a:xfrm>
            <a:prstGeom prst="roundRect">
              <a:avLst>
                <a:gd name="adj" fmla="val 11142"/>
              </a:avLst>
            </a:prstGeom>
            <a:solidFill>
              <a:srgbClr val="FFFFFF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b="1" dirty="0">
                  <a:solidFill>
                    <a:srgbClr val="FF6600"/>
                  </a:solidFill>
                  <a:latin typeface="Lucida Fax" panose="02060602050505020204" pitchFamily="18" charset="0"/>
                </a:rPr>
                <a:t>Digitalizzazione dei Servizi Utente</a:t>
              </a:r>
            </a:p>
          </p:txBody>
        </p:sp>
        <p:sp>
          <p:nvSpPr>
            <p:cNvPr id="17" name="Rounded Rectangle 32"/>
            <p:cNvSpPr/>
            <p:nvPr>
              <p:custDataLst>
                <p:tags r:id="rId3"/>
              </p:custDataLst>
            </p:nvPr>
          </p:nvSpPr>
          <p:spPr bwMode="gray">
            <a:xfrm>
              <a:off x="2515836" y="2646618"/>
              <a:ext cx="1994234" cy="2249700"/>
            </a:xfrm>
            <a:prstGeom prst="roundRect">
              <a:avLst>
                <a:gd name="adj" fmla="val 12057"/>
              </a:avLst>
            </a:prstGeom>
            <a:solidFill>
              <a:srgbClr val="FFFFFF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it-IT" sz="2400" b="1" dirty="0">
                  <a:solidFill>
                    <a:srgbClr val="FF6600"/>
                  </a:solidFill>
                  <a:latin typeface="Lucida Fax" panose="02060602050505020204" pitchFamily="18" charset="0"/>
                </a:rPr>
                <a:t>Valorizzazione del Patrimonio Informativo</a:t>
              </a:r>
            </a:p>
          </p:txBody>
        </p:sp>
        <p:sp>
          <p:nvSpPr>
            <p:cNvPr id="18" name="Rounded Rectangle 44"/>
            <p:cNvSpPr/>
            <p:nvPr>
              <p:custDataLst>
                <p:tags r:id="rId4"/>
              </p:custDataLst>
            </p:nvPr>
          </p:nvSpPr>
          <p:spPr bwMode="gray">
            <a:xfrm>
              <a:off x="4594581" y="2646618"/>
              <a:ext cx="1960210" cy="2249700"/>
            </a:xfrm>
            <a:prstGeom prst="roundRect">
              <a:avLst>
                <a:gd name="adj" fmla="val 10227"/>
              </a:avLst>
            </a:prstGeom>
            <a:solidFill>
              <a:srgbClr val="FFFFFF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" tIns="36000" rIns="18000" bIns="3600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b="1" dirty="0">
                  <a:solidFill>
                    <a:srgbClr val="FF6600"/>
                  </a:solidFill>
                  <a:latin typeface="Lucida Fax" panose="02060602050505020204" pitchFamily="18" charset="0"/>
                </a:rPr>
                <a:t>Integrazione</a:t>
              </a:r>
            </a:p>
          </p:txBody>
        </p:sp>
      </p:grpSp>
      <p:sp>
        <p:nvSpPr>
          <p:cNvPr id="24" name="Up-Down Arrow 49"/>
          <p:cNvSpPr/>
          <p:nvPr/>
        </p:nvSpPr>
        <p:spPr bwMode="gray">
          <a:xfrm>
            <a:off x="1592263" y="2756472"/>
            <a:ext cx="531812" cy="503238"/>
          </a:xfrm>
          <a:prstGeom prst="upDownArrow">
            <a:avLst>
              <a:gd name="adj1" fmla="val 50000"/>
              <a:gd name="adj2" fmla="val 23545"/>
            </a:avLst>
          </a:prstGeom>
          <a:solidFill>
            <a:srgbClr val="C00000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it-IT" sz="16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Up-Down Arrow 58"/>
          <p:cNvSpPr/>
          <p:nvPr/>
        </p:nvSpPr>
        <p:spPr bwMode="gray">
          <a:xfrm>
            <a:off x="4359275" y="2756472"/>
            <a:ext cx="531813" cy="503238"/>
          </a:xfrm>
          <a:prstGeom prst="upDownArrow">
            <a:avLst>
              <a:gd name="adj1" fmla="val 50000"/>
              <a:gd name="adj2" fmla="val 23545"/>
            </a:avLst>
          </a:prstGeom>
          <a:solidFill>
            <a:srgbClr val="C00000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it-IT" sz="16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Up-Down Arrow 59"/>
          <p:cNvSpPr/>
          <p:nvPr/>
        </p:nvSpPr>
        <p:spPr bwMode="gray">
          <a:xfrm>
            <a:off x="7127875" y="2756472"/>
            <a:ext cx="531813" cy="503238"/>
          </a:xfrm>
          <a:prstGeom prst="upDownArrow">
            <a:avLst>
              <a:gd name="adj1" fmla="val 50000"/>
              <a:gd name="adj2" fmla="val 23545"/>
            </a:avLst>
          </a:prstGeom>
          <a:solidFill>
            <a:srgbClr val="C00000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it-IT" sz="16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244475" y="4969756"/>
            <a:ext cx="9053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11113"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marL="457200" lvl="1" indent="0" algn="ctr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it-IT" altLang="it-IT" sz="2400" b="1" dirty="0"/>
              <a:t>Nel dicembre 2015 è </a:t>
            </a:r>
            <a:r>
              <a:rPr lang="it-IT" altLang="it-IT" sz="2400" b="1" dirty="0" smtClean="0"/>
              <a:t>stata costituita la nuova </a:t>
            </a:r>
            <a:r>
              <a:rPr lang="it-IT" altLang="it-IT" sz="2400" b="1" dirty="0">
                <a:solidFill>
                  <a:srgbClr val="FF6600"/>
                </a:solidFill>
              </a:rPr>
              <a:t>Direzione Centrale Tecnologie e Innovazione</a:t>
            </a:r>
            <a:r>
              <a:rPr lang="it-IT" altLang="it-IT" sz="2400" b="1" dirty="0"/>
              <a:t>, </a:t>
            </a:r>
            <a:r>
              <a:rPr lang="it-IT" altLang="it-IT" sz="2400" b="1" dirty="0" smtClean="0"/>
              <a:t>punto </a:t>
            </a:r>
            <a:r>
              <a:rPr lang="it-IT" altLang="it-IT" sz="2400" b="1" dirty="0"/>
              <a:t>di riferimento </a:t>
            </a:r>
            <a:r>
              <a:rPr lang="it-IT" altLang="it-IT" sz="2400" b="1" dirty="0" smtClean="0"/>
              <a:t>dell’Agenzia in </a:t>
            </a:r>
            <a:r>
              <a:rPr lang="it-IT" altLang="it-IT" sz="2400" b="1" dirty="0"/>
              <a:t>materia di ICT</a:t>
            </a:r>
            <a:endParaRPr lang="it-IT" altLang="it-IT" sz="2400" b="1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La </a:t>
            </a:r>
            <a:r>
              <a:rPr lang="it-IT" altLang="it-IT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strategia digitale per il futuro</a:t>
            </a:r>
            <a:endParaRPr lang="it-IT" sz="3200" b="1" kern="0" dirty="0" smtClean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72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altLang="it-IT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La strategia digitale: direttive</a:t>
            </a:r>
            <a:endParaRPr lang="it-IT" altLang="it-IT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sp>
        <p:nvSpPr>
          <p:cNvPr id="16" name="Rounded Rectangle 5"/>
          <p:cNvSpPr/>
          <p:nvPr>
            <p:custDataLst>
              <p:tags r:id="rId1"/>
            </p:custDataLst>
          </p:nvPr>
        </p:nvSpPr>
        <p:spPr bwMode="gray">
          <a:xfrm>
            <a:off x="3101788" y="1302586"/>
            <a:ext cx="2832847" cy="1261315"/>
          </a:xfrm>
          <a:prstGeom prst="roundRect">
            <a:avLst>
              <a:gd name="adj" fmla="val 11142"/>
            </a:avLst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6600"/>
                </a:solidFill>
                <a:latin typeface="Lucida Fax" panose="02060602050505020204" pitchFamily="18" charset="0"/>
              </a:rPr>
              <a:t>Digitalizzazione dei Servizi Utente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-88900" y="2894013"/>
            <a:ext cx="905351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11113"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lvl="1">
              <a:spcBef>
                <a:spcPts val="1200"/>
              </a:spcBef>
              <a:defRPr/>
            </a:pPr>
            <a:r>
              <a:rPr lang="it-IT" altLang="it-IT" sz="2400" b="1" i="1" dirty="0" smtClean="0">
                <a:solidFill>
                  <a:srgbClr val="FF6600"/>
                </a:solidFill>
              </a:rPr>
              <a:t>Digital-first: </a:t>
            </a:r>
            <a:r>
              <a:rPr lang="it-IT" altLang="it-IT" sz="2400" dirty="0" smtClean="0"/>
              <a:t>massima spinta verso l’utilizzo dei canali digitali</a:t>
            </a:r>
          </a:p>
          <a:p>
            <a:pPr lvl="1">
              <a:spcBef>
                <a:spcPts val="1200"/>
              </a:spcBef>
              <a:defRPr/>
            </a:pPr>
            <a:r>
              <a:rPr lang="it-IT" altLang="it-IT" sz="2400" b="1" i="1" dirty="0" smtClean="0">
                <a:solidFill>
                  <a:srgbClr val="FF6600"/>
                </a:solidFill>
              </a:rPr>
              <a:t>Centralità dell’Utente: </a:t>
            </a:r>
            <a:r>
              <a:rPr lang="it-IT" altLang="it-IT" sz="2400" dirty="0"/>
              <a:t>personalizzazione</a:t>
            </a:r>
            <a:r>
              <a:rPr lang="it-IT" altLang="it-IT" sz="2400" dirty="0" smtClean="0"/>
              <a:t> dei servizi basata su usabilità e profilazione utente, in linea con le esperienze dei servizi </a:t>
            </a:r>
            <a:r>
              <a:rPr lang="it-IT" altLang="it-IT" sz="2400" dirty="0"/>
              <a:t>di successo del mercato </a:t>
            </a:r>
            <a:endParaRPr lang="it-IT" altLang="it-IT" sz="2400" dirty="0" smtClean="0"/>
          </a:p>
          <a:p>
            <a:pPr lvl="1">
              <a:spcBef>
                <a:spcPts val="1200"/>
              </a:spcBef>
              <a:defRPr/>
            </a:pPr>
            <a:r>
              <a:rPr lang="it-IT" altLang="it-IT" sz="2400" b="1" i="1" dirty="0" smtClean="0">
                <a:solidFill>
                  <a:srgbClr val="FF6600"/>
                </a:solidFill>
              </a:rPr>
              <a:t>Real-time:</a:t>
            </a:r>
            <a:r>
              <a:rPr lang="it-IT" altLang="it-IT" sz="2400" dirty="0" smtClean="0"/>
              <a:t>  interazione digitale in tempo reale sostenuta da architetture orientate ai servizi e piattaforme di integrazione</a:t>
            </a:r>
          </a:p>
        </p:txBody>
      </p:sp>
    </p:spTree>
    <p:extLst>
      <p:ext uri="{BB962C8B-B14F-4D97-AF65-F5344CB8AC3E}">
        <p14:creationId xmlns:p14="http://schemas.microsoft.com/office/powerpoint/2010/main" val="6612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55176" y="596729"/>
            <a:ext cx="809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La dichiarazione precompilata</a:t>
            </a:r>
            <a:endParaRPr lang="it-IT" sz="3200" b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99248" y="2008094"/>
            <a:ext cx="80861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altLang="it-IT" sz="3000" b="1" dirty="0" smtClean="0">
                <a:solidFill>
                  <a:srgbClr val="FF6600"/>
                </a:solidFill>
                <a:latin typeface="Lucida Fax" pitchFamily="18" charset="0"/>
              </a:rPr>
              <a:t>20,4 milioni </a:t>
            </a:r>
            <a:r>
              <a:rPr lang="it-IT" altLang="it-IT" sz="3000" b="1" dirty="0">
                <a:solidFill>
                  <a:srgbClr val="003366"/>
                </a:solidFill>
                <a:latin typeface="Lucida Fax" pitchFamily="18" charset="0"/>
              </a:rPr>
              <a:t>di 730 </a:t>
            </a:r>
            <a:r>
              <a:rPr lang="it-IT" altLang="it-IT" sz="3000" b="1" dirty="0" smtClean="0">
                <a:solidFill>
                  <a:srgbClr val="003366"/>
                </a:solidFill>
                <a:latin typeface="Lucida Fax" pitchFamily="18" charset="0"/>
              </a:rPr>
              <a:t>predisposti</a:t>
            </a:r>
          </a:p>
          <a:p>
            <a:pPr algn="ctr">
              <a:defRPr/>
            </a:pPr>
            <a:endParaRPr lang="it-IT" sz="3000" dirty="0" smtClean="0"/>
          </a:p>
          <a:p>
            <a:pPr algn="ctr">
              <a:defRPr/>
            </a:pPr>
            <a:r>
              <a:rPr lang="it-IT" sz="3000" b="1" dirty="0">
                <a:solidFill>
                  <a:srgbClr val="FF6600"/>
                </a:solidFill>
                <a:latin typeface="Lucida Fax" pitchFamily="18" charset="0"/>
              </a:rPr>
              <a:t>1.414.478</a:t>
            </a:r>
            <a:r>
              <a:rPr lang="it-IT" sz="3000" dirty="0" smtClean="0"/>
              <a:t> </a:t>
            </a:r>
            <a:r>
              <a:rPr lang="it-IT" sz="3000" b="1" dirty="0">
                <a:solidFill>
                  <a:srgbClr val="003366"/>
                </a:solidFill>
                <a:latin typeface="Lucida Fax" pitchFamily="18" charset="0"/>
              </a:rPr>
              <a:t>inviati direttamente </a:t>
            </a:r>
            <a:endParaRPr lang="it-IT" sz="3000" b="1" dirty="0" smtClean="0">
              <a:solidFill>
                <a:srgbClr val="003366"/>
              </a:solidFill>
              <a:latin typeface="Lucida Fax" pitchFamily="18" charset="0"/>
            </a:endParaRPr>
          </a:p>
          <a:p>
            <a:pPr algn="ctr">
              <a:defRPr/>
            </a:pPr>
            <a:r>
              <a:rPr lang="it-IT" sz="3000" b="1" dirty="0">
                <a:solidFill>
                  <a:srgbClr val="003366"/>
                </a:solidFill>
                <a:latin typeface="Lucida Fax" pitchFamily="18" charset="0"/>
              </a:rPr>
              <a:t>o</a:t>
            </a:r>
            <a:r>
              <a:rPr lang="it-IT" sz="3000" b="1" dirty="0" smtClean="0">
                <a:solidFill>
                  <a:srgbClr val="003366"/>
                </a:solidFill>
                <a:latin typeface="Lucida Fax" pitchFamily="18" charset="0"/>
              </a:rPr>
              <a:t>nline dai contribuenti</a:t>
            </a:r>
          </a:p>
          <a:p>
            <a:pPr algn="ctr">
              <a:defRPr/>
            </a:pPr>
            <a:endParaRPr lang="it-IT" sz="2600" b="1" dirty="0" smtClean="0">
              <a:solidFill>
                <a:srgbClr val="003366"/>
              </a:solidFill>
              <a:latin typeface="Lucida Fax" pitchFamily="18" charset="0"/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003366"/>
                </a:solidFill>
                <a:latin typeface="Lucida Fax" pitchFamily="18" charset="0"/>
              </a:rPr>
              <a:t>Per chi si è rivolto a </a:t>
            </a:r>
            <a:r>
              <a:rPr lang="it-IT" sz="2400" b="1" dirty="0" err="1" smtClean="0">
                <a:solidFill>
                  <a:srgbClr val="003366"/>
                </a:solidFill>
                <a:latin typeface="Lucida Fax" pitchFamily="18" charset="0"/>
              </a:rPr>
              <a:t>Caf</a:t>
            </a:r>
            <a:r>
              <a:rPr lang="it-IT" sz="2400" b="1" dirty="0" smtClean="0">
                <a:solidFill>
                  <a:srgbClr val="003366"/>
                </a:solidFill>
                <a:latin typeface="Lucida Fax" pitchFamily="18" charset="0"/>
              </a:rPr>
              <a:t> e intermediari: niente obbligo di conservare scontrini e ricevute</a:t>
            </a:r>
            <a:endParaRPr lang="it-IT" sz="2400" b="1" dirty="0">
              <a:solidFill>
                <a:srgbClr val="003366"/>
              </a:solidFill>
              <a:latin typeface="Lucida Fax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altLang="it-IT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La strategia digitale: direttive</a:t>
            </a:r>
            <a:endParaRPr lang="it-IT" altLang="it-IT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sp>
        <p:nvSpPr>
          <p:cNvPr id="17" name="Rounded Rectangle 32"/>
          <p:cNvSpPr/>
          <p:nvPr>
            <p:custDataLst>
              <p:tags r:id="rId1"/>
            </p:custDataLst>
          </p:nvPr>
        </p:nvSpPr>
        <p:spPr bwMode="gray">
          <a:xfrm>
            <a:off x="3103187" y="1233112"/>
            <a:ext cx="2884487" cy="1490662"/>
          </a:xfrm>
          <a:prstGeom prst="roundRect">
            <a:avLst>
              <a:gd name="adj" fmla="val 12057"/>
            </a:avLst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b="1" dirty="0">
                <a:solidFill>
                  <a:srgbClr val="FF6600"/>
                </a:solidFill>
                <a:latin typeface="Lucida Fax" panose="02060602050505020204" pitchFamily="18" charset="0"/>
              </a:rPr>
              <a:t>Valorizzazione del Patrimonio Informativo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88900" y="3038475"/>
            <a:ext cx="9053513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11113"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lvl="1">
              <a:spcBef>
                <a:spcPts val="1200"/>
              </a:spcBef>
              <a:defRPr/>
            </a:pPr>
            <a:r>
              <a:rPr lang="it-IT" altLang="it-IT" sz="2400" b="1" i="1" dirty="0" smtClean="0">
                <a:solidFill>
                  <a:srgbClr val="FF6600"/>
                </a:solidFill>
              </a:rPr>
              <a:t>Qualità dei dati </a:t>
            </a:r>
            <a:r>
              <a:rPr lang="it-IT" altLang="it-IT" sz="2400" dirty="0" smtClean="0"/>
              <a:t>come fattore produttivo critico per il raggiungimento degli obiettivi dell’Agenzia ed elemento di riferimento per il nuovo approccio «cambia verso»</a:t>
            </a:r>
          </a:p>
          <a:p>
            <a:pPr lvl="1">
              <a:spcBef>
                <a:spcPts val="1200"/>
              </a:spcBef>
              <a:defRPr/>
            </a:pPr>
            <a:r>
              <a:rPr lang="it-IT" sz="2400" b="1" i="1" dirty="0" smtClean="0">
                <a:solidFill>
                  <a:srgbClr val="FF6600"/>
                </a:solidFill>
              </a:rPr>
              <a:t>Capacità avanzata di analisi dati </a:t>
            </a:r>
            <a:r>
              <a:rPr lang="it-IT" altLang="it-IT" sz="2400" dirty="0" smtClean="0"/>
              <a:t>come </a:t>
            </a:r>
            <a:r>
              <a:rPr lang="it-IT" altLang="it-IT" sz="2400" dirty="0"/>
              <a:t>abilitatore alla massima valorizzazione del </a:t>
            </a:r>
            <a:r>
              <a:rPr lang="it-IT" altLang="it-IT" sz="2400" dirty="0" smtClean="0"/>
              <a:t>vasto patrimonio </a:t>
            </a:r>
            <a:r>
              <a:rPr lang="it-IT" altLang="it-IT" sz="2400" dirty="0"/>
              <a:t>informativo </a:t>
            </a:r>
            <a:r>
              <a:rPr lang="it-IT" altLang="it-IT" sz="2400" dirty="0" smtClean="0"/>
              <a:t>dell’Agenzia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424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altLang="it-IT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La strategia digitale: direttive</a:t>
            </a:r>
            <a:endParaRPr lang="it-IT" altLang="it-IT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sp>
        <p:nvSpPr>
          <p:cNvPr id="18" name="Rounded Rectangle 44"/>
          <p:cNvSpPr/>
          <p:nvPr>
            <p:custDataLst>
              <p:tags r:id="rId1"/>
            </p:custDataLst>
          </p:nvPr>
        </p:nvSpPr>
        <p:spPr bwMode="gray">
          <a:xfrm>
            <a:off x="3270432" y="1245437"/>
            <a:ext cx="2556622" cy="834376"/>
          </a:xfrm>
          <a:prstGeom prst="roundRect">
            <a:avLst>
              <a:gd name="adj" fmla="val 10227"/>
            </a:avLst>
          </a:prstGeom>
          <a:solidFill>
            <a:srgbClr val="FFFFFF"/>
          </a:solidFill>
          <a:ln w="63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36000" rIns="18000" b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6600"/>
                </a:solidFill>
                <a:latin typeface="Lucida Fax"/>
              </a:rPr>
              <a:t>Integrazione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88900" y="2418048"/>
            <a:ext cx="90535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11113"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lvl="1">
              <a:spcBef>
                <a:spcPts val="1200"/>
              </a:spcBef>
              <a:defRPr/>
            </a:pPr>
            <a:r>
              <a:rPr lang="it-IT" altLang="it-IT" sz="2200" b="1" i="1" dirty="0" smtClean="0">
                <a:solidFill>
                  <a:srgbClr val="FF6600"/>
                </a:solidFill>
              </a:rPr>
              <a:t>Digitalizzazione e automazione </a:t>
            </a:r>
            <a:r>
              <a:rPr lang="it-IT" altLang="it-IT" sz="2200" dirty="0" smtClean="0"/>
              <a:t>dei processi amministrativi e diffusione dei servizi digitali in ottica di efficienza, agilità operativa, facilità di interazione con l’esterno</a:t>
            </a:r>
          </a:p>
          <a:p>
            <a:pPr lvl="1">
              <a:spcBef>
                <a:spcPts val="1200"/>
              </a:spcBef>
              <a:defRPr/>
            </a:pPr>
            <a:r>
              <a:rPr lang="it-IT" altLang="it-IT" sz="2200" b="1" i="1" dirty="0" smtClean="0">
                <a:solidFill>
                  <a:srgbClr val="FF6600"/>
                </a:solidFill>
              </a:rPr>
              <a:t>Integrazione con le iniziative sistemiche di digitalizzazione della PA </a:t>
            </a:r>
            <a:r>
              <a:rPr lang="it-IT" altLang="it-IT" sz="2200" dirty="0" smtClean="0"/>
              <a:t>a vantaggio dello sviluppo del «sistema Paese» digitale</a:t>
            </a:r>
          </a:p>
          <a:p>
            <a:pPr lvl="1">
              <a:spcBef>
                <a:spcPts val="1200"/>
              </a:spcBef>
              <a:defRPr/>
            </a:pPr>
            <a:r>
              <a:rPr lang="it-IT" altLang="it-IT" sz="2200" b="1" i="1" dirty="0">
                <a:solidFill>
                  <a:srgbClr val="FF6600"/>
                </a:solidFill>
              </a:rPr>
              <a:t>Razionalizzazione portafoglio dei servizi ICT </a:t>
            </a:r>
            <a:r>
              <a:rPr lang="it-IT" altLang="it-IT" sz="2200" dirty="0"/>
              <a:t>in ottica di ottimizzazione delle risorse umane e </a:t>
            </a:r>
            <a:r>
              <a:rPr lang="it-IT" altLang="it-IT" sz="2200" dirty="0" smtClean="0"/>
              <a:t>finanziarie e maggiore agilità di evoluzione</a:t>
            </a:r>
            <a:endParaRPr lang="it-IT" altLang="it-IT" sz="2200" dirty="0"/>
          </a:p>
        </p:txBody>
      </p:sp>
    </p:spTree>
    <p:extLst>
      <p:ext uri="{BB962C8B-B14F-4D97-AF65-F5344CB8AC3E}">
        <p14:creationId xmlns:p14="http://schemas.microsoft.com/office/powerpoint/2010/main" val="34574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16425" y="1331074"/>
            <a:ext cx="59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3366"/>
                </a:solidFill>
                <a:latin typeface="Lucida Fax" panose="02060602050505020204" pitchFamily="18" charset="0"/>
                <a:cs typeface="Latha" panose="020B0604020202020204" pitchFamily="34" charset="0"/>
              </a:rPr>
              <a:t>Il Sistema Integrato del Territorio (SIT)</a:t>
            </a:r>
            <a:endParaRPr lang="it-IT" b="1" dirty="0">
              <a:solidFill>
                <a:srgbClr val="003366"/>
              </a:solidFill>
              <a:latin typeface="Lucida Fax" panose="02060602050505020204" pitchFamily="18" charset="0"/>
              <a:cs typeface="Lath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Il Catasto</a:t>
            </a: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816425" y="1959425"/>
            <a:ext cx="7293431" cy="420325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1400" b="1" dirty="0">
                <a:solidFill>
                  <a:schemeClr val="tx2"/>
                </a:solidFill>
                <a:latin typeface="Lucida Fax" panose="02060602050505020204" pitchFamily="18" charset="0"/>
              </a:rPr>
              <a:t>Un nuovo archivio nazionale degli immobili che permetterà di analizzare le informazioni territoriali in modo più efficiente, grazie alla </a:t>
            </a:r>
            <a:r>
              <a:rPr lang="it-IT" sz="14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localizzazione degli immobili nello spazio geografico e alla sovrapposizione di diversi strati informativi: si potranno “attivare” o “disattivare” vari livelli, come quello della cartografia catastale, dei dati censuari, planimetrici, dell’Osservatorio del mercato immobiliare, delle </a:t>
            </a:r>
            <a:r>
              <a:rPr lang="it-IT" sz="1400" b="1" dirty="0" err="1" smtClean="0">
                <a:solidFill>
                  <a:schemeClr val="tx2"/>
                </a:solidFill>
                <a:latin typeface="Lucida Fax" panose="02060602050505020204" pitchFamily="18" charset="0"/>
              </a:rPr>
              <a:t>ortofoto</a:t>
            </a:r>
            <a:r>
              <a:rPr lang="it-IT" sz="14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 digitali ad alta risoluzione e dei grafi stradali, utilizzando anche informazioni esterne all’Agenzia.</a:t>
            </a:r>
          </a:p>
          <a:p>
            <a:pPr algn="just"/>
            <a:endParaRPr lang="it-IT" sz="1400" dirty="0" smtClean="0">
              <a:solidFill>
                <a:srgbClr val="00B050"/>
              </a:solidFill>
              <a:latin typeface="Lucida Fax" panose="02060602050505020204" pitchFamily="18" charset="0"/>
            </a:endParaRPr>
          </a:p>
          <a:p>
            <a:pPr algn="just"/>
            <a:r>
              <a:rPr lang="it-IT" sz="1600" b="1" dirty="0" smtClean="0">
                <a:solidFill>
                  <a:srgbClr val="003366"/>
                </a:solidFill>
                <a:latin typeface="Lucida Fax" panose="02060602050505020204" pitchFamily="18" charset="0"/>
                <a:cs typeface="Latha" panose="020B0604020202020204" pitchFamily="34" charset="0"/>
              </a:rPr>
              <a:t>Stato </a:t>
            </a:r>
            <a:r>
              <a:rPr lang="it-IT" sz="1600" b="1" dirty="0">
                <a:solidFill>
                  <a:srgbClr val="003366"/>
                </a:solidFill>
                <a:latin typeface="Lucida Fax" panose="02060602050505020204" pitchFamily="18" charset="0"/>
                <a:cs typeface="Latha" panose="020B0604020202020204" pitchFamily="34" charset="0"/>
              </a:rPr>
              <a:t>di avanzamento del progetto</a:t>
            </a:r>
          </a:p>
          <a:p>
            <a:pPr algn="just"/>
            <a:endParaRPr lang="it-IT" sz="1400" b="1" dirty="0" smtClean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r>
              <a:rPr lang="it-IT" sz="12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Allineamento mappe</a:t>
            </a:r>
          </a:p>
          <a:p>
            <a:pPr algn="just"/>
            <a:r>
              <a:rPr lang="it-IT" sz="1100" dirty="0">
                <a:solidFill>
                  <a:schemeClr val="tx2"/>
                </a:solidFill>
                <a:latin typeface="Lucida Fax" panose="02060602050505020204" pitchFamily="18" charset="0"/>
              </a:rPr>
              <a:t>Uffici che hanno concluso l’attività nel 2015: </a:t>
            </a:r>
            <a:r>
              <a:rPr lang="it-IT" sz="1100" b="1" dirty="0">
                <a:solidFill>
                  <a:srgbClr val="FF6600"/>
                </a:solidFill>
                <a:latin typeface="Lucida Fax" pitchFamily="18" charset="0"/>
              </a:rPr>
              <a:t>57</a:t>
            </a:r>
            <a:r>
              <a:rPr lang="it-IT" sz="2200" b="1" i="1" dirty="0">
                <a:solidFill>
                  <a:srgbClr val="FF6600"/>
                </a:solidFill>
                <a:latin typeface="Lucida Fax" pitchFamily="18" charset="0"/>
              </a:rPr>
              <a:t> </a:t>
            </a:r>
            <a:r>
              <a:rPr lang="it-IT" sz="1100" dirty="0">
                <a:solidFill>
                  <a:schemeClr val="tx2"/>
                </a:solidFill>
                <a:latin typeface="Lucida Fax" panose="02060602050505020204" pitchFamily="18" charset="0"/>
              </a:rPr>
              <a:t>su </a:t>
            </a:r>
            <a:r>
              <a:rPr lang="it-IT" sz="1100" b="1" dirty="0">
                <a:solidFill>
                  <a:srgbClr val="FF6600"/>
                </a:solidFill>
                <a:latin typeface="Lucida Fax" pitchFamily="18" charset="0"/>
              </a:rPr>
              <a:t>101</a:t>
            </a:r>
          </a:p>
          <a:p>
            <a:pPr algn="just"/>
            <a:r>
              <a:rPr lang="it-IT" sz="12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Archivio fabbricati</a:t>
            </a:r>
          </a:p>
          <a:p>
            <a:pPr algn="just"/>
            <a:r>
              <a:rPr lang="it-IT" sz="11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Uffici </a:t>
            </a:r>
            <a:r>
              <a:rPr lang="it-IT" sz="1100" dirty="0">
                <a:solidFill>
                  <a:schemeClr val="tx2"/>
                </a:solidFill>
                <a:latin typeface="Lucida Fax" panose="02060602050505020204" pitchFamily="18" charset="0"/>
              </a:rPr>
              <a:t>che hanno concluso l’attività nel 2015: </a:t>
            </a:r>
            <a:r>
              <a:rPr lang="it-IT" sz="1100" b="1" dirty="0">
                <a:solidFill>
                  <a:srgbClr val="FF6600"/>
                </a:solidFill>
                <a:latin typeface="Lucida Fax" pitchFamily="18" charset="0"/>
              </a:rPr>
              <a:t>90</a:t>
            </a:r>
            <a:r>
              <a:rPr lang="it-IT" sz="1100" dirty="0">
                <a:solidFill>
                  <a:schemeClr val="tx2"/>
                </a:solidFill>
                <a:latin typeface="Lucida Fax" panose="02060602050505020204" pitchFamily="18" charset="0"/>
              </a:rPr>
              <a:t> su </a:t>
            </a:r>
            <a:r>
              <a:rPr lang="it-IT" sz="1100" b="1" dirty="0">
                <a:solidFill>
                  <a:srgbClr val="FF6600"/>
                </a:solidFill>
                <a:latin typeface="Lucida Fax" pitchFamily="18" charset="0"/>
              </a:rPr>
              <a:t>101</a:t>
            </a:r>
          </a:p>
          <a:p>
            <a:pPr algn="just"/>
            <a:r>
              <a:rPr lang="it-IT" sz="1200" b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Bonifica superfici incoerenti</a:t>
            </a:r>
          </a:p>
          <a:p>
            <a:pPr algn="just"/>
            <a:r>
              <a:rPr lang="it-IT" sz="11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Uffici </a:t>
            </a:r>
            <a:r>
              <a:rPr lang="it-IT" sz="1100" dirty="0">
                <a:solidFill>
                  <a:schemeClr val="tx2"/>
                </a:solidFill>
                <a:latin typeface="Lucida Fax" panose="02060602050505020204" pitchFamily="18" charset="0"/>
              </a:rPr>
              <a:t>che hanno concluso l’attività nel 2015: </a:t>
            </a:r>
            <a:r>
              <a:rPr lang="it-IT" sz="1100" b="1" dirty="0">
                <a:solidFill>
                  <a:srgbClr val="FF6600"/>
                </a:solidFill>
                <a:latin typeface="Lucida Fax" pitchFamily="18" charset="0"/>
              </a:rPr>
              <a:t>37</a:t>
            </a:r>
            <a:r>
              <a:rPr lang="it-IT" sz="1100" dirty="0">
                <a:solidFill>
                  <a:schemeClr val="tx2"/>
                </a:solidFill>
                <a:latin typeface="Lucida Fax" panose="02060602050505020204" pitchFamily="18" charset="0"/>
              </a:rPr>
              <a:t> su </a:t>
            </a:r>
            <a:r>
              <a:rPr lang="it-IT" sz="1100" b="1" dirty="0">
                <a:solidFill>
                  <a:srgbClr val="FF6600"/>
                </a:solidFill>
                <a:latin typeface="Lucida Fax" pitchFamily="18" charset="0"/>
              </a:rPr>
              <a:t>101</a:t>
            </a:r>
          </a:p>
          <a:p>
            <a:pPr algn="just"/>
            <a:r>
              <a:rPr lang="it-IT" sz="1100" dirty="0">
                <a:solidFill>
                  <a:schemeClr val="tx2"/>
                </a:solidFill>
                <a:latin typeface="Lucida Fax" panose="02060602050505020204" pitchFamily="18" charset="0"/>
              </a:rPr>
              <a:t>(attività iniziata nel secondo semestre del 2015)</a:t>
            </a:r>
          </a:p>
          <a:p>
            <a:pPr algn="just"/>
            <a:endParaRPr lang="it-IT" sz="1400" dirty="0" smtClean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400" dirty="0" smtClean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400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400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400" dirty="0">
              <a:solidFill>
                <a:schemeClr val="tx2"/>
              </a:solidFill>
              <a:latin typeface="Lucida Fax" panose="020606020505050202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316897"/>
            <a:ext cx="3124200" cy="275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4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16425" y="1331074"/>
            <a:ext cx="59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3366"/>
                </a:solidFill>
                <a:latin typeface="Lucida Fax" panose="02060602050505020204" pitchFamily="18" charset="0"/>
                <a:cs typeface="Latha" panose="020B0604020202020204" pitchFamily="34" charset="0"/>
              </a:rPr>
              <a:t>L’Anagrafe dei Titolari (</a:t>
            </a:r>
            <a:r>
              <a:rPr lang="it-IT" b="1" dirty="0" err="1" smtClean="0">
                <a:solidFill>
                  <a:srgbClr val="003366"/>
                </a:solidFill>
                <a:latin typeface="Lucida Fax" panose="02060602050505020204" pitchFamily="18" charset="0"/>
                <a:cs typeface="Latha" panose="020B0604020202020204" pitchFamily="34" charset="0"/>
              </a:rPr>
              <a:t>AdT</a:t>
            </a:r>
            <a:r>
              <a:rPr lang="it-IT" b="1" dirty="0" smtClean="0">
                <a:solidFill>
                  <a:srgbClr val="003366"/>
                </a:solidFill>
                <a:latin typeface="Lucida Fax" panose="02060602050505020204" pitchFamily="18" charset="0"/>
                <a:cs typeface="Latha" panose="020B0604020202020204" pitchFamily="34" charset="0"/>
              </a:rPr>
              <a:t>)</a:t>
            </a:r>
            <a:endParaRPr lang="it-IT" b="1" dirty="0">
              <a:solidFill>
                <a:srgbClr val="003366"/>
              </a:solidFill>
              <a:latin typeface="Lucida Fax" panose="02060602050505020204" pitchFamily="18" charset="0"/>
              <a:cs typeface="Latha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Il Catasto</a:t>
            </a: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816425" y="1959425"/>
            <a:ext cx="7293431" cy="4203250"/>
          </a:xfrm>
        </p:spPr>
        <p:txBody>
          <a:bodyPr>
            <a:normAutofit/>
          </a:bodyPr>
          <a:lstStyle/>
          <a:p>
            <a:pPr algn="just"/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Un’anagrafe </a:t>
            </a:r>
            <a:r>
              <a:rPr lang="it-IT" sz="1400" dirty="0">
                <a:solidFill>
                  <a:schemeClr val="tx2"/>
                </a:solidFill>
                <a:latin typeface="Lucida Fax" panose="02060602050505020204" pitchFamily="18" charset="0"/>
              </a:rPr>
              <a:t>dei soggetti titolari o possessori di immobili censiti </a:t>
            </a: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in Catasto (ai </a:t>
            </a:r>
            <a:r>
              <a:rPr lang="it-IT" sz="1400" dirty="0">
                <a:solidFill>
                  <a:schemeClr val="tx2"/>
                </a:solidFill>
                <a:latin typeface="Lucida Fax" panose="02060602050505020204" pitchFamily="18" charset="0"/>
              </a:rPr>
              <a:t>fini </a:t>
            </a: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fiscali). Tramite l’Anagrafe dei Titolari sarà possibile definire </a:t>
            </a:r>
            <a:r>
              <a:rPr lang="it-IT" sz="1400" dirty="0">
                <a:solidFill>
                  <a:schemeClr val="tx2"/>
                </a:solidFill>
                <a:latin typeface="Lucida Fax" panose="02060602050505020204" pitchFamily="18" charset="0"/>
              </a:rPr>
              <a:t>la corretta identificazione degli intestatari di immobili, migliorando la qualità dei dati attraverso la piena integrazione dei sistemi </a:t>
            </a: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informativi.</a:t>
            </a:r>
          </a:p>
          <a:p>
            <a:pPr algn="just"/>
            <a:endParaRPr lang="it-IT" sz="1400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Confronto </a:t>
            </a:r>
            <a:r>
              <a:rPr lang="it-IT" sz="1400" dirty="0">
                <a:solidFill>
                  <a:schemeClr val="tx2"/>
                </a:solidFill>
                <a:latin typeface="Lucida Fax" panose="02060602050505020204" pitchFamily="18" charset="0"/>
              </a:rPr>
              <a:t>degli atti da cui hanno origine le intestazioni catastali </a:t>
            </a: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con: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i </a:t>
            </a:r>
            <a:r>
              <a:rPr lang="it-IT" sz="1400" dirty="0">
                <a:solidFill>
                  <a:schemeClr val="tx2"/>
                </a:solidFill>
                <a:latin typeface="Lucida Fax" panose="02060602050505020204" pitchFamily="18" charset="0"/>
              </a:rPr>
              <a:t>registri della </a:t>
            </a: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Pubblicità immobiliare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l’archivio anagrafico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in </a:t>
            </a:r>
            <a:r>
              <a:rPr lang="it-IT" sz="1400" dirty="0">
                <a:solidFill>
                  <a:schemeClr val="tx2"/>
                </a:solidFill>
                <a:latin typeface="Lucida Fax" panose="02060602050505020204" pitchFamily="18" charset="0"/>
              </a:rPr>
              <a:t>futuro, anche con altri registri, quali il registro delle imprese o l’Archivio nazionale della popolazione </a:t>
            </a: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residente</a:t>
            </a:r>
          </a:p>
          <a:p>
            <a:pPr algn="just"/>
            <a:endParaRPr lang="it-IT" sz="1400" b="1" dirty="0" smtClean="0">
              <a:solidFill>
                <a:srgbClr val="003366"/>
              </a:solidFill>
              <a:latin typeface="Lucida Fax" panose="02060602050505020204" pitchFamily="18" charset="0"/>
              <a:cs typeface="Latha" panose="020B0604020202020204" pitchFamily="34" charset="0"/>
            </a:endParaRPr>
          </a:p>
          <a:p>
            <a:pPr algn="just"/>
            <a:r>
              <a:rPr lang="it-IT" sz="1400" b="1" dirty="0" smtClean="0">
                <a:solidFill>
                  <a:srgbClr val="003366"/>
                </a:solidFill>
                <a:latin typeface="Lucida Fax" panose="02060602050505020204" pitchFamily="18" charset="0"/>
                <a:cs typeface="Latha" panose="020B0604020202020204" pitchFamily="34" charset="0"/>
              </a:rPr>
              <a:t>Stato </a:t>
            </a:r>
            <a:r>
              <a:rPr lang="it-IT" sz="1400" b="1" dirty="0">
                <a:solidFill>
                  <a:srgbClr val="003366"/>
                </a:solidFill>
                <a:latin typeface="Lucida Fax" panose="02060602050505020204" pitchFamily="18" charset="0"/>
                <a:cs typeface="Latha" panose="020B0604020202020204" pitchFamily="34" charset="0"/>
              </a:rPr>
              <a:t>di avanzamento del progetto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400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Livello </a:t>
            </a:r>
            <a:r>
              <a:rPr lang="it-IT" sz="1400" dirty="0">
                <a:solidFill>
                  <a:schemeClr val="tx2"/>
                </a:solidFill>
                <a:latin typeface="Lucida Fax" panose="02060602050505020204" pitchFamily="18" charset="0"/>
              </a:rPr>
              <a:t>di integrazione </a:t>
            </a: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Fabbricati:  </a:t>
            </a:r>
            <a:r>
              <a:rPr lang="it-IT" sz="1400" dirty="0">
                <a:solidFill>
                  <a:schemeClr val="tx2"/>
                </a:solidFill>
                <a:latin typeface="Lucida Fax" panose="02060602050505020204" pitchFamily="18" charset="0"/>
              </a:rPr>
              <a:t>dal </a:t>
            </a:r>
            <a:r>
              <a:rPr lang="it-IT" sz="1400" b="1" dirty="0">
                <a:solidFill>
                  <a:srgbClr val="FF6600"/>
                </a:solidFill>
                <a:latin typeface="Lucida Fax" pitchFamily="18" charset="0"/>
              </a:rPr>
              <a:t>37%</a:t>
            </a:r>
            <a:r>
              <a:rPr lang="it-IT" sz="1400" dirty="0">
                <a:solidFill>
                  <a:schemeClr val="tx2"/>
                </a:solidFill>
                <a:latin typeface="Lucida Fax" panose="02060602050505020204" pitchFamily="18" charset="0"/>
              </a:rPr>
              <a:t> al </a:t>
            </a:r>
            <a:r>
              <a:rPr lang="it-IT" sz="1400" b="1" dirty="0">
                <a:solidFill>
                  <a:srgbClr val="FF6600"/>
                </a:solidFill>
                <a:latin typeface="Lucida Fax" pitchFamily="18" charset="0"/>
              </a:rPr>
              <a:t>69%</a:t>
            </a: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.</a:t>
            </a: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Livello di integrazione Terreni: dal </a:t>
            </a:r>
            <a:r>
              <a:rPr lang="it-IT" sz="1400" b="1" dirty="0">
                <a:solidFill>
                  <a:srgbClr val="FF6600"/>
                </a:solidFill>
                <a:latin typeface="Lucida Fax" pitchFamily="18" charset="0"/>
              </a:rPr>
              <a:t>24%</a:t>
            </a:r>
            <a:r>
              <a:rPr lang="it-IT" sz="1400" dirty="0">
                <a:solidFill>
                  <a:schemeClr val="tx2"/>
                </a:solidFill>
                <a:latin typeface="Lucida Fax" panose="02060602050505020204" pitchFamily="18" charset="0"/>
              </a:rPr>
              <a:t> al </a:t>
            </a:r>
            <a:r>
              <a:rPr lang="it-IT" sz="1400" b="1" dirty="0">
                <a:solidFill>
                  <a:srgbClr val="FF6600"/>
                </a:solidFill>
                <a:latin typeface="Lucida Fax" pitchFamily="18" charset="0"/>
              </a:rPr>
              <a:t>49%</a:t>
            </a:r>
            <a:r>
              <a:rPr lang="it-IT" sz="14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.</a:t>
            </a:r>
          </a:p>
          <a:p>
            <a:pPr algn="just"/>
            <a:endParaRPr lang="it-IT" sz="1400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400" dirty="0">
              <a:solidFill>
                <a:schemeClr val="tx2"/>
              </a:solidFill>
              <a:latin typeface="Lucida Fax" panose="02060602050505020204" pitchFamily="18" charset="0"/>
            </a:endParaRPr>
          </a:p>
          <a:p>
            <a:pPr algn="just"/>
            <a:endParaRPr lang="it-IT" sz="1400" dirty="0">
              <a:solidFill>
                <a:schemeClr val="tx2"/>
              </a:solidFill>
              <a:latin typeface="Lucida Fax" panose="020606020505050202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"/>
          <a:stretch>
            <a:fillRect/>
          </a:stretch>
        </p:blipFill>
        <p:spPr bwMode="auto">
          <a:xfrm>
            <a:off x="5610224" y="4622666"/>
            <a:ext cx="3128963" cy="8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6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10753"/>
            <a:ext cx="8229600" cy="288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Strategie di contrasto all’evasione e miglioramento dell’adempimento collaborativo</a:t>
            </a:r>
            <a:endParaRPr lang="it-IT" sz="4000" b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57051" y="596729"/>
            <a:ext cx="7870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Istanze di accordo preventivo «</a:t>
            </a:r>
            <a:r>
              <a:rPr lang="it-IT" sz="3200" b="1" kern="0" dirty="0" err="1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Patent</a:t>
            </a:r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 box»</a:t>
            </a:r>
            <a:endParaRPr lang="it-IT" sz="3200" b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92074"/>
              </p:ext>
            </p:extLst>
          </p:nvPr>
        </p:nvGraphicFramePr>
        <p:xfrm>
          <a:off x="555813" y="1908485"/>
          <a:ext cx="4466563" cy="23865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{2A488322-F2BA-4B5B-9748-0D474271808F}</a:tableStyleId>
              </a:tblPr>
              <a:tblGrid>
                <a:gridCol w="1475030"/>
                <a:gridCol w="630470"/>
                <a:gridCol w="709684"/>
                <a:gridCol w="668740"/>
                <a:gridCol w="982639"/>
              </a:tblGrid>
              <a:tr h="249197"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DISTRIBUZIONE TERRITORIALE</a:t>
                      </a:r>
                      <a:endParaRPr lang="it-IT" sz="1200" b="1" u="none" strike="noStrike" kern="1200" dirty="0">
                        <a:solidFill>
                          <a:schemeClr val="bg1"/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Classi di fatturato</a:t>
                      </a:r>
                      <a:endParaRPr lang="it-IT" sz="1200" b="1" u="none" strike="noStrike" kern="1200" baseline="0" dirty="0">
                        <a:solidFill>
                          <a:schemeClr val="bg1"/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45" marR="91445" marT="45727" marB="45727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45" marR="91445" marT="45727" marB="45727"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Totale</a:t>
                      </a:r>
                    </a:p>
                    <a:p>
                      <a:pPr marL="0" algn="ctr" defTabSz="457200" rtl="0" eaLnBrk="1" fontAlgn="ctr" latinLnBrk="0" hangingPunct="1"/>
                      <a:endParaRPr lang="it-IT" sz="1200" b="1" u="none" strike="noStrike" kern="1200" baseline="0" dirty="0">
                        <a:solidFill>
                          <a:schemeClr val="bg1"/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7521">
                <a:tc vMerge="1">
                  <a:txBody>
                    <a:bodyPr/>
                    <a:lstStyle/>
                    <a:p>
                      <a:pPr algn="l"/>
                      <a:endParaRPr lang="it-IT" sz="1200" dirty="0">
                        <a:solidFill>
                          <a:srgbClr val="FF6600"/>
                        </a:solidFill>
                      </a:endParaRPr>
                    </a:p>
                  </a:txBody>
                  <a:tcPr marL="91445" marR="91445" marT="45727" marB="45727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0-5 mln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5-50 mln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Oltre 50 mln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947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NORD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917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1.415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906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3.238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228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CENTRO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333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392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229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954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54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SUD E ISOLE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130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122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54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306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3359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NAZIONALE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1.380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1.929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1.189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4.498</a:t>
                      </a:r>
                      <a:endParaRPr lang="it-IT" sz="12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85349" marR="85349" marT="42679" marB="42679" anchor="ctr">
                    <a:lnL>
                      <a:noFill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3623" r="16579" b="7446"/>
          <a:stretch/>
        </p:blipFill>
        <p:spPr bwMode="auto">
          <a:xfrm>
            <a:off x="4905334" y="1828800"/>
            <a:ext cx="3673365" cy="38625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163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3623" r="16579" b="7446"/>
          <a:stretch/>
        </p:blipFill>
        <p:spPr bwMode="auto">
          <a:xfrm>
            <a:off x="4905334" y="1828800"/>
            <a:ext cx="3673365" cy="38625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7" name="CasellaDiTesto 6"/>
          <p:cNvSpPr txBox="1"/>
          <p:nvPr/>
        </p:nvSpPr>
        <p:spPr>
          <a:xfrm>
            <a:off x="768926" y="596729"/>
            <a:ext cx="7641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Istanze </a:t>
            </a:r>
            <a:r>
              <a:rPr lang="it-IT" sz="3200" b="1" kern="0" dirty="0" err="1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Voluntary</a:t>
            </a:r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 </a:t>
            </a:r>
            <a:r>
              <a:rPr lang="it-IT" sz="3200" b="1" kern="0" dirty="0" err="1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disclosure</a:t>
            </a:r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 presentate</a:t>
            </a:r>
            <a:endParaRPr lang="it-IT" sz="3200" b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25391"/>
              </p:ext>
            </p:extLst>
          </p:nvPr>
        </p:nvGraphicFramePr>
        <p:xfrm>
          <a:off x="1000453" y="2005553"/>
          <a:ext cx="3512172" cy="21983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{2A488322-F2BA-4B5B-9748-0D474271808F}</a:tableStyleId>
              </a:tblPr>
              <a:tblGrid>
                <a:gridCol w="1916484"/>
                <a:gridCol w="1595688"/>
              </a:tblGrid>
              <a:tr h="621023"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DISTRIBUZIONE TERRITORIALE</a:t>
                      </a:r>
                      <a:endParaRPr lang="it-IT" sz="1600" b="1" u="none" strike="noStrike" kern="1200" dirty="0">
                        <a:solidFill>
                          <a:schemeClr val="bg1"/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3" marR="91453" marT="45749" marB="45749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59566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NORD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3" marR="91453" marT="45749" marB="45749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109.775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3" marR="91453" marT="45749" marB="45749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566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CENTRO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3" marR="91453" marT="45749" marB="45749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15.546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3" marR="91453" marT="45749" marB="45749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73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SUD E ISOLE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3" marR="91453" marT="45749" marB="45749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4.299</a:t>
                      </a:r>
                    </a:p>
                  </a:txBody>
                  <a:tcPr marL="91453" marR="91453" marT="45749" marB="45749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426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NAZIONALE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3" marR="91453" marT="45749" marB="45749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129.620</a:t>
                      </a:r>
                    </a:p>
                  </a:txBody>
                  <a:tcPr marL="91453" marR="91453" marT="45749" marB="45749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842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b="1" kern="0" dirty="0" err="1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Spending</a:t>
            </a:r>
            <a:r>
              <a:rPr lang="it-IT" sz="3200" b="1" kern="0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 </a:t>
            </a:r>
            <a:r>
              <a:rPr lang="it-IT" sz="3200" b="1" kern="0" dirty="0" err="1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Review</a:t>
            </a:r>
            <a:endParaRPr lang="it-IT" sz="3200" b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3826"/>
            <a:ext cx="8229600" cy="429737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800"/>
              </a:spcAft>
              <a:buNone/>
            </a:pPr>
            <a:endParaRPr lang="it-IT" sz="2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itchFamily="18" charset="0"/>
            </a:endParaRPr>
          </a:p>
          <a:p>
            <a:pPr marL="0" indent="0" algn="just">
              <a:spcAft>
                <a:spcPts val="1800"/>
              </a:spcAft>
              <a:buNone/>
            </a:pPr>
            <a:r>
              <a:rPr lang="it-IT" sz="2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50</a:t>
            </a:r>
            <a:r>
              <a:rPr lang="it-IT" sz="2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% </a:t>
            </a:r>
            <a:r>
              <a:rPr lang="it-IT" sz="2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in meno </a:t>
            </a:r>
            <a:r>
              <a:rPr lang="it-IT" sz="2600" b="1" kern="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di </a:t>
            </a:r>
            <a:r>
              <a:rPr lang="it-IT" sz="2600" b="1" kern="0" dirty="0">
                <a:solidFill>
                  <a:srgbClr val="073C62"/>
                </a:solidFill>
                <a:latin typeface="Lucida Fax" panose="02060602050505020204" pitchFamily="18" charset="0"/>
              </a:rPr>
              <a:t>spesa per canoni di locazione </a:t>
            </a:r>
            <a:r>
              <a:rPr lang="it-IT" sz="2600" b="1" kern="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rispetto al 2014</a:t>
            </a:r>
          </a:p>
          <a:p>
            <a:pPr marL="0" indent="0" algn="just">
              <a:spcAft>
                <a:spcPts val="1800"/>
              </a:spcAft>
              <a:buNone/>
            </a:pPr>
            <a:endParaRPr lang="it-IT" sz="2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itchFamily="18" charset="0"/>
            </a:endParaRPr>
          </a:p>
          <a:p>
            <a:pPr marL="0" indent="0" algn="just">
              <a:spcAft>
                <a:spcPts val="1800"/>
              </a:spcAft>
              <a:buNone/>
            </a:pPr>
            <a:r>
              <a:rPr lang="it-IT" sz="2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9.800.000 </a:t>
            </a:r>
            <a:r>
              <a:rPr lang="it-IT" sz="2600" b="1" kern="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euro </a:t>
            </a:r>
            <a:r>
              <a:rPr lang="it-IT" sz="2600" b="1" kern="0" dirty="0">
                <a:solidFill>
                  <a:srgbClr val="073C62"/>
                </a:solidFill>
                <a:latin typeface="Lucida Fax" panose="02060602050505020204" pitchFamily="18" charset="0"/>
              </a:rPr>
              <a:t>di risparmio a regime sui canoni di locazione al netto </a:t>
            </a:r>
            <a:r>
              <a:rPr lang="it-IT" sz="2600" b="1" kern="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Iva</a:t>
            </a:r>
            <a:endParaRPr lang="it-IT" sz="2600" b="1" kern="0" dirty="0">
              <a:solidFill>
                <a:srgbClr val="073C62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5"/>
          <p:cNvSpPr>
            <a:spLocks noChangeArrowheads="1"/>
          </p:cNvSpPr>
          <p:nvPr/>
        </p:nvSpPr>
        <p:spPr bwMode="auto">
          <a:xfrm>
            <a:off x="611188" y="1844675"/>
            <a:ext cx="81375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36000" r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600" b="1" i="1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16" name="Rettangolo 5"/>
          <p:cNvSpPr>
            <a:spLocks noChangeArrowheads="1"/>
          </p:cNvSpPr>
          <p:nvPr/>
        </p:nvSpPr>
        <p:spPr bwMode="auto">
          <a:xfrm>
            <a:off x="663471" y="420681"/>
            <a:ext cx="640070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1pPr>
            <a:lvl2pPr marL="742950" indent="-28575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2pPr>
            <a:lvl3pPr marL="11430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3pPr>
            <a:lvl4pPr marL="16002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4pPr>
            <a:lvl5pPr marL="20574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050" dirty="0" smtClean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it-IT" altLang="it-IT" sz="3200" b="1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La</a:t>
            </a:r>
            <a:r>
              <a:rPr lang="it-IT" altLang="it-IT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 </a:t>
            </a:r>
            <a:r>
              <a:rPr lang="it-IT" altLang="it-IT" sz="3200" b="1" dirty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f</a:t>
            </a:r>
            <a:r>
              <a:rPr lang="it-IT" altLang="it-IT" sz="3200" b="1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atturazione elettronica </a:t>
            </a:r>
            <a:endParaRPr lang="it-IT" altLang="it-IT" sz="3200" dirty="0" smtClean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sp>
        <p:nvSpPr>
          <p:cNvPr id="17" name="Rettangolo 5"/>
          <p:cNvSpPr>
            <a:spLocks noChangeArrowheads="1"/>
          </p:cNvSpPr>
          <p:nvPr/>
        </p:nvSpPr>
        <p:spPr bwMode="auto">
          <a:xfrm>
            <a:off x="611188" y="1324733"/>
            <a:ext cx="782796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1pPr>
            <a:lvl2pPr marL="742950" indent="-28575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2pPr>
            <a:lvl3pPr marL="11430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3pPr>
            <a:lvl4pPr marL="16002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4pPr>
            <a:lvl5pPr marL="20574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2400" b="1" dirty="0" smtClean="0">
              <a:solidFill>
                <a:srgbClr val="FF6600"/>
              </a:solidFill>
              <a:latin typeface="Lucida Fax" panose="02060602050505020204" pitchFamily="18" charset="0"/>
            </a:endParaRPr>
          </a:p>
          <a:p>
            <a:pPr algn="ctr" eaLnBrk="1" hangingPunct="1">
              <a:defRPr/>
            </a:pPr>
            <a:r>
              <a:rPr lang="it-IT" altLang="it-IT" sz="24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Prossima sfida: </a:t>
            </a:r>
          </a:p>
          <a:p>
            <a:pPr algn="ctr" eaLnBrk="1" hangingPunct="1">
              <a:defRPr/>
            </a:pPr>
            <a:r>
              <a:rPr lang="it-IT" altLang="it-IT" sz="24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fatturazione elettronica tra i privati</a:t>
            </a:r>
          </a:p>
          <a:p>
            <a:pPr algn="ctr" eaLnBrk="1" hangingPunct="1">
              <a:defRPr/>
            </a:pPr>
            <a:endParaRPr lang="it-IT" altLang="it-IT" sz="1800" b="1" dirty="0" smtClean="0">
              <a:solidFill>
                <a:srgbClr val="FF6600"/>
              </a:solidFill>
              <a:latin typeface="Lucida Fax" panose="02060602050505020204" pitchFamily="18" charset="0"/>
            </a:endParaRPr>
          </a:p>
          <a:p>
            <a:pPr algn="ctr" eaLnBrk="1" hangingPunct="1">
              <a:defRPr/>
            </a:pPr>
            <a:r>
              <a:rPr lang="it-IT" altLang="it-IT" sz="18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Obiettivo</a:t>
            </a:r>
            <a:r>
              <a:rPr lang="it-IT" altLang="it-IT" sz="180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:</a:t>
            </a:r>
          </a:p>
          <a:p>
            <a:pPr algn="ctr" eaLnBrk="1" hangingPunct="1">
              <a:defRPr/>
            </a:pPr>
            <a:endParaRPr lang="it-IT" altLang="it-IT" sz="1800" dirty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pPr algn="ctr" eaLnBrk="1" hangingPunct="1">
              <a:defRPr/>
            </a:pPr>
            <a:r>
              <a:rPr lang="it-IT" altLang="it-IT" sz="1800" dirty="0">
                <a:solidFill>
                  <a:srgbClr val="073C62"/>
                </a:solidFill>
                <a:latin typeface="Lucida Fax" panose="02060602050505020204" pitchFamily="18" charset="0"/>
              </a:rPr>
              <a:t>prevenire i fenomeni evasivi o fraudolenti posti in essere dalle imprese sleali a danno della libera concorrenza</a:t>
            </a:r>
          </a:p>
          <a:p>
            <a:pPr algn="ctr" eaLnBrk="1" hangingPunct="1">
              <a:defRPr/>
            </a:pPr>
            <a:endParaRPr lang="it-IT" altLang="it-IT" sz="1800" dirty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pPr algn="ctr" eaLnBrk="1" hangingPunct="1">
              <a:defRPr/>
            </a:pPr>
            <a:r>
              <a:rPr lang="it-IT" altLang="it-IT" sz="1800" dirty="0">
                <a:solidFill>
                  <a:srgbClr val="073C62"/>
                </a:solidFill>
                <a:latin typeface="Lucida Fax" panose="02060602050505020204" pitchFamily="18" charset="0"/>
              </a:rPr>
              <a:t>Entro il mese di luglio l’Agenzia metterà gratuitamente a disposizione dei privati un software per creare, trasmettere e conservare le fatture elettroniche</a:t>
            </a:r>
            <a:r>
              <a:rPr lang="it-IT" altLang="it-IT" sz="1800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.</a:t>
            </a:r>
            <a:endParaRPr lang="it-IT" altLang="it-IT" sz="2800" b="1" dirty="0">
              <a:solidFill>
                <a:srgbClr val="FF6600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23813" y="202336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3400" b="1" dirty="0" smtClean="0">
                <a:solidFill>
                  <a:srgbClr val="FF6600"/>
                </a:solidFill>
              </a:rPr>
              <a:t>13.262.800 </a:t>
            </a:r>
            <a:r>
              <a:rPr lang="it-IT" altLang="it-IT" sz="3400" b="1" dirty="0" smtClean="0">
                <a:solidFill>
                  <a:srgbClr val="003366"/>
                </a:solidFill>
              </a:rPr>
              <a:t>servizi erogati</a:t>
            </a:r>
            <a:endParaRPr lang="it-IT" altLang="it-IT" sz="3400" b="1" dirty="0">
              <a:solidFill>
                <a:srgbClr val="0033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dirty="0" smtClean="0">
              <a:solidFill>
                <a:srgbClr val="003366"/>
              </a:solidFill>
              <a:latin typeface="+mj-lt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84536"/>
              </p:ext>
            </p:extLst>
          </p:nvPr>
        </p:nvGraphicFramePr>
        <p:xfrm>
          <a:off x="1619250" y="2852925"/>
          <a:ext cx="6121400" cy="1928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3515"/>
                <a:gridCol w="1657885"/>
              </a:tblGrid>
              <a:tr h="464760">
                <a:tc>
                  <a:txBody>
                    <a:bodyPr/>
                    <a:lstStyle/>
                    <a:p>
                      <a:endParaRPr lang="it-IT" sz="1800" dirty="0">
                        <a:latin typeface="Lucida Fax" panose="02060602050505020204" pitchFamily="18" charset="0"/>
                      </a:endParaRPr>
                    </a:p>
                  </a:txBody>
                  <a:tcPr marL="91451" marR="91451" marT="45752" marB="45752"/>
                </a:tc>
                <a:tc>
                  <a:txBody>
                    <a:bodyPr/>
                    <a:lstStyle/>
                    <a:p>
                      <a:pPr algn="r"/>
                      <a:endParaRPr lang="it-IT" sz="1800">
                        <a:latin typeface="Lucida Fax" panose="02060602050505020204" pitchFamily="18" charset="0"/>
                      </a:endParaRPr>
                    </a:p>
                  </a:txBody>
                  <a:tcPr marL="91451" marR="91451" marT="45752" marB="45752"/>
                </a:tc>
              </a:tr>
              <a:tr h="366013">
                <a:tc>
                  <a:txBody>
                    <a:bodyPr/>
                    <a:lstStyle/>
                    <a:p>
                      <a:r>
                        <a:rPr lang="it-IT" sz="1800" b="1" kern="1200" dirty="0" smtClean="0">
                          <a:solidFill>
                            <a:srgbClr val="003366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Presso gli uffici</a:t>
                      </a:r>
                      <a:endParaRPr lang="it-IT" sz="1800" b="1" kern="1200" dirty="0">
                        <a:solidFill>
                          <a:srgbClr val="003366"/>
                        </a:solidFill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52" marB="45752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kern="1200" dirty="0" smtClean="0">
                          <a:solidFill>
                            <a:srgbClr val="FF6600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10.055.000</a:t>
                      </a:r>
                      <a:endParaRPr lang="it-IT" sz="1800" b="1" kern="1200" dirty="0">
                        <a:solidFill>
                          <a:srgbClr val="FF6600"/>
                        </a:solidFill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52" marB="45752"/>
                </a:tc>
              </a:tr>
              <a:tr h="366013">
                <a:tc>
                  <a:txBody>
                    <a:bodyPr/>
                    <a:lstStyle/>
                    <a:p>
                      <a:r>
                        <a:rPr lang="it-IT" sz="1800" b="1" kern="1200" dirty="0" smtClean="0">
                          <a:solidFill>
                            <a:srgbClr val="003366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Tramite assistenza telefonica</a:t>
                      </a:r>
                      <a:endParaRPr lang="it-IT" sz="1800" b="1" kern="1200" dirty="0">
                        <a:solidFill>
                          <a:srgbClr val="003366"/>
                        </a:solidFill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52" marB="45752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kern="1200" dirty="0" smtClean="0">
                          <a:solidFill>
                            <a:srgbClr val="FF6600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2.275.300</a:t>
                      </a:r>
                      <a:endParaRPr lang="it-IT" sz="1800" b="1" kern="1200" dirty="0">
                        <a:solidFill>
                          <a:srgbClr val="FF6600"/>
                        </a:solidFill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52" marB="45752"/>
                </a:tc>
              </a:tr>
              <a:tr h="366013">
                <a:tc>
                  <a:txBody>
                    <a:bodyPr/>
                    <a:lstStyle/>
                    <a:p>
                      <a:r>
                        <a:rPr lang="it-IT" sz="1800" b="1" kern="1200" dirty="0" smtClean="0">
                          <a:solidFill>
                            <a:srgbClr val="003366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Risposte fornite con Web-mail</a:t>
                      </a:r>
                      <a:endParaRPr lang="it-IT" sz="1800" b="1" kern="1200" dirty="0">
                        <a:solidFill>
                          <a:srgbClr val="003366"/>
                        </a:solidFill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52" marB="45752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kern="1200" dirty="0" smtClean="0">
                          <a:solidFill>
                            <a:srgbClr val="FF6600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113.900</a:t>
                      </a:r>
                      <a:endParaRPr lang="it-IT" sz="1800" b="1" kern="1200" dirty="0">
                        <a:solidFill>
                          <a:srgbClr val="FF6600"/>
                        </a:solidFill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52" marB="45752"/>
                </a:tc>
              </a:tr>
              <a:tr h="366013">
                <a:tc>
                  <a:txBody>
                    <a:bodyPr/>
                    <a:lstStyle/>
                    <a:p>
                      <a:r>
                        <a:rPr lang="it-IT" sz="1800" b="1" kern="1200" dirty="0" smtClean="0">
                          <a:solidFill>
                            <a:srgbClr val="003366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Canale telematico CIVIS</a:t>
                      </a:r>
                      <a:endParaRPr lang="it-IT" sz="1800" b="1" kern="1200" dirty="0">
                        <a:solidFill>
                          <a:srgbClr val="003366"/>
                        </a:solidFill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52" marB="45752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kern="1200" dirty="0" smtClean="0">
                          <a:solidFill>
                            <a:srgbClr val="FF6600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818.600</a:t>
                      </a:r>
                      <a:endParaRPr lang="it-IT" sz="1800" b="1" kern="1200" dirty="0">
                        <a:solidFill>
                          <a:srgbClr val="FF6600"/>
                        </a:solidFill>
                        <a:latin typeface="Lucida Fax" panose="02060602050505020204" pitchFamily="18" charset="0"/>
                        <a:ea typeface="+mn-ea"/>
                        <a:cs typeface="+mn-cs"/>
                      </a:endParaRPr>
                    </a:p>
                  </a:txBody>
                  <a:tcPr marL="91451" marR="91451" marT="45752" marB="45752"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55176" y="596729"/>
            <a:ext cx="809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 servizi ai cittadini</a:t>
            </a:r>
            <a:endParaRPr lang="it-IT" sz="3200" b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82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ttangolo 3"/>
          <p:cNvSpPr>
            <a:spLocks noChangeArrowheads="1"/>
          </p:cNvSpPr>
          <p:nvPr/>
        </p:nvSpPr>
        <p:spPr bwMode="auto">
          <a:xfrm>
            <a:off x="395288" y="1557338"/>
            <a:ext cx="853281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b="1" dirty="0" smtClean="0">
              <a:solidFill>
                <a:srgbClr val="FF66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b="1" dirty="0" smtClean="0">
                <a:solidFill>
                  <a:srgbClr val="FF6600"/>
                </a:solidFill>
              </a:rPr>
              <a:t>818mila istanze</a:t>
            </a:r>
            <a:r>
              <a:rPr lang="it-IT" altLang="it-IT" b="1" dirty="0" smtClean="0"/>
              <a:t> sul Canale </a:t>
            </a:r>
            <a:r>
              <a:rPr lang="it-IT" altLang="it-IT" b="1" dirty="0" err="1" smtClean="0"/>
              <a:t>Civis</a:t>
            </a:r>
            <a:r>
              <a:rPr lang="it-IT" altLang="it-IT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b="1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b="1" dirty="0">
                <a:solidFill>
                  <a:srgbClr val="FF6600"/>
                </a:solidFill>
              </a:rPr>
              <a:t>100% </a:t>
            </a:r>
            <a:r>
              <a:rPr lang="it-IT" altLang="it-IT" b="1" dirty="0"/>
              <a:t>lavorate entro 3 </a:t>
            </a:r>
            <a:r>
              <a:rPr lang="it-IT" altLang="it-IT" b="1" dirty="0" smtClean="0"/>
              <a:t>giorni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b="1" dirty="0" smtClean="0"/>
          </a:p>
          <a:p>
            <a:pPr marL="974725" indent="-803275" eaLnBrk="1" hangingPunct="1">
              <a:spcBef>
                <a:spcPct val="0"/>
              </a:spcBef>
              <a:buFontTx/>
              <a:buNone/>
              <a:tabLst>
                <a:tab pos="95250" algn="l"/>
              </a:tabLst>
              <a:defRPr/>
            </a:pPr>
            <a:r>
              <a:rPr lang="en-US" altLang="it-IT" sz="2800" b="1" dirty="0" smtClean="0">
                <a:solidFill>
                  <a:srgbClr val="FF6600"/>
                </a:solidFill>
                <a:latin typeface="Lucida Fax"/>
                <a:ea typeface="MS PGothic" pitchFamily="34" charset="-128"/>
              </a:rPr>
              <a:t>    +</a:t>
            </a:r>
            <a:r>
              <a:rPr lang="en-US" altLang="it-IT" sz="2800" b="1" dirty="0" smtClean="0">
                <a:solidFill>
                  <a:srgbClr val="003366"/>
                </a:solidFill>
                <a:latin typeface="Lucida Fax"/>
                <a:ea typeface="MS PGothic" pitchFamily="34" charset="-128"/>
              </a:rPr>
              <a:t> </a:t>
            </a:r>
            <a:r>
              <a:rPr lang="en-US" altLang="it-IT" sz="2800" b="1" dirty="0" err="1" smtClean="0">
                <a:solidFill>
                  <a:srgbClr val="003366"/>
                </a:solidFill>
                <a:latin typeface="Lucida Fax"/>
                <a:ea typeface="MS PGothic" pitchFamily="34" charset="-128"/>
              </a:rPr>
              <a:t>qualità</a:t>
            </a:r>
            <a:r>
              <a:rPr lang="en-US" altLang="it-IT" sz="2800" b="1" dirty="0" smtClean="0">
                <a:solidFill>
                  <a:srgbClr val="003366"/>
                </a:solidFill>
                <a:latin typeface="Lucida Fax"/>
                <a:ea typeface="MS PGothic" pitchFamily="34" charset="-128"/>
              </a:rPr>
              <a:t> del </a:t>
            </a:r>
            <a:r>
              <a:rPr lang="en-US" altLang="it-IT" sz="2800" b="1" dirty="0" err="1" smtClean="0">
                <a:solidFill>
                  <a:srgbClr val="003366"/>
                </a:solidFill>
                <a:latin typeface="Lucida Fax"/>
                <a:ea typeface="MS PGothic" pitchFamily="34" charset="-128"/>
              </a:rPr>
              <a:t>servizio</a:t>
            </a:r>
            <a:r>
              <a:rPr lang="en-US" altLang="it-IT" sz="2800" b="1" dirty="0" smtClean="0">
                <a:solidFill>
                  <a:srgbClr val="003366"/>
                </a:solidFill>
                <a:latin typeface="Lucida Fax"/>
                <a:ea typeface="MS PGothic" pitchFamily="34" charset="-128"/>
              </a:rPr>
              <a:t> </a:t>
            </a:r>
            <a:r>
              <a:rPr lang="en-US" altLang="it-IT" sz="2800" b="1" dirty="0" err="1" smtClean="0">
                <a:solidFill>
                  <a:srgbClr val="003366"/>
                </a:solidFill>
                <a:latin typeface="Lucida Fax"/>
                <a:ea typeface="MS PGothic" pitchFamily="34" charset="-128"/>
              </a:rPr>
              <a:t>erogato</a:t>
            </a:r>
            <a:endParaRPr lang="en-US" altLang="it-IT" sz="2800" b="1" dirty="0">
              <a:solidFill>
                <a:srgbClr val="003366"/>
              </a:solidFill>
              <a:latin typeface="Lucida Fax"/>
              <a:ea typeface="MS PGothic" pitchFamily="34" charset="-128"/>
            </a:endParaRPr>
          </a:p>
          <a:p>
            <a:pPr marL="974725" indent="-803275" eaLnBrk="1" hangingPunct="1">
              <a:spcBef>
                <a:spcPct val="0"/>
              </a:spcBef>
              <a:buFontTx/>
              <a:buNone/>
              <a:tabLst>
                <a:tab pos="95250" algn="l"/>
              </a:tabLst>
              <a:defRPr/>
            </a:pPr>
            <a:r>
              <a:rPr lang="en-US" altLang="it-IT" sz="2800" b="1" dirty="0" smtClean="0">
                <a:solidFill>
                  <a:srgbClr val="FF6600"/>
                </a:solidFill>
                <a:latin typeface="Lucida Fax"/>
                <a:ea typeface="MS PGothic" pitchFamily="34" charset="-128"/>
              </a:rPr>
              <a:t>    +</a:t>
            </a:r>
            <a:r>
              <a:rPr lang="en-US" altLang="it-IT" sz="2800" b="1" dirty="0" smtClean="0">
                <a:solidFill>
                  <a:srgbClr val="003366"/>
                </a:solidFill>
                <a:latin typeface="Lucida Fax"/>
                <a:ea typeface="MS PGothic" pitchFamily="34" charset="-128"/>
              </a:rPr>
              <a:t> </a:t>
            </a:r>
            <a:r>
              <a:rPr lang="en-US" altLang="it-IT" sz="2800" b="1" dirty="0" err="1">
                <a:solidFill>
                  <a:srgbClr val="003366"/>
                </a:solidFill>
                <a:latin typeface="Lucida Fax"/>
                <a:ea typeface="MS PGothic" pitchFamily="34" charset="-128"/>
              </a:rPr>
              <a:t>efficienza</a:t>
            </a:r>
            <a:r>
              <a:rPr lang="en-US" altLang="it-IT" sz="2800" b="1" dirty="0">
                <a:solidFill>
                  <a:srgbClr val="003366"/>
                </a:solidFill>
                <a:latin typeface="Lucida Fax"/>
                <a:ea typeface="MS PGothic" pitchFamily="34" charset="-128"/>
              </a:rPr>
              <a:t> </a:t>
            </a:r>
            <a:endParaRPr lang="it-IT" altLang="it-IT" sz="2400" b="1" dirty="0" smtClean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5176" y="596729"/>
            <a:ext cx="809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 servizi online</a:t>
            </a:r>
            <a:endParaRPr lang="it-IT" sz="3200" b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31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ttangolo 3"/>
          <p:cNvSpPr>
            <a:spLocks noChangeArrowheads="1"/>
          </p:cNvSpPr>
          <p:nvPr/>
        </p:nvSpPr>
        <p:spPr bwMode="auto">
          <a:xfrm>
            <a:off x="185271" y="1434627"/>
            <a:ext cx="8824913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73C62"/>
                </a:solidFill>
                <a:latin typeface="Lucida Fax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73C62"/>
                </a:solidFill>
                <a:latin typeface="Lucida Fax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73C62"/>
                </a:solidFill>
                <a:latin typeface="Lucida Fax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73C62"/>
                </a:solidFill>
                <a:latin typeface="Lucida Fax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73C62"/>
                </a:solidFill>
                <a:latin typeface="Lucida Fax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dirty="0">
                <a:solidFill>
                  <a:srgbClr val="FF6600"/>
                </a:solidFill>
              </a:rPr>
              <a:t>5 milioni </a:t>
            </a:r>
            <a:r>
              <a:rPr lang="it-IT" altLang="it-IT" sz="2800" dirty="0" smtClean="0"/>
              <a:t>di utenti registrati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dirty="0" smtClean="0">
                <a:solidFill>
                  <a:srgbClr val="FF6600"/>
                </a:solidFill>
              </a:rPr>
              <a:t>160.000 </a:t>
            </a:r>
            <a:r>
              <a:rPr lang="it-IT" altLang="it-IT" sz="2800" dirty="0" smtClean="0"/>
              <a:t>intermediari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dirty="0" smtClean="0">
                <a:solidFill>
                  <a:srgbClr val="FF6600"/>
                </a:solidFill>
              </a:rPr>
              <a:t>Più </a:t>
            </a:r>
            <a:r>
              <a:rPr lang="it-IT" altLang="it-IT" sz="2800" b="1" dirty="0">
                <a:solidFill>
                  <a:srgbClr val="FF6600"/>
                </a:solidFill>
              </a:rPr>
              <a:t>di 100 milioni di documenti ricevuti</a:t>
            </a:r>
          </a:p>
          <a:p>
            <a:pPr marL="974725" indent="-80327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95250" algn="l"/>
              </a:tabLst>
              <a:defRPr/>
            </a:pPr>
            <a:endParaRPr lang="en-US" altLang="it-IT" b="1" dirty="0" smtClean="0">
              <a:solidFill>
                <a:srgbClr val="FF6600"/>
              </a:solidFill>
              <a:latin typeface="Lucida Fax"/>
              <a:ea typeface="MS PGothic" pitchFamily="34" charset="-128"/>
            </a:endParaRPr>
          </a:p>
          <a:p>
            <a:pPr marL="974725" indent="-803275" algn="ctr" eaLnBrk="1" hangingPunct="1">
              <a:spcBef>
                <a:spcPct val="0"/>
              </a:spcBef>
              <a:buFontTx/>
              <a:buNone/>
              <a:tabLst>
                <a:tab pos="95250" algn="l"/>
              </a:tabLst>
              <a:defRPr/>
            </a:pPr>
            <a:r>
              <a:rPr lang="it-IT" altLang="it-IT" sz="2800" dirty="0" smtClean="0"/>
              <a:t> </a:t>
            </a:r>
            <a:endParaRPr lang="it-IT" altLang="it-IT" sz="4000" dirty="0" smtClean="0"/>
          </a:p>
          <a:p>
            <a:pPr marL="974725" indent="-803275" eaLnBrk="1" hangingPunct="1">
              <a:spcBef>
                <a:spcPct val="0"/>
              </a:spcBef>
              <a:buFontTx/>
              <a:buNone/>
              <a:tabLst>
                <a:tab pos="95250" algn="l"/>
              </a:tabLst>
              <a:defRPr/>
            </a:pPr>
            <a:r>
              <a:rPr lang="it-IT" altLang="it-IT" sz="2800" dirty="0" smtClean="0"/>
              <a:t>a </a:t>
            </a:r>
            <a:r>
              <a:rPr lang="it-IT" altLang="it-IT" sz="2800" dirty="0"/>
              <a:t>fine </a:t>
            </a:r>
            <a:r>
              <a:rPr lang="it-IT" altLang="it-IT" sz="2800" dirty="0" smtClean="0"/>
              <a:t>2015 lanciata la </a:t>
            </a:r>
            <a:r>
              <a:rPr lang="it-IT" altLang="it-IT" sz="2800" b="1" dirty="0" err="1" smtClean="0">
                <a:solidFill>
                  <a:srgbClr val="FF6600"/>
                </a:solidFill>
              </a:rPr>
              <a:t>app</a:t>
            </a:r>
            <a:r>
              <a:rPr lang="it-IT" altLang="it-IT" sz="2800" b="1" dirty="0" smtClean="0">
                <a:solidFill>
                  <a:srgbClr val="FF6600"/>
                </a:solidFill>
              </a:rPr>
              <a:t> mobile         </a:t>
            </a:r>
            <a:endParaRPr lang="en-US" altLang="it-IT" sz="2800" b="1" dirty="0" smtClean="0">
              <a:solidFill>
                <a:srgbClr val="FF6600"/>
              </a:solidFill>
              <a:ea typeface="MS PGothic" pitchFamily="34" charset="-128"/>
            </a:endParaRPr>
          </a:p>
          <a:p>
            <a:pPr marL="974725" indent="-80327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95250" algn="l"/>
              </a:tabLst>
              <a:defRPr/>
            </a:pPr>
            <a:endParaRPr lang="en-US" altLang="it-IT" sz="1000" b="1" dirty="0">
              <a:solidFill>
                <a:srgbClr val="FF6600"/>
              </a:solidFill>
              <a:ea typeface="MS PGothic" pitchFamily="34" charset="-128"/>
            </a:endParaRPr>
          </a:p>
          <a:p>
            <a:pPr marL="974725" indent="-80327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95250" algn="l"/>
              </a:tabLst>
              <a:defRPr/>
            </a:pPr>
            <a:r>
              <a:rPr lang="en-US" altLang="it-IT" sz="2800" b="1" dirty="0" smtClean="0">
                <a:solidFill>
                  <a:srgbClr val="FF6600"/>
                </a:solidFill>
                <a:ea typeface="MS PGothic" pitchFamily="34" charset="-128"/>
              </a:rPr>
              <a:t>+</a:t>
            </a:r>
            <a:r>
              <a:rPr lang="en-US" altLang="it-IT" sz="2800" b="1" dirty="0" smtClean="0">
                <a:solidFill>
                  <a:srgbClr val="003366"/>
                </a:solidFill>
                <a:ea typeface="MS PGothic" pitchFamily="34" charset="-128"/>
              </a:rPr>
              <a:t> </a:t>
            </a:r>
            <a:r>
              <a:rPr lang="en-US" altLang="it-IT" sz="2800" b="1" dirty="0" err="1" smtClean="0">
                <a:solidFill>
                  <a:srgbClr val="003366"/>
                </a:solidFill>
                <a:ea typeface="MS PGothic" pitchFamily="34" charset="-128"/>
              </a:rPr>
              <a:t>efficienza</a:t>
            </a:r>
            <a:r>
              <a:rPr lang="en-US" altLang="it-IT" sz="2800" b="1" dirty="0" smtClean="0">
                <a:solidFill>
                  <a:srgbClr val="003366"/>
                </a:solidFill>
                <a:ea typeface="MS PGothic" pitchFamily="34" charset="-128"/>
              </a:rPr>
              <a:t> </a:t>
            </a:r>
          </a:p>
          <a:p>
            <a:pPr marL="974725" indent="-803275" eaLnBrk="1" hangingPunct="1">
              <a:spcBef>
                <a:spcPct val="0"/>
              </a:spcBef>
              <a:buFontTx/>
              <a:buNone/>
              <a:tabLst>
                <a:tab pos="95250" algn="l"/>
              </a:tabLst>
              <a:defRPr/>
            </a:pPr>
            <a:r>
              <a:rPr lang="en-US" altLang="it-IT" sz="2800" b="1" dirty="0" smtClean="0">
                <a:solidFill>
                  <a:srgbClr val="FF6600"/>
                </a:solidFill>
                <a:ea typeface="MS PGothic" pitchFamily="34" charset="-128"/>
              </a:rPr>
              <a:t>+</a:t>
            </a:r>
            <a:r>
              <a:rPr lang="en-US" altLang="it-IT" sz="2800" b="1" dirty="0" smtClean="0">
                <a:solidFill>
                  <a:srgbClr val="003366"/>
                </a:solidFill>
                <a:ea typeface="MS PGothic" pitchFamily="34" charset="-128"/>
              </a:rPr>
              <a:t> </a:t>
            </a:r>
            <a:r>
              <a:rPr lang="en-US" altLang="it-IT" sz="2800" b="1" dirty="0" err="1" smtClean="0">
                <a:solidFill>
                  <a:srgbClr val="003366"/>
                </a:solidFill>
                <a:ea typeface="MS PGothic" pitchFamily="34" charset="-128"/>
              </a:rPr>
              <a:t>semplificazione</a:t>
            </a:r>
            <a:r>
              <a:rPr lang="en-US" altLang="it-IT" sz="2800" b="1" dirty="0" smtClean="0">
                <a:solidFill>
                  <a:srgbClr val="003366"/>
                </a:solidFill>
                <a:ea typeface="MS PGothic" pitchFamily="34" charset="-128"/>
              </a:rPr>
              <a:t> </a:t>
            </a:r>
            <a:r>
              <a:rPr lang="en-US" altLang="it-IT" sz="2800" b="1" dirty="0" err="1" smtClean="0">
                <a:solidFill>
                  <a:srgbClr val="003366"/>
                </a:solidFill>
                <a:ea typeface="MS PGothic" pitchFamily="34" charset="-128"/>
              </a:rPr>
              <a:t>degli</a:t>
            </a:r>
            <a:r>
              <a:rPr lang="en-US" altLang="it-IT" sz="2800" b="1" dirty="0" smtClean="0">
                <a:solidFill>
                  <a:srgbClr val="003366"/>
                </a:solidFill>
                <a:ea typeface="MS PGothic" pitchFamily="34" charset="-128"/>
              </a:rPr>
              <a:t> </a:t>
            </a:r>
            <a:r>
              <a:rPr lang="en-US" altLang="it-IT" sz="2800" b="1" dirty="0" err="1" smtClean="0">
                <a:solidFill>
                  <a:srgbClr val="003366"/>
                </a:solidFill>
                <a:ea typeface="MS PGothic" pitchFamily="34" charset="-128"/>
              </a:rPr>
              <a:t>adempimenti</a:t>
            </a:r>
            <a:endParaRPr lang="it-IT" sz="2800" dirty="0" smtClean="0"/>
          </a:p>
        </p:txBody>
      </p:sp>
      <p:pic>
        <p:nvPicPr>
          <p:cNvPr id="5124" name="Picture 2" descr="Banner App dell'Agenz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96" y="3725675"/>
            <a:ext cx="13652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43979"/>
              </p:ext>
            </p:extLst>
          </p:nvPr>
        </p:nvGraphicFramePr>
        <p:xfrm>
          <a:off x="203200" y="2896108"/>
          <a:ext cx="8824913" cy="792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13041"/>
                <a:gridCol w="4311872"/>
              </a:tblGrid>
              <a:tr h="396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kern="1200" dirty="0" smtClean="0">
                          <a:solidFill>
                            <a:srgbClr val="FF6600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41,7 milioni</a:t>
                      </a:r>
                      <a:r>
                        <a:rPr lang="it-IT" sz="2000" b="1" i="1" kern="1200" dirty="0" smtClean="0">
                          <a:solidFill>
                            <a:schemeClr val="lt1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i="1" kern="1200" dirty="0" smtClean="0">
                          <a:solidFill>
                            <a:srgbClr val="073C62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dichiarazioni</a:t>
                      </a:r>
                    </a:p>
                  </a:txBody>
                  <a:tcPr marL="36000" marR="36000" marT="45702" marB="4570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kern="1200" dirty="0" smtClean="0">
                          <a:solidFill>
                            <a:srgbClr val="FF6600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49,1</a:t>
                      </a:r>
                      <a:r>
                        <a:rPr lang="it-IT" sz="2000" b="1" i="1" kern="1200" dirty="0" smtClean="0">
                          <a:solidFill>
                            <a:schemeClr val="lt1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="1" i="1" kern="1200" dirty="0" smtClean="0">
                          <a:solidFill>
                            <a:srgbClr val="FF6600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milioni</a:t>
                      </a:r>
                      <a:r>
                        <a:rPr lang="it-IT" sz="2000" b="1" i="1" kern="1200" dirty="0" smtClean="0">
                          <a:solidFill>
                            <a:schemeClr val="lt1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="1" i="1" kern="1200" dirty="0" smtClean="0">
                          <a:solidFill>
                            <a:srgbClr val="073C62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versamenti</a:t>
                      </a:r>
                    </a:p>
                  </a:txBody>
                  <a:tcPr marL="36000" marR="36000" marT="45702" marB="45702"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kern="1200" dirty="0" smtClean="0">
                          <a:solidFill>
                            <a:srgbClr val="FF6600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2,4</a:t>
                      </a:r>
                      <a:r>
                        <a:rPr lang="it-IT" sz="2000" i="1" kern="1200" dirty="0" smtClean="0">
                          <a:solidFill>
                            <a:schemeClr val="dk1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="1" i="1" kern="1200" dirty="0" smtClean="0">
                          <a:solidFill>
                            <a:srgbClr val="FF6600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milioni</a:t>
                      </a:r>
                      <a:r>
                        <a:rPr lang="it-IT" sz="2000" i="1" kern="1200" dirty="0" smtClean="0">
                          <a:solidFill>
                            <a:schemeClr val="dk1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="1" i="1" kern="1200" dirty="0" smtClean="0">
                          <a:solidFill>
                            <a:srgbClr val="073C62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contratti di locazione</a:t>
                      </a:r>
                    </a:p>
                  </a:txBody>
                  <a:tcPr marL="36000" marR="36000" marT="45702" marB="4570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kern="1200" dirty="0" smtClean="0">
                          <a:solidFill>
                            <a:srgbClr val="FF6600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7 milioni </a:t>
                      </a:r>
                      <a:r>
                        <a:rPr lang="it-IT" sz="2000" b="1" i="1" kern="1200" dirty="0" smtClean="0">
                          <a:solidFill>
                            <a:srgbClr val="073C62"/>
                          </a:solidFill>
                          <a:latin typeface="Lucida Fax" panose="02060602050505020204" pitchFamily="18" charset="0"/>
                          <a:ea typeface="+mn-ea"/>
                          <a:cs typeface="+mn-cs"/>
                        </a:rPr>
                        <a:t>di altri documenti</a:t>
                      </a:r>
                    </a:p>
                  </a:txBody>
                  <a:tcPr marL="36000" marR="36000" marT="45702" marB="45702">
                    <a:noFill/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55176" y="596729"/>
            <a:ext cx="809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 servizi online</a:t>
            </a:r>
            <a:endParaRPr lang="it-IT" sz="3200" b="1" kern="0" dirty="0">
              <a:solidFill>
                <a:srgbClr val="073C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73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 rimborsi</a:t>
            </a: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899550" y="2030676"/>
            <a:ext cx="7293431" cy="2906487"/>
          </a:xfrm>
        </p:spPr>
        <p:txBody>
          <a:bodyPr>
            <a:normAutofit/>
          </a:bodyPr>
          <a:lstStyle/>
          <a:p>
            <a:r>
              <a:rPr lang="it-IT" sz="3000" b="1" dirty="0">
                <a:solidFill>
                  <a:srgbClr val="FF6600"/>
                </a:solidFill>
                <a:latin typeface="Lucida Fax" panose="02060602050505020204" pitchFamily="18" charset="0"/>
              </a:rPr>
              <a:t>3.380.000</a:t>
            </a:r>
            <a:r>
              <a:rPr lang="it-IT" sz="30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 </a:t>
            </a:r>
            <a:r>
              <a:rPr lang="it-IT" sz="3000" b="1" dirty="0">
                <a:solidFill>
                  <a:srgbClr val="073C62"/>
                </a:solidFill>
                <a:latin typeface="Lucida Fax" panose="02060602050505020204" pitchFamily="18" charset="0"/>
              </a:rPr>
              <a:t>rimborsi</a:t>
            </a:r>
          </a:p>
          <a:p>
            <a:r>
              <a:rPr lang="it-IT" sz="30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 </a:t>
            </a:r>
            <a:endParaRPr lang="it-IT" sz="3000" b="1" dirty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r>
              <a:rPr lang="it-IT" sz="3000" b="1" dirty="0">
                <a:solidFill>
                  <a:srgbClr val="FF6600"/>
                </a:solidFill>
                <a:latin typeface="Lucida Fax" panose="02060602050505020204" pitchFamily="18" charset="0"/>
              </a:rPr>
              <a:t>16 miliardi </a:t>
            </a:r>
            <a:r>
              <a:rPr lang="it-IT" sz="3000" b="1" dirty="0">
                <a:solidFill>
                  <a:srgbClr val="073C62"/>
                </a:solidFill>
                <a:latin typeface="Lucida Fax" panose="02060602050505020204" pitchFamily="18" charset="0"/>
              </a:rPr>
              <a:t>di euro restituiti </a:t>
            </a:r>
            <a:endParaRPr lang="it-IT" sz="3000" b="1" dirty="0" smtClean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r>
              <a:rPr lang="it-IT" sz="30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a </a:t>
            </a:r>
            <a:r>
              <a:rPr lang="it-IT" sz="3000" b="1" dirty="0">
                <a:solidFill>
                  <a:srgbClr val="073C62"/>
                </a:solidFill>
                <a:latin typeface="Lucida Fax" panose="02060602050505020204" pitchFamily="18" charset="0"/>
              </a:rPr>
              <a:t>cittadini e imprese</a:t>
            </a:r>
          </a:p>
        </p:txBody>
      </p:sp>
    </p:spTree>
    <p:extLst>
      <p:ext uri="{BB962C8B-B14F-4D97-AF65-F5344CB8AC3E}">
        <p14:creationId xmlns:p14="http://schemas.microsoft.com/office/powerpoint/2010/main" val="34354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400" b="1" dirty="0">
                <a:solidFill>
                  <a:srgbClr val="FF6600"/>
                </a:solidFill>
                <a:latin typeface="Lucida Fax" panose="02060602050505020204" pitchFamily="18" charset="0"/>
              </a:rPr>
              <a:t>Tempi ridotti </a:t>
            </a:r>
            <a:r>
              <a:rPr lang="it-IT" altLang="it-IT" sz="2400" b="1" dirty="0">
                <a:solidFill>
                  <a:srgbClr val="003366"/>
                </a:solidFill>
                <a:latin typeface="Lucida Fax" panose="02060602050505020204" pitchFamily="18" charset="0"/>
              </a:rPr>
              <a:t>per i rimborsi </a:t>
            </a:r>
            <a:r>
              <a:rPr lang="it-IT" altLang="it-IT" sz="2400" b="1" dirty="0" smtClean="0">
                <a:solidFill>
                  <a:srgbClr val="003366"/>
                </a:solidFill>
                <a:latin typeface="Lucida Fax" panose="02060602050505020204" pitchFamily="18" charset="0"/>
              </a:rPr>
              <a:t>2015</a:t>
            </a:r>
            <a:endParaRPr lang="it-IT" altLang="it-IT" sz="2400" b="1" dirty="0">
              <a:solidFill>
                <a:srgbClr val="003366"/>
              </a:solidFill>
              <a:latin typeface="Lucida Fax" panose="020606020505050202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it-IT" altLang="it-IT" sz="2400" b="1" dirty="0">
              <a:solidFill>
                <a:srgbClr val="003366"/>
              </a:solidFill>
              <a:latin typeface="Lucida Fax" panose="020606020505050202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400" b="1" dirty="0">
                <a:solidFill>
                  <a:srgbClr val="003366"/>
                </a:solidFill>
                <a:latin typeface="Lucida Fax" panose="02060602050505020204" pitchFamily="18" charset="0"/>
              </a:rPr>
              <a:t>Già pagate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400" b="1" dirty="0">
                <a:solidFill>
                  <a:srgbClr val="003366"/>
                </a:solidFill>
                <a:latin typeface="Lucida Fax" panose="02060602050505020204" pitchFamily="18" charset="0"/>
              </a:rPr>
              <a:t>le </a:t>
            </a:r>
            <a:r>
              <a:rPr lang="it-IT" altLang="it-IT" sz="2400" b="1" dirty="0">
                <a:solidFill>
                  <a:srgbClr val="FF6600"/>
                </a:solidFill>
                <a:latin typeface="Lucida Fax" panose="02060602050505020204" pitchFamily="18" charset="0"/>
              </a:rPr>
              <a:t>imposte dirette</a:t>
            </a:r>
            <a:r>
              <a:rPr lang="it-IT" altLang="it-IT" sz="2400" b="1" dirty="0">
                <a:solidFill>
                  <a:srgbClr val="003366"/>
                </a:solidFill>
                <a:latin typeface="Lucida Fax" panose="02060602050505020204" pitchFamily="18" charset="0"/>
              </a:rPr>
              <a:t> richieste fino al </a:t>
            </a:r>
            <a:r>
              <a:rPr lang="it-IT" altLang="it-IT" sz="24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30/09/2014</a:t>
            </a:r>
            <a:endParaRPr lang="it-IT" altLang="it-IT" sz="2400" b="1" dirty="0">
              <a:solidFill>
                <a:srgbClr val="FF6600"/>
              </a:solidFill>
              <a:latin typeface="Lucida Fax" panose="020606020505050202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400" b="1" dirty="0">
                <a:solidFill>
                  <a:srgbClr val="003366"/>
                </a:solidFill>
                <a:latin typeface="Lucida Fax" panose="02060602050505020204" pitchFamily="18" charset="0"/>
              </a:rPr>
              <a:t>e l’</a:t>
            </a:r>
            <a:r>
              <a:rPr lang="it-IT" altLang="it-IT" sz="2400" b="1" dirty="0">
                <a:solidFill>
                  <a:srgbClr val="FF6600"/>
                </a:solidFill>
                <a:latin typeface="Lucida Fax" panose="02060602050505020204" pitchFamily="18" charset="0"/>
              </a:rPr>
              <a:t>Iva</a:t>
            </a:r>
            <a:r>
              <a:rPr lang="it-IT" altLang="it-IT" sz="2400" b="1" dirty="0">
                <a:solidFill>
                  <a:srgbClr val="003366"/>
                </a:solidFill>
                <a:latin typeface="Lucida Fax" panose="02060602050505020204" pitchFamily="18" charset="0"/>
              </a:rPr>
              <a:t> richiesta fino al </a:t>
            </a:r>
            <a:r>
              <a:rPr lang="it-IT" altLang="it-IT" sz="24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31/07/2015</a:t>
            </a:r>
            <a:endParaRPr lang="it-IT" altLang="it-IT" sz="2400" b="1" dirty="0">
              <a:solidFill>
                <a:srgbClr val="FF6600"/>
              </a:solidFill>
              <a:latin typeface="Lucida Fax" panose="020606020505050202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it-IT" sz="2400" b="1" dirty="0">
              <a:latin typeface="Lucida Fax" panose="020606020505050202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4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625mila</a:t>
            </a:r>
            <a:r>
              <a:rPr lang="it-IT" altLang="it-IT" sz="2400" b="1" dirty="0" smtClean="0">
                <a:solidFill>
                  <a:srgbClr val="003366"/>
                </a:solidFill>
                <a:latin typeface="Lucida Fax" panose="02060602050505020204" pitchFamily="18" charset="0"/>
              </a:rPr>
              <a:t> </a:t>
            </a:r>
            <a:r>
              <a:rPr lang="it-IT" altLang="it-IT" sz="2400" b="1" dirty="0">
                <a:solidFill>
                  <a:srgbClr val="003366"/>
                </a:solidFill>
                <a:latin typeface="Lucida Fax" panose="02060602050505020204" pitchFamily="18" charset="0"/>
              </a:rPr>
              <a:t>rimborsi </a:t>
            </a:r>
            <a:r>
              <a:rPr lang="it-IT" altLang="it-IT" sz="2400" b="1" dirty="0" smtClean="0">
                <a:solidFill>
                  <a:srgbClr val="003366"/>
                </a:solidFill>
                <a:latin typeface="Lucida Fax" panose="02060602050505020204" pitchFamily="18" charset="0"/>
              </a:rPr>
              <a:t>erogati</a:t>
            </a:r>
            <a:endParaRPr lang="it-IT" altLang="it-IT" sz="2400" b="1" dirty="0">
              <a:solidFill>
                <a:srgbClr val="003366"/>
              </a:solidFill>
              <a:latin typeface="Lucida Fax" panose="020606020505050202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400" b="1" dirty="0">
                <a:solidFill>
                  <a:srgbClr val="003366"/>
                </a:solidFill>
                <a:latin typeface="Lucida Fax" panose="02060602050505020204" pitchFamily="18" charset="0"/>
              </a:rPr>
              <a:t>a chi non ha </a:t>
            </a:r>
            <a:r>
              <a:rPr lang="it-IT" altLang="it-IT" sz="2400" b="1" dirty="0" smtClean="0">
                <a:solidFill>
                  <a:srgbClr val="003366"/>
                </a:solidFill>
                <a:latin typeface="Lucida Fax" panose="02060602050505020204" pitchFamily="18" charset="0"/>
              </a:rPr>
              <a:t>più un </a:t>
            </a:r>
            <a:r>
              <a:rPr lang="it-IT" altLang="it-IT" sz="2400" b="1" dirty="0">
                <a:solidFill>
                  <a:srgbClr val="003366"/>
                </a:solidFill>
                <a:latin typeface="Lucida Fax" panose="02060602050505020204" pitchFamily="18" charset="0"/>
              </a:rPr>
              <a:t>datore di lavoro </a:t>
            </a:r>
            <a:endParaRPr lang="it-IT" altLang="it-IT" sz="2400" b="1" dirty="0" smtClean="0">
              <a:solidFill>
                <a:srgbClr val="003366"/>
              </a:solidFill>
              <a:latin typeface="Lucida Fax" panose="020606020505050202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2400" b="1" dirty="0" smtClean="0">
                <a:solidFill>
                  <a:srgbClr val="003366"/>
                </a:solidFill>
                <a:latin typeface="Lucida Fax" panose="02060602050505020204" pitchFamily="18" charset="0"/>
              </a:rPr>
              <a:t>per </a:t>
            </a:r>
            <a:r>
              <a:rPr lang="it-IT" altLang="it-IT" sz="24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480milioni</a:t>
            </a:r>
            <a:r>
              <a:rPr lang="it-IT" altLang="it-IT" sz="2400" b="1" dirty="0" smtClean="0">
                <a:solidFill>
                  <a:srgbClr val="003366"/>
                </a:solidFill>
                <a:latin typeface="Lucida Fax" panose="02060602050505020204" pitchFamily="18" charset="0"/>
              </a:rPr>
              <a:t> </a:t>
            </a:r>
            <a:r>
              <a:rPr lang="it-IT" altLang="it-IT" sz="2400" b="1" dirty="0">
                <a:solidFill>
                  <a:srgbClr val="003366"/>
                </a:solidFill>
                <a:latin typeface="Lucida Fax" panose="02060602050505020204" pitchFamily="18" charset="0"/>
              </a:rPr>
              <a:t>di </a:t>
            </a:r>
            <a:r>
              <a:rPr lang="it-IT" altLang="it-IT" sz="2400" b="1" dirty="0" smtClean="0">
                <a:solidFill>
                  <a:srgbClr val="003366"/>
                </a:solidFill>
                <a:latin typeface="Lucida Fax" panose="02060602050505020204" pitchFamily="18" charset="0"/>
              </a:rPr>
              <a:t>euro</a:t>
            </a:r>
            <a:endParaRPr lang="it-IT" altLang="it-IT" sz="2400" b="1" dirty="0">
              <a:solidFill>
                <a:srgbClr val="003366"/>
              </a:solidFill>
              <a:latin typeface="Lucida Fax" panose="020606020505050202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I rimborsi</a:t>
            </a:r>
          </a:p>
        </p:txBody>
      </p:sp>
    </p:spTree>
    <p:extLst>
      <p:ext uri="{BB962C8B-B14F-4D97-AF65-F5344CB8AC3E}">
        <p14:creationId xmlns:p14="http://schemas.microsoft.com/office/powerpoint/2010/main" val="19933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ttangolo 3"/>
          <p:cNvSpPr>
            <a:spLocks noChangeArrowheads="1"/>
          </p:cNvSpPr>
          <p:nvPr/>
        </p:nvSpPr>
        <p:spPr bwMode="auto">
          <a:xfrm>
            <a:off x="618580" y="1717768"/>
            <a:ext cx="7848600" cy="347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1pPr>
            <a:lvl2pPr marL="742950" indent="-28575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2pPr>
            <a:lvl3pPr marL="11430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3pPr>
            <a:lvl4pPr marL="16002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4pPr>
            <a:lvl5pPr marL="2057400" indent="-228600" eaLnBrk="0" hangingPunct="0">
              <a:defRPr sz="2600">
                <a:solidFill>
                  <a:srgbClr val="0033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defRPr/>
            </a:pPr>
            <a:r>
              <a:rPr lang="it-IT" alt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14.942 </a:t>
            </a:r>
            <a:r>
              <a:rPr lang="it-IT" altLang="it-IT" sz="2800" b="1" dirty="0">
                <a:latin typeface="Lucida Fax" panose="02060602050505020204" pitchFamily="18" charset="0"/>
              </a:rPr>
              <a:t>i</a:t>
            </a:r>
            <a:r>
              <a:rPr lang="it-IT" altLang="it-IT" sz="2800" b="1" dirty="0" smtClean="0">
                <a:latin typeface="Lucida Fax" panose="02060602050505020204" pitchFamily="18" charset="0"/>
              </a:rPr>
              <a:t>nterpelli</a:t>
            </a:r>
            <a:r>
              <a:rPr lang="it-IT" alt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 </a:t>
            </a:r>
          </a:p>
          <a:p>
            <a:pPr algn="ctr" eaLnBrk="1" hangingPunct="1">
              <a:lnSpc>
                <a:spcPct val="114000"/>
              </a:lnSpc>
              <a:defRPr/>
            </a:pPr>
            <a:endParaRPr lang="it-IT" altLang="it-IT" sz="2800" b="1" dirty="0" smtClean="0">
              <a:solidFill>
                <a:srgbClr val="FF6600"/>
              </a:solidFill>
              <a:latin typeface="Lucida Fax" panose="02060602050505020204" pitchFamily="18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r>
              <a:rPr lang="it-IT" alt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592 </a:t>
            </a:r>
            <a:r>
              <a:rPr lang="it-IT" altLang="it-IT" sz="2800" b="1" dirty="0">
                <a:solidFill>
                  <a:srgbClr val="073C62"/>
                </a:solidFill>
                <a:latin typeface="Lucida Fax" panose="02060602050505020204" pitchFamily="18" charset="0"/>
              </a:rPr>
              <a:t>c</a:t>
            </a:r>
            <a:r>
              <a:rPr lang="it-IT" altLang="it-IT" sz="2800" b="1" dirty="0" smtClean="0">
                <a:solidFill>
                  <a:srgbClr val="073C62"/>
                </a:solidFill>
                <a:latin typeface="Lucida Fax" panose="02060602050505020204" pitchFamily="18" charset="0"/>
              </a:rPr>
              <a:t>onsulenze giuridiche</a:t>
            </a:r>
          </a:p>
          <a:p>
            <a:pPr algn="ctr" eaLnBrk="1" hangingPunct="1">
              <a:lnSpc>
                <a:spcPct val="114000"/>
              </a:lnSpc>
              <a:defRPr/>
            </a:pPr>
            <a:endParaRPr lang="it-IT" altLang="it-IT" sz="2800" b="1" dirty="0" smtClean="0">
              <a:solidFill>
                <a:srgbClr val="073C62"/>
              </a:solidFill>
              <a:latin typeface="Lucida Fax" panose="02060602050505020204" pitchFamily="18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r>
              <a:rPr lang="it-IT" altLang="it-IT" sz="2800" b="1" dirty="0">
                <a:solidFill>
                  <a:srgbClr val="FF6600"/>
                </a:solidFill>
                <a:latin typeface="Lucida Fax" panose="02060602050505020204" pitchFamily="18" charset="0"/>
              </a:rPr>
              <a:t>100%</a:t>
            </a:r>
            <a:r>
              <a:rPr lang="it-IT" altLang="it-IT" sz="2800" b="1" dirty="0">
                <a:latin typeface="Lucida Fax" panose="02060602050505020204" pitchFamily="18" charset="0"/>
              </a:rPr>
              <a:t> di risposte nei termini (120 gg</a:t>
            </a:r>
            <a:r>
              <a:rPr lang="it-IT" altLang="it-IT" sz="2800" b="1" dirty="0" smtClean="0">
                <a:latin typeface="Lucida Fax" panose="02060602050505020204" pitchFamily="18" charset="0"/>
              </a:rPr>
              <a:t>.)</a:t>
            </a:r>
          </a:p>
          <a:p>
            <a:endParaRPr lang="it-IT" sz="2800" b="1" dirty="0" smtClean="0">
              <a:solidFill>
                <a:srgbClr val="FF6600"/>
              </a:solidFill>
              <a:latin typeface="Lucida Fax" panose="02060602050505020204" pitchFamily="18" charset="0"/>
            </a:endParaRPr>
          </a:p>
          <a:p>
            <a:pPr algn="ctr"/>
            <a:r>
              <a:rPr lang="it-IT" sz="2800" b="1" dirty="0" smtClean="0">
                <a:solidFill>
                  <a:srgbClr val="FF6600"/>
                </a:solidFill>
                <a:latin typeface="Lucida Fax" panose="02060602050505020204" pitchFamily="18" charset="0"/>
              </a:rPr>
              <a:t>7.551</a:t>
            </a:r>
            <a:r>
              <a:rPr lang="it-IT" sz="2000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 </a:t>
            </a:r>
            <a:r>
              <a:rPr lang="it-IT" sz="2800" b="1" dirty="0">
                <a:solidFill>
                  <a:srgbClr val="073C62"/>
                </a:solidFill>
                <a:latin typeface="Lucida Fax" panose="02060602050505020204" pitchFamily="18" charset="0"/>
              </a:rPr>
              <a:t>risposte inviate via </a:t>
            </a:r>
            <a:r>
              <a:rPr lang="it-IT" sz="2800" b="1" dirty="0" err="1" smtClean="0">
                <a:solidFill>
                  <a:srgbClr val="073C62"/>
                </a:solidFill>
                <a:latin typeface="Lucida Fax" panose="02060602050505020204" pitchFamily="18" charset="0"/>
              </a:rPr>
              <a:t>Pec</a:t>
            </a:r>
            <a:endParaRPr lang="it-IT" altLang="it-IT" sz="2800" b="1" dirty="0" smtClean="0">
              <a:solidFill>
                <a:srgbClr val="FF6600"/>
              </a:solidFill>
              <a:latin typeface="Lucida Fax" panose="020606020505050202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16426" y="596729"/>
            <a:ext cx="76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 smtClean="0">
                <a:solidFill>
                  <a:srgbClr val="073C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  <a:ea typeface="+mj-ea"/>
                <a:cs typeface="+mj-cs"/>
              </a:rPr>
              <a:t>La consulenza giuridica</a:t>
            </a:r>
          </a:p>
        </p:txBody>
      </p:sp>
    </p:spTree>
    <p:extLst>
      <p:ext uri="{BB962C8B-B14F-4D97-AF65-F5344CB8AC3E}">
        <p14:creationId xmlns:p14="http://schemas.microsoft.com/office/powerpoint/2010/main" val="30404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QGRAHc_kmXlvOw6fkd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vaImG2hUSeVRDm2YC1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vaImG2hUSeVRDm2YC1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vaImG2hUSeVRDm2YC1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vaImG2hUSeVRDm2YC1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vaImG2hUSeVRDm2YC1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vaImG2hUSeVRDm2YC1aw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1646</Words>
  <Application>Microsoft Office PowerPoint</Application>
  <PresentationFormat>Presentazione su schermo (4:3)</PresentationFormat>
  <Paragraphs>367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strategia digitale: direttive</vt:lpstr>
      <vt:lpstr>La strategia digitale: direttive</vt:lpstr>
      <vt:lpstr>La strategia digitale: direttive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Spending Review</vt:lpstr>
      <vt:lpstr>Presentazione standard di PowerPoint</vt:lpstr>
    </vt:vector>
  </TitlesOfParts>
  <Company>Agenzia delle Entrate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Claudia Iraso</dc:creator>
  <cp:lastModifiedBy>ROSSI VITO</cp:lastModifiedBy>
  <cp:revision>238</cp:revision>
  <cp:lastPrinted>2016-02-26T14:48:51Z</cp:lastPrinted>
  <dcterms:created xsi:type="dcterms:W3CDTF">2016-02-22T10:47:38Z</dcterms:created>
  <dcterms:modified xsi:type="dcterms:W3CDTF">2016-03-01T12:41:28Z</dcterms:modified>
</cp:coreProperties>
</file>