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2" r:id="rId4"/>
    <p:sldId id="273" r:id="rId5"/>
    <p:sldId id="265" r:id="rId6"/>
    <p:sldId id="268" r:id="rId7"/>
    <p:sldId id="270" r:id="rId8"/>
    <p:sldId id="266" r:id="rId9"/>
    <p:sldId id="271" r:id="rId10"/>
    <p:sldId id="274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35F0F"/>
    <a:srgbClr val="E6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33" autoAdjust="0"/>
  </p:normalViewPr>
  <p:slideViewPr>
    <p:cSldViewPr>
      <p:cViewPr>
        <p:scale>
          <a:sx n="100" d="100"/>
          <a:sy n="100" d="100"/>
        </p:scale>
        <p:origin x="-654" y="840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F0A4C-B44A-4577-8AD7-989002E28147}" type="datetimeFigureOut">
              <a:rPr lang="it-IT" smtClean="0"/>
              <a:pPr/>
              <a:t>13/03/2019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CD044-D1B1-49F1-B7AC-D7BF22844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02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1C3EC-80B2-4BFF-A915-FB0ABA19172B}" type="datetimeFigureOut">
              <a:rPr lang="it-IT" smtClean="0"/>
              <a:pPr/>
              <a:t>13/03/2019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29DA8-D5FD-4932-8FDF-AA434C1BB5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6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3/13/2019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829761"/>
          </a:xfrm>
        </p:spPr>
        <p:txBody>
          <a:bodyPr vert="horz" wrap="square" anchor="b"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it-IT" sz="8900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L’e-fattura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b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per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il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contrasto all’evasione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 rot="304144">
            <a:off x="2043095" y="4624456"/>
            <a:ext cx="7258353" cy="843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9" y="3962400"/>
            <a:ext cx="2970811" cy="25971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4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829761"/>
          </a:xfrm>
        </p:spPr>
        <p:txBody>
          <a:bodyPr vert="horz" wrap="square" anchor="b"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it-IT" sz="8900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L’e-fattura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b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per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il 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contrasto all’evasione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 rot="304144">
            <a:off x="2043095" y="4624456"/>
            <a:ext cx="7258353" cy="843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9" y="3962400"/>
            <a:ext cx="2970811" cy="25971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4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it-IT" sz="3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Grazie alle analisi del rischio basate </a:t>
            </a:r>
            <a:r>
              <a:rPr lang="it-IT" sz="3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su </a:t>
            </a:r>
            <a:r>
              <a:rPr lang="it-IT" sz="3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e-fatture e dati del portale Fatture </a:t>
            </a:r>
            <a:r>
              <a:rPr lang="it-IT" sz="3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 corrispettivi sono stati:</a:t>
            </a:r>
          </a:p>
          <a:p>
            <a:pPr marL="109728" indent="0">
              <a:buNone/>
            </a:pPr>
            <a:endParaRPr lang="it-IT" sz="18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ntercettati </a:t>
            </a: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acquisti fittizi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per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it-IT" sz="3200" dirty="0" smtClean="0">
                <a:solidFill>
                  <a:srgbClr val="FF9900"/>
                </a:solidFill>
                <a:latin typeface="Calibri" panose="020F0502020204030204" pitchFamily="34" charset="0"/>
              </a:rPr>
              <a:t>   </a:t>
            </a:r>
            <a:r>
              <a:rPr lang="it-IT" sz="3200" b="1" dirty="0" smtClean="0">
                <a:solidFill>
                  <a:srgbClr val="FF99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3,2 miliardi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 euro</a:t>
            </a:r>
          </a:p>
          <a:p>
            <a:pPr>
              <a:spcAft>
                <a:spcPts val="1200"/>
              </a:spcAft>
            </a:pP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bloccati </a:t>
            </a: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falsi </a:t>
            </a: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crediti Iva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per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  </a:t>
            </a:r>
            <a:r>
              <a:rPr lang="it-IT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688 milioni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 euro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it-IT" sz="3200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</a:p>
          <a:p>
            <a:pPr marL="109728" indent="0" algn="r">
              <a:spcAft>
                <a:spcPts val="1200"/>
              </a:spcAft>
              <a:buNone/>
            </a:pPr>
            <a:r>
              <a:rPr lang="it-IT" sz="3200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it-IT" sz="2600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(nei primi due mesi del 2019)</a:t>
            </a:r>
            <a:endParaRPr lang="it-IT" sz="26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300" dirty="0" smtClean="0">
                <a:solidFill>
                  <a:srgbClr val="E35F0F"/>
                </a:solidFill>
                <a:latin typeface="Cambria" panose="02040503050406030204" pitchFamily="18" charset="0"/>
              </a:rPr>
              <a:t>Il «mercato» dei falsi crediti Iva</a:t>
            </a:r>
            <a:endParaRPr lang="it-IT" sz="4300" dirty="0">
              <a:solidFill>
                <a:srgbClr val="E35F0F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13400"/>
            <a:ext cx="1013158" cy="88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97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300" dirty="0" smtClean="0">
                <a:solidFill>
                  <a:srgbClr val="E35F0F"/>
                </a:solidFill>
                <a:latin typeface="Cambria" panose="02040503050406030204" pitchFamily="18" charset="0"/>
              </a:rPr>
              <a:t>Lo schema della frode</a:t>
            </a:r>
            <a:endParaRPr lang="it-IT" sz="4300" dirty="0">
              <a:solidFill>
                <a:srgbClr val="E35F0F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13400"/>
            <a:ext cx="1013158" cy="88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o 4"/>
          <p:cNvGrpSpPr/>
          <p:nvPr/>
        </p:nvGrpSpPr>
        <p:grpSpPr>
          <a:xfrm>
            <a:off x="656595" y="1484784"/>
            <a:ext cx="1467133" cy="1584176"/>
            <a:chOff x="656595" y="1484784"/>
            <a:chExt cx="1467133" cy="1584176"/>
          </a:xfrm>
        </p:grpSpPr>
        <p:pic>
          <p:nvPicPr>
            <p:cNvPr id="3075" name="Picture 3" descr="C:\Users\BRCFBA86A29I356H\Desktop\preview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510" y="1484784"/>
              <a:ext cx="1383218" cy="1349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CasellaDiTesto 6"/>
            <p:cNvSpPr txBox="1"/>
            <p:nvPr/>
          </p:nvSpPr>
          <p:spPr>
            <a:xfrm>
              <a:off x="656595" y="2761183"/>
              <a:ext cx="14671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Calibri" panose="020F0502020204030204" pitchFamily="34" charset="0"/>
                </a:rPr>
                <a:t>Società cartiera 1</a:t>
              </a:r>
              <a:endParaRPr lang="it-IT" sz="1400" b="1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2555776" y="1503858"/>
            <a:ext cx="1467133" cy="1565102"/>
            <a:chOff x="2555776" y="1503858"/>
            <a:chExt cx="1467133" cy="1565102"/>
          </a:xfrm>
        </p:grpSpPr>
        <p:pic>
          <p:nvPicPr>
            <p:cNvPr id="9" name="Picture 3" descr="C:\Users\BRCFBA86A29I356H\Desktop\preview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2718" y="1503858"/>
              <a:ext cx="1383218" cy="1349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asellaDiTesto 13"/>
            <p:cNvSpPr txBox="1"/>
            <p:nvPr/>
          </p:nvSpPr>
          <p:spPr>
            <a:xfrm>
              <a:off x="2555776" y="2761183"/>
              <a:ext cx="14671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Calibri" panose="020F0502020204030204" pitchFamily="34" charset="0"/>
                </a:rPr>
                <a:t>Società cartiera 2</a:t>
              </a:r>
              <a:endParaRPr lang="it-IT" sz="140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5220072" y="1447616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Inserimento </a:t>
            </a:r>
            <a:r>
              <a:rPr lang="it-IT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it-IT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dichiarazione</a:t>
            </a:r>
          </a:p>
          <a:p>
            <a:pPr algn="ctr"/>
            <a:r>
              <a:rPr lang="it-IT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 acquisti </a:t>
            </a:r>
            <a:r>
              <a:rPr lang="it-IT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imponibili</a:t>
            </a:r>
          </a:p>
          <a:p>
            <a:pPr algn="ctr"/>
            <a:r>
              <a:rPr lang="it-IT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importo rilevante </a:t>
            </a:r>
            <a:endParaRPr lang="it-IT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per </a:t>
            </a:r>
            <a:r>
              <a:rPr lang="it-IT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generare </a:t>
            </a:r>
            <a:r>
              <a:rPr lang="it-IT" sz="2000" b="1" dirty="0">
                <a:solidFill>
                  <a:srgbClr val="FF9900"/>
                </a:solidFill>
                <a:latin typeface="Calibri" panose="020F0502020204030204" pitchFamily="34" charset="0"/>
              </a:rPr>
              <a:t>crediti </a:t>
            </a:r>
            <a:r>
              <a:rPr lang="it-IT" sz="2000" b="1" dirty="0" smtClean="0">
                <a:solidFill>
                  <a:srgbClr val="FF9900"/>
                </a:solidFill>
                <a:latin typeface="Calibri" panose="020F0502020204030204" pitchFamily="34" charset="0"/>
              </a:rPr>
              <a:t>Iva falsi</a:t>
            </a:r>
            <a:endParaRPr lang="it-IT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39552" y="3183359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9900"/>
                </a:solidFill>
                <a:latin typeface="Calibri" panose="020F0502020204030204" pitchFamily="34" charset="0"/>
              </a:rPr>
              <a:t>Creazione e scambio di fatture false tra società cartiere</a:t>
            </a:r>
            <a:endParaRPr lang="it-IT" b="1" dirty="0">
              <a:solidFill>
                <a:srgbClr val="FF9900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Connettore 2 25"/>
          <p:cNvCxnSpPr/>
          <p:nvPr/>
        </p:nvCxnSpPr>
        <p:spPr>
          <a:xfrm>
            <a:off x="4427984" y="2204864"/>
            <a:ext cx="9361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Callout con freccia in giù 28"/>
          <p:cNvSpPr/>
          <p:nvPr/>
        </p:nvSpPr>
        <p:spPr>
          <a:xfrm>
            <a:off x="611560" y="3933056"/>
            <a:ext cx="8064896" cy="720080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Mercato </a:t>
            </a:r>
            <a:r>
              <a:rPr lang="it-IT" sz="24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dei </a:t>
            </a:r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falsi crediti Iva</a:t>
            </a:r>
            <a:endParaRPr lang="it-IT" sz="24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Segnaposto contenuto 1"/>
          <p:cNvSpPr>
            <a:spLocks noGrp="1"/>
          </p:cNvSpPr>
          <p:nvPr>
            <p:ph idx="1"/>
          </p:nvPr>
        </p:nvSpPr>
        <p:spPr>
          <a:xfrm>
            <a:off x="446856" y="4797152"/>
            <a:ext cx="8229600" cy="115212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it-IT" sz="24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Compensazioni dirette o tramite accollo dei debiti di altre società  </a:t>
            </a:r>
          </a:p>
          <a:p>
            <a:pPr>
              <a:spcAft>
                <a:spcPts val="1200"/>
              </a:spcAft>
            </a:pPr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Cessione dei crediti Iva ad altre società per utilizzo in compensazione</a:t>
            </a:r>
          </a:p>
          <a:p>
            <a:endParaRPr lang="it-IT" dirty="0"/>
          </a:p>
        </p:txBody>
      </p:sp>
      <p:cxnSp>
        <p:nvCxnSpPr>
          <p:cNvPr id="19" name="Connettore 2 18"/>
          <p:cNvCxnSpPr/>
          <p:nvPr/>
        </p:nvCxnSpPr>
        <p:spPr>
          <a:xfrm>
            <a:off x="2051720" y="2132856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>
            <a:off x="2051720" y="2348880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89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9" grpId="0" animBg="1"/>
      <p:bldP spid="3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5915000" cy="4525963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Generazione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dei </a:t>
            </a:r>
            <a:r>
              <a:rPr lang="it-IT" sz="3200" b="1" dirty="0" smtClean="0">
                <a:solidFill>
                  <a:srgbClr val="FF9900"/>
                </a:solidFill>
                <a:latin typeface="Calibri" panose="020F0502020204030204" pitchFamily="34" charset="0"/>
              </a:rPr>
              <a:t>falsi </a:t>
            </a:r>
            <a:r>
              <a:rPr lang="it-IT" sz="3200" b="1" dirty="0">
                <a:solidFill>
                  <a:srgbClr val="FF9900"/>
                </a:solidFill>
                <a:latin typeface="Calibri" panose="020F0502020204030204" pitchFamily="34" charset="0"/>
              </a:rPr>
              <a:t>crediti</a:t>
            </a: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nella dichiarazione Iva:</a:t>
            </a:r>
          </a:p>
          <a:p>
            <a:pPr>
              <a:spcAft>
                <a:spcPts val="1200"/>
              </a:spcAft>
            </a:pP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dichiarando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importi </a:t>
            </a: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esigui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vendite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 fronte di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importi elevati di acquisti </a:t>
            </a: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inesistenti</a:t>
            </a:r>
          </a:p>
          <a:p>
            <a:pPr>
              <a:spcAft>
                <a:spcPts val="1200"/>
              </a:spcAft>
            </a:pP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dichiarando </a:t>
            </a: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vendite non </a:t>
            </a: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imponibili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 fronte di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importi elevati di </a:t>
            </a: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acquisti inesistenti</a:t>
            </a:r>
          </a:p>
          <a:p>
            <a:pPr>
              <a:spcAft>
                <a:spcPts val="1200"/>
              </a:spcAft>
            </a:pPr>
            <a:endParaRPr lang="it-IT" sz="3200" b="1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300" dirty="0">
                <a:solidFill>
                  <a:srgbClr val="E35F0F"/>
                </a:solidFill>
                <a:latin typeface="Cambria" panose="02040503050406030204" pitchFamily="18" charset="0"/>
              </a:rPr>
              <a:t>Lo schema della </a:t>
            </a:r>
            <a:r>
              <a:rPr lang="it-IT" sz="4300" dirty="0" smtClean="0">
                <a:solidFill>
                  <a:srgbClr val="E35F0F"/>
                </a:solidFill>
                <a:latin typeface="Cambria" panose="02040503050406030204" pitchFamily="18" charset="0"/>
              </a:rPr>
              <a:t>frode/2</a:t>
            </a:r>
            <a:endParaRPr lang="it-IT" sz="4300" dirty="0">
              <a:solidFill>
                <a:srgbClr val="E35F0F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13400"/>
            <a:ext cx="1013158" cy="88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34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1200"/>
              </a:spcAft>
              <a:buNone/>
            </a:pPr>
            <a:endParaRPr lang="it-IT" sz="3200" b="1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9728" indent="0">
              <a:spcAft>
                <a:spcPts val="1200"/>
              </a:spcAft>
              <a:buNone/>
            </a:pP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L’esame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delle fatture elettroniche ha consentito di </a:t>
            </a:r>
            <a:r>
              <a:rPr lang="it-IT" sz="3200" b="1" dirty="0">
                <a:solidFill>
                  <a:srgbClr val="FF9900"/>
                </a:solidFill>
                <a:latin typeface="Calibri" panose="020F0502020204030204" pitchFamily="34" charset="0"/>
              </a:rPr>
              <a:t>smascherare il modus operandi</a:t>
            </a:r>
            <a:r>
              <a:rPr lang="it-IT" sz="3200" dirty="0">
                <a:solidFill>
                  <a:srgbClr val="FF9900"/>
                </a:solidFill>
                <a:latin typeface="Calibri" panose="020F0502020204030204" pitchFamily="34" charset="0"/>
              </a:rPr>
              <a:t>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dei soggetti coinvolti nella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frode grazie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all’</a:t>
            </a:r>
            <a:r>
              <a:rPr lang="it-IT" sz="3200" b="1" dirty="0">
                <a:solidFill>
                  <a:srgbClr val="FF9900"/>
                </a:solidFill>
                <a:latin typeface="Calibri" panose="020F0502020204030204" pitchFamily="34" charset="0"/>
              </a:rPr>
              <a:t>incrocio </a:t>
            </a:r>
            <a:r>
              <a:rPr lang="it-IT" sz="3200" b="1" dirty="0" smtClean="0">
                <a:solidFill>
                  <a:srgbClr val="FF9900"/>
                </a:solidFill>
                <a:latin typeface="Calibri" panose="020F0502020204030204" pitchFamily="34" charset="0"/>
              </a:rPr>
              <a:t>con i </a:t>
            </a:r>
            <a:r>
              <a:rPr lang="it-IT" sz="3200" b="1" dirty="0">
                <a:solidFill>
                  <a:srgbClr val="FF9900"/>
                </a:solidFill>
                <a:latin typeface="Calibri" panose="020F0502020204030204" pitchFamily="34" charset="0"/>
              </a:rPr>
              <a:t>dati</a:t>
            </a:r>
            <a:r>
              <a:rPr lang="it-IT" sz="3200" dirty="0">
                <a:solidFill>
                  <a:srgbClr val="FF9900"/>
                </a:solidFill>
                <a:latin typeface="Calibri" panose="020F0502020204030204" pitchFamily="34" charset="0"/>
              </a:rPr>
              <a:t>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transitati nel portale Fatture e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corrispettivi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it-IT" sz="4300" dirty="0">
                <a:solidFill>
                  <a:srgbClr val="E35F0F"/>
                </a:solidFill>
                <a:latin typeface="Cambria" panose="02040503050406030204" pitchFamily="18" charset="0"/>
              </a:rPr>
              <a:t>Il lavoro di intelligence</a:t>
            </a:r>
            <a:br>
              <a:rPr lang="it-IT" sz="4300" dirty="0">
                <a:solidFill>
                  <a:srgbClr val="E35F0F"/>
                </a:solidFill>
                <a:latin typeface="Cambria" panose="02040503050406030204" pitchFamily="18" charset="0"/>
              </a:rPr>
            </a:br>
            <a:r>
              <a:rPr lang="it-IT" sz="4300" dirty="0">
                <a:solidFill>
                  <a:srgbClr val="E35F0F"/>
                </a:solidFill>
                <a:latin typeface="Cambria" panose="02040503050406030204" pitchFamily="18" charset="0"/>
              </a:rPr>
              <a:t>con i dati dell’e-fattura</a:t>
            </a:r>
          </a:p>
        </p:txBody>
      </p:sp>
      <p:pic>
        <p:nvPicPr>
          <p:cNvPr id="4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13400"/>
            <a:ext cx="1013158" cy="88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84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L’incrocio dei dati ha evidenziato:</a:t>
            </a:r>
          </a:p>
          <a:p>
            <a:pPr>
              <a:spcAft>
                <a:spcPts val="1200"/>
              </a:spcAft>
            </a:pP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Ingenti crediti </a:t>
            </a: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Iva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nelle dichiarazioni annuali </a:t>
            </a:r>
          </a:p>
          <a:p>
            <a:pPr>
              <a:spcAft>
                <a:spcPts val="1200"/>
              </a:spcAft>
            </a:pP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assenza di fatture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in acquisto nel portale Fatture e corrispettivi </a:t>
            </a:r>
          </a:p>
          <a:p>
            <a:pPr>
              <a:spcAft>
                <a:spcPts val="1200"/>
              </a:spcAft>
            </a:pP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fatture di acquisto emesse da soggetti con un </a:t>
            </a: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elevato profilo di </a:t>
            </a: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rischio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it-IT" sz="4300" dirty="0">
                <a:solidFill>
                  <a:srgbClr val="E35F0F"/>
                </a:solidFill>
                <a:latin typeface="Cambria" panose="02040503050406030204" pitchFamily="18" charset="0"/>
              </a:rPr>
              <a:t>Il lavoro di intelligence</a:t>
            </a:r>
            <a:br>
              <a:rPr lang="it-IT" sz="4300" dirty="0">
                <a:solidFill>
                  <a:srgbClr val="E35F0F"/>
                </a:solidFill>
                <a:latin typeface="Cambria" panose="02040503050406030204" pitchFamily="18" charset="0"/>
              </a:rPr>
            </a:br>
            <a:r>
              <a:rPr lang="it-IT" sz="4300" dirty="0">
                <a:solidFill>
                  <a:srgbClr val="E35F0F"/>
                </a:solidFill>
                <a:latin typeface="Cambria" panose="02040503050406030204" pitchFamily="18" charset="0"/>
              </a:rPr>
              <a:t>con i dati </a:t>
            </a:r>
            <a:r>
              <a:rPr lang="it-IT" sz="4300" dirty="0" smtClean="0">
                <a:solidFill>
                  <a:srgbClr val="E35F0F"/>
                </a:solidFill>
                <a:latin typeface="Cambria" panose="02040503050406030204" pitchFamily="18" charset="0"/>
              </a:rPr>
              <a:t>dell’e-fattura/2</a:t>
            </a:r>
            <a:endParaRPr lang="it-IT" sz="4300" dirty="0">
              <a:solidFill>
                <a:srgbClr val="E35F0F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13400"/>
            <a:ext cx="1013158" cy="88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it-IT" altLang="it-IT" sz="3200" dirty="0">
                <a:solidFill>
                  <a:srgbClr val="1F497D"/>
                </a:solidFill>
                <a:latin typeface="Calibri"/>
              </a:rPr>
              <a:t>Dopo </a:t>
            </a:r>
            <a:r>
              <a:rPr lang="it-IT" altLang="it-IT" sz="3200" b="1" dirty="0">
                <a:solidFill>
                  <a:srgbClr val="1F497D"/>
                </a:solidFill>
                <a:latin typeface="Calibri"/>
              </a:rPr>
              <a:t>l’incrocio dei </a:t>
            </a:r>
            <a:r>
              <a:rPr lang="it-IT" altLang="it-IT" sz="3200" b="1" dirty="0" smtClean="0">
                <a:solidFill>
                  <a:srgbClr val="1F497D"/>
                </a:solidFill>
                <a:latin typeface="Calibri"/>
              </a:rPr>
              <a:t>dati</a:t>
            </a:r>
            <a:r>
              <a:rPr lang="it-IT" altLang="it-IT" sz="3200" dirty="0" smtClean="0">
                <a:solidFill>
                  <a:srgbClr val="1F497D"/>
                </a:solidFill>
                <a:latin typeface="Calibri"/>
              </a:rPr>
              <a:t>, </a:t>
            </a:r>
            <a:r>
              <a:rPr lang="it-IT" altLang="it-IT" sz="3200" b="1" dirty="0" smtClean="0">
                <a:solidFill>
                  <a:srgbClr val="FF9900"/>
                </a:solidFill>
                <a:latin typeface="Calibri"/>
              </a:rPr>
              <a:t>oltre </a:t>
            </a:r>
            <a:r>
              <a:rPr lang="it-IT" altLang="it-IT" sz="3200" b="1" dirty="0">
                <a:solidFill>
                  <a:srgbClr val="FF9900"/>
                </a:solidFill>
                <a:latin typeface="Calibri"/>
              </a:rPr>
              <a:t>100 </a:t>
            </a:r>
            <a:r>
              <a:rPr lang="it-IT" altLang="it-IT" sz="3200" b="1" dirty="0" smtClean="0">
                <a:solidFill>
                  <a:srgbClr val="FF9900"/>
                </a:solidFill>
                <a:latin typeface="Calibri"/>
              </a:rPr>
              <a:t>verificatori </a:t>
            </a:r>
            <a:r>
              <a:rPr lang="it-IT" altLang="it-IT" sz="3200" dirty="0" smtClean="0">
                <a:solidFill>
                  <a:srgbClr val="1F497D"/>
                </a:solidFill>
                <a:latin typeface="Calibri"/>
              </a:rPr>
              <a:t>hanno </a:t>
            </a:r>
            <a:r>
              <a:rPr lang="it-IT" altLang="it-IT" sz="3200" dirty="0">
                <a:solidFill>
                  <a:srgbClr val="1F497D"/>
                </a:solidFill>
                <a:latin typeface="Calibri"/>
              </a:rPr>
              <a:t>svolto accessi in tutta Italia, scoprendo:</a:t>
            </a:r>
          </a:p>
          <a:p>
            <a:pPr marL="255588" indent="-255588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3200" dirty="0">
                <a:solidFill>
                  <a:srgbClr val="1F497D"/>
                </a:solidFill>
                <a:latin typeface="Calibri"/>
              </a:rPr>
              <a:t>sedi </a:t>
            </a:r>
            <a:r>
              <a:rPr lang="it-IT" sz="3200" b="1" dirty="0">
                <a:solidFill>
                  <a:srgbClr val="1F497D"/>
                </a:solidFill>
                <a:latin typeface="Calibri"/>
              </a:rPr>
              <a:t>inesistenti</a:t>
            </a:r>
          </a:p>
          <a:p>
            <a:pPr marL="273050" indent="-255588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3200" dirty="0">
                <a:solidFill>
                  <a:srgbClr val="1F497D"/>
                </a:solidFill>
                <a:latin typeface="Calibri"/>
              </a:rPr>
              <a:t>attività economiche </a:t>
            </a:r>
            <a:r>
              <a:rPr lang="it-IT" sz="3200" b="1" dirty="0">
                <a:solidFill>
                  <a:srgbClr val="1F497D"/>
                </a:solidFill>
                <a:latin typeface="Calibri"/>
              </a:rPr>
              <a:t>assenti</a:t>
            </a:r>
          </a:p>
          <a:p>
            <a:pPr marL="273050" indent="-255588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3200" dirty="0">
                <a:solidFill>
                  <a:srgbClr val="1F497D"/>
                </a:solidFill>
                <a:latin typeface="Calibri"/>
              </a:rPr>
              <a:t>acquisti </a:t>
            </a:r>
            <a:r>
              <a:rPr lang="it-IT" sz="3200" b="1" dirty="0">
                <a:solidFill>
                  <a:srgbClr val="1F497D"/>
                </a:solidFill>
                <a:latin typeface="Calibri"/>
              </a:rPr>
              <a:t>fittizi</a:t>
            </a:r>
            <a:r>
              <a:rPr lang="it-IT" sz="3200" dirty="0">
                <a:solidFill>
                  <a:srgbClr val="1F497D"/>
                </a:solidFill>
                <a:latin typeface="Calibri"/>
              </a:rPr>
              <a:t> per importi molto consistenti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300" dirty="0">
                <a:solidFill>
                  <a:srgbClr val="E35F0F"/>
                </a:solidFill>
                <a:latin typeface="Cambria" panose="02040503050406030204" pitchFamily="18" charset="0"/>
              </a:rPr>
              <a:t>Gli accessi mirati</a:t>
            </a:r>
          </a:p>
        </p:txBody>
      </p:sp>
      <p:pic>
        <p:nvPicPr>
          <p:cNvPr id="4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13400"/>
            <a:ext cx="1013158" cy="88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57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t-IT" sz="3200" b="1" dirty="0">
                <a:solidFill>
                  <a:srgbClr val="FF9900"/>
                </a:solidFill>
                <a:latin typeface="Calibri" panose="020F0502020204030204" pitchFamily="34" charset="0"/>
              </a:rPr>
              <a:t>37</a:t>
            </a: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soggetti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coinvolti, attivi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prevalentemente nel commercio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all’ingrosso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 prodotti petroliferi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con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sedi 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in:</a:t>
            </a:r>
          </a:p>
          <a:p>
            <a:pPr>
              <a:spcAft>
                <a:spcPts val="1200"/>
              </a:spcAft>
            </a:pP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7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regioni d’Italia </a:t>
            </a:r>
          </a:p>
          <a:p>
            <a:pPr>
              <a:spcAft>
                <a:spcPts val="1200"/>
              </a:spcAft>
            </a:pP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11</a:t>
            </a:r>
            <a:r>
              <a:rPr lang="it-IT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province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it-IT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300" dirty="0">
                <a:solidFill>
                  <a:srgbClr val="E35F0F"/>
                </a:solidFill>
                <a:latin typeface="Cambria" panose="02040503050406030204" pitchFamily="18" charset="0"/>
              </a:rPr>
              <a:t>I risultati</a:t>
            </a:r>
          </a:p>
        </p:txBody>
      </p:sp>
      <p:pic>
        <p:nvPicPr>
          <p:cNvPr id="4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13400"/>
            <a:ext cx="1013158" cy="88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73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" grpId="1" build="allAtOnce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 wrap="none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it-IT" altLang="it-IT" sz="3600" dirty="0" smtClean="0">
                <a:solidFill>
                  <a:srgbClr val="1F497D"/>
                </a:solidFill>
                <a:latin typeface="Calibri"/>
              </a:rPr>
              <a:t>Già </a:t>
            </a:r>
            <a:r>
              <a:rPr lang="it-IT" altLang="it-IT" sz="3600" b="1" dirty="0">
                <a:solidFill>
                  <a:srgbClr val="1F497D"/>
                </a:solidFill>
                <a:latin typeface="Calibri"/>
              </a:rPr>
              <a:t>bloccati</a:t>
            </a:r>
            <a:r>
              <a:rPr lang="it-IT" altLang="it-IT" sz="3600" dirty="0">
                <a:solidFill>
                  <a:srgbClr val="1F497D"/>
                </a:solidFill>
                <a:latin typeface="Calibri"/>
              </a:rPr>
              <a:t> </a:t>
            </a:r>
            <a:r>
              <a:rPr lang="it-IT" altLang="it-IT" sz="3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656 milioni </a:t>
            </a:r>
            <a:r>
              <a:rPr lang="it-IT" altLang="it-IT" sz="3600" dirty="0">
                <a:solidFill>
                  <a:srgbClr val="1F497D"/>
                </a:solidFill>
                <a:latin typeface="Calibri"/>
              </a:rPr>
              <a:t>di euro: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it-IT" altLang="it-IT" sz="3600" spc="-70" dirty="0">
                <a:solidFill>
                  <a:srgbClr val="1F497D"/>
                </a:solidFill>
                <a:latin typeface="Calibri"/>
              </a:rPr>
              <a:t>non potranno essere usati </a:t>
            </a:r>
            <a:r>
              <a:rPr lang="it-IT" altLang="it-IT" sz="3600" spc="-70" dirty="0" smtClean="0">
                <a:solidFill>
                  <a:srgbClr val="1F497D"/>
                </a:solidFill>
                <a:latin typeface="Calibri"/>
              </a:rPr>
              <a:t>in compensazione.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it-IT" altLang="it-IT" sz="1800" b="1" dirty="0" smtClean="0">
              <a:solidFill>
                <a:srgbClr val="1F497D"/>
              </a:solidFill>
              <a:latin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it-IT" altLang="it-IT" sz="3000" dirty="0" smtClean="0">
                <a:solidFill>
                  <a:srgbClr val="1F497D"/>
                </a:solidFill>
                <a:latin typeface="Calibri"/>
              </a:rPr>
              <a:t>  I </a:t>
            </a:r>
            <a:r>
              <a:rPr lang="it-IT" altLang="it-IT" sz="3000" dirty="0">
                <a:solidFill>
                  <a:srgbClr val="1F497D"/>
                </a:solidFill>
                <a:latin typeface="Calibri"/>
              </a:rPr>
              <a:t>restanti sono in </a:t>
            </a:r>
            <a:r>
              <a:rPr lang="it-IT" altLang="it-IT" sz="3000" b="1" dirty="0">
                <a:solidFill>
                  <a:srgbClr val="1F497D"/>
                </a:solidFill>
                <a:latin typeface="Calibri"/>
              </a:rPr>
              <a:t>corso di recupero </a:t>
            </a:r>
            <a:r>
              <a:rPr lang="it-IT" altLang="it-IT" sz="3000" dirty="0" smtClean="0">
                <a:solidFill>
                  <a:srgbClr val="1F497D"/>
                </a:solidFill>
                <a:latin typeface="Calibri"/>
              </a:rPr>
              <a:t>da parte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it-IT" altLang="it-IT" sz="3000" dirty="0" smtClean="0">
                <a:solidFill>
                  <a:srgbClr val="1F497D"/>
                </a:solidFill>
                <a:latin typeface="Calibri"/>
              </a:rPr>
              <a:t>   delle </a:t>
            </a:r>
            <a:r>
              <a:rPr lang="it-IT" altLang="it-IT" sz="3000" dirty="0">
                <a:solidFill>
                  <a:srgbClr val="1F497D"/>
                </a:solidFill>
                <a:latin typeface="Calibri"/>
              </a:rPr>
              <a:t>Direzioni </a:t>
            </a:r>
            <a:r>
              <a:rPr lang="it-IT" altLang="it-IT" sz="3000" dirty="0" smtClean="0">
                <a:solidFill>
                  <a:srgbClr val="1F497D"/>
                </a:solidFill>
                <a:latin typeface="Calibri"/>
              </a:rPr>
              <a:t>regionali dell’Agenzia delle Entrate.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it-IT" altLang="it-IT" sz="3000" dirty="0" smtClean="0">
              <a:solidFill>
                <a:srgbClr val="1F497D"/>
              </a:solidFill>
              <a:latin typeface="Calibri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it-IT" altLang="it-IT" sz="3000" dirty="0" smtClean="0">
                <a:solidFill>
                  <a:srgbClr val="1F497D"/>
                </a:solidFill>
                <a:latin typeface="Calibri"/>
              </a:rPr>
              <a:t>  I </a:t>
            </a:r>
            <a:r>
              <a:rPr lang="it-IT" altLang="it-IT" sz="3000" dirty="0">
                <a:solidFill>
                  <a:srgbClr val="1F497D"/>
                </a:solidFill>
                <a:latin typeface="Calibri"/>
              </a:rPr>
              <a:t>risultati comunicati alle </a:t>
            </a:r>
            <a:r>
              <a:rPr lang="it-IT" altLang="it-IT" sz="3000" b="1" dirty="0">
                <a:solidFill>
                  <a:srgbClr val="1F497D"/>
                </a:solidFill>
                <a:latin typeface="Calibri"/>
              </a:rPr>
              <a:t>Procure </a:t>
            </a:r>
            <a:r>
              <a:rPr lang="it-IT" altLang="it-IT" sz="3000" b="1" dirty="0" smtClean="0">
                <a:solidFill>
                  <a:srgbClr val="1F497D"/>
                </a:solidFill>
                <a:latin typeface="Calibri"/>
              </a:rPr>
              <a:t>competenti</a:t>
            </a:r>
            <a:r>
              <a:rPr lang="it-IT" altLang="it-IT" sz="3000" dirty="0" smtClean="0">
                <a:solidFill>
                  <a:srgbClr val="1F497D"/>
                </a:solidFill>
                <a:latin typeface="Calibri"/>
              </a:rPr>
              <a:t>.</a:t>
            </a:r>
            <a:endParaRPr lang="it-IT" altLang="it-IT" sz="3000" dirty="0">
              <a:solidFill>
                <a:srgbClr val="1F497D"/>
              </a:solidFill>
              <a:latin typeface="Calibri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300" dirty="0" smtClean="0">
                <a:solidFill>
                  <a:srgbClr val="E35F0F"/>
                </a:solidFill>
                <a:latin typeface="Cambria" panose="02040503050406030204" pitchFamily="18" charset="0"/>
              </a:rPr>
              <a:t>I risultati/2</a:t>
            </a:r>
            <a:endParaRPr lang="it-IT" sz="4300" dirty="0">
              <a:solidFill>
                <a:srgbClr val="E35F0F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2" descr="E:\Grafica\Solo logo AE tra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13400"/>
            <a:ext cx="1013158" cy="88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18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283</Words>
  <Application>Microsoft Office PowerPoint</Application>
  <PresentationFormat>Presentazione su schermo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Viale</vt:lpstr>
      <vt:lpstr>L’e-fattura  per il contrasto all’evasione</vt:lpstr>
      <vt:lpstr>Il «mercato» dei falsi crediti Iva</vt:lpstr>
      <vt:lpstr>Lo schema della frode</vt:lpstr>
      <vt:lpstr>Lo schema della frode/2</vt:lpstr>
      <vt:lpstr>Il lavoro di intelligence con i dati dell’e-fattura</vt:lpstr>
      <vt:lpstr>Il lavoro di intelligence con i dati dell’e-fattura/2</vt:lpstr>
      <vt:lpstr>Gli accessi mirati</vt:lpstr>
      <vt:lpstr>I risultati</vt:lpstr>
      <vt:lpstr>I risultati/2</vt:lpstr>
      <vt:lpstr>L’e-fattura  per il contrasto all’evasione</vt:lpstr>
    </vt:vector>
  </TitlesOfParts>
  <Company>Agenzia delle Entrate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L’e-fattura per il recupero dell’evasione</dc:title>
  <dc:creator>Fabio Brocceri</dc:creator>
  <cp:lastModifiedBy>IRASO CLAUDIA</cp:lastModifiedBy>
  <cp:revision>37</cp:revision>
  <cp:lastPrinted>2019-03-13T10:58:50Z</cp:lastPrinted>
  <dcterms:created xsi:type="dcterms:W3CDTF">2019-03-13T16:25:16Z</dcterms:created>
  <dcterms:modified xsi:type="dcterms:W3CDTF">2019-03-13T16:30:39Z</dcterms:modified>
</cp:coreProperties>
</file>