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397" r:id="rId3"/>
    <p:sldId id="398" r:id="rId4"/>
    <p:sldId id="390" r:id="rId5"/>
    <p:sldId id="392" r:id="rId6"/>
    <p:sldId id="303" r:id="rId7"/>
    <p:sldId id="396" r:id="rId8"/>
    <p:sldId id="375" r:id="rId9"/>
    <p:sldId id="376" r:id="rId10"/>
    <p:sldId id="387" r:id="rId11"/>
    <p:sldId id="381" r:id="rId12"/>
    <p:sldId id="377" r:id="rId13"/>
    <p:sldId id="380" r:id="rId14"/>
    <p:sldId id="382" r:id="rId15"/>
    <p:sldId id="394" r:id="rId16"/>
    <p:sldId id="399" r:id="rId17"/>
    <p:sldId id="389" r:id="rId18"/>
    <p:sldId id="393" r:id="rId19"/>
    <p:sldId id="383" r:id="rId20"/>
    <p:sldId id="384" r:id="rId21"/>
    <p:sldId id="400" r:id="rId2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4A8"/>
    <a:srgbClr val="96AACA"/>
    <a:srgbClr val="C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3" autoAdjust="0"/>
    <p:restoredTop sz="96978" autoAdjust="0"/>
  </p:normalViewPr>
  <p:slideViewPr>
    <p:cSldViewPr snapToGrid="0">
      <p:cViewPr>
        <p:scale>
          <a:sx n="50" d="100"/>
          <a:sy n="50" d="100"/>
        </p:scale>
        <p:origin x="-2358" y="-918"/>
      </p:cViewPr>
      <p:guideLst>
        <p:guide orient="horz" pos="310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45659" cy="496887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8" y="6"/>
            <a:ext cx="2945659" cy="496887"/>
          </a:xfrm>
          <a:prstGeom prst="rect">
            <a:avLst/>
          </a:prstGeom>
        </p:spPr>
        <p:txBody>
          <a:bodyPr vert="horz" lIns="91760" tIns="45880" rIns="91760" bIns="45880" rtlCol="0"/>
          <a:lstStyle>
            <a:lvl1pPr algn="r">
              <a:defRPr sz="1200"/>
            </a:lvl1pPr>
          </a:lstStyle>
          <a:p>
            <a:fld id="{AC14EA19-356B-4901-9B79-2E0C0FA86CAC}" type="datetimeFigureOut">
              <a:rPr lang="it-IT" smtClean="0"/>
              <a:pPr/>
              <a:t>18/03/2019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5" y="9428165"/>
            <a:ext cx="2945659" cy="49688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8" y="9428165"/>
            <a:ext cx="2945659" cy="496885"/>
          </a:xfrm>
          <a:prstGeom prst="rect">
            <a:avLst/>
          </a:prstGeom>
        </p:spPr>
        <p:txBody>
          <a:bodyPr vert="horz" lIns="91760" tIns="45880" rIns="91760" bIns="45880" rtlCol="0" anchor="b"/>
          <a:lstStyle>
            <a:lvl1pPr algn="r">
              <a:defRPr sz="1200"/>
            </a:lvl1pPr>
          </a:lstStyle>
          <a:p>
            <a:fld id="{2EE6EE6A-304B-4847-A61E-FBCE62E59F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192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2" y="4"/>
            <a:ext cx="2945659" cy="496330"/>
          </a:xfrm>
          <a:prstGeom prst="rect">
            <a:avLst/>
          </a:prstGeom>
        </p:spPr>
        <p:txBody>
          <a:bodyPr vert="horz" lIns="92494" tIns="46246" rIns="92494" bIns="4624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54" y="4"/>
            <a:ext cx="2945659" cy="496330"/>
          </a:xfrm>
          <a:prstGeom prst="rect">
            <a:avLst/>
          </a:prstGeom>
        </p:spPr>
        <p:txBody>
          <a:bodyPr vert="horz" lIns="92494" tIns="46246" rIns="92494" bIns="46246" rtlCol="0"/>
          <a:lstStyle>
            <a:lvl1pPr algn="r">
              <a:defRPr sz="1200"/>
            </a:lvl1pPr>
          </a:lstStyle>
          <a:p>
            <a:fld id="{F80750D7-0680-4681-8707-4B6DC1842F82}" type="datetimeFigureOut">
              <a:rPr lang="it-IT" smtClean="0"/>
              <a:pPr/>
              <a:t>18/03/2019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38188"/>
            <a:ext cx="496887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4" tIns="46246" rIns="92494" bIns="4624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7"/>
          </a:xfrm>
          <a:prstGeom prst="rect">
            <a:avLst/>
          </a:prstGeom>
        </p:spPr>
        <p:txBody>
          <a:bodyPr vert="horz" lIns="92494" tIns="46246" rIns="92494" bIns="46246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2" y="9428589"/>
            <a:ext cx="2945659" cy="496330"/>
          </a:xfrm>
          <a:prstGeom prst="rect">
            <a:avLst/>
          </a:prstGeom>
        </p:spPr>
        <p:txBody>
          <a:bodyPr vert="horz" lIns="92494" tIns="46246" rIns="92494" bIns="4624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54" y="9428589"/>
            <a:ext cx="2945659" cy="496330"/>
          </a:xfrm>
          <a:prstGeom prst="rect">
            <a:avLst/>
          </a:prstGeom>
        </p:spPr>
        <p:txBody>
          <a:bodyPr vert="horz" lIns="92494" tIns="46246" rIns="92494" bIns="46246" rtlCol="0" anchor="b"/>
          <a:lstStyle>
            <a:lvl1pPr algn="r">
              <a:defRPr sz="1200"/>
            </a:lvl1pPr>
          </a:lstStyle>
          <a:p>
            <a:fld id="{EB49775C-1F53-4BA0-8D01-DD89A0052AB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87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38188"/>
            <a:ext cx="4968875" cy="3725862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779737"/>
            <a:fld id="{C8904B70-CC97-44C5-8ED6-770744AD5F2F}" type="slidenum">
              <a:rPr lang="it-IT" altLang="it-IT" smtClean="0">
                <a:solidFill>
                  <a:srgbClr val="000000"/>
                </a:solidFill>
              </a:rPr>
              <a:pPr defTabSz="779737"/>
              <a:t>1</a:t>
            </a:fld>
            <a:endParaRPr lang="it-IT" altLang="it-IT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38188"/>
            <a:ext cx="4968875" cy="3725862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779737"/>
            <a:fld id="{C8904B70-CC97-44C5-8ED6-770744AD5F2F}" type="slidenum">
              <a:rPr lang="it-IT" altLang="it-IT" smtClean="0">
                <a:solidFill>
                  <a:srgbClr val="000000"/>
                </a:solidFill>
              </a:rPr>
              <a:pPr defTabSz="779737"/>
              <a:t>2</a:t>
            </a:fld>
            <a:endParaRPr lang="it-IT" altLang="it-IT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9775C-1F53-4BA0-8D01-DD89A0052A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2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1363"/>
            <a:ext cx="4965700" cy="3724275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777018"/>
            <a:fld id="{C8904B70-CC97-44C5-8ED6-770744AD5F2F}" type="slidenum">
              <a:rPr lang="it-IT" altLang="it-IT" smtClean="0">
                <a:solidFill>
                  <a:srgbClr val="000000"/>
                </a:solidFill>
              </a:rPr>
              <a:pPr defTabSz="777018"/>
              <a:t>15</a:t>
            </a:fld>
            <a:endParaRPr lang="it-IT" altLang="it-IT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38188"/>
            <a:ext cx="4968875" cy="3725862"/>
          </a:xfrm>
          <a:ln/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779737"/>
            <a:fld id="{C8904B70-CC97-44C5-8ED6-770744AD5F2F}" type="slidenum">
              <a:rPr lang="it-IT" altLang="it-IT" smtClean="0">
                <a:solidFill>
                  <a:srgbClr val="000000"/>
                </a:solidFill>
              </a:rPr>
              <a:pPr defTabSz="779737"/>
              <a:t>20</a:t>
            </a:fld>
            <a:endParaRPr lang="it-IT" altLang="it-IT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29FE-2625-47E0-A3A5-A4162919B85D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295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853C-675B-463C-A467-2B51FA733A94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90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61EC-34DB-42C5-8AE9-94D8EC8183AB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461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9522-7ACC-4903-974E-6A62D3F78CA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8565132"/>
      </p:ext>
    </p:extLst>
  </p:cSld>
  <p:clrMapOvr>
    <a:masterClrMapping/>
  </p:clrMapOvr>
  <p:transition advClick="0" advTm="2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DB1DF-0DAD-4984-929B-EC7395256DB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6934226"/>
      </p:ext>
    </p:extLst>
  </p:cSld>
  <p:clrMapOvr>
    <a:masterClrMapping/>
  </p:clrMapOvr>
  <p:transition advClick="0" advTm="2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ADCDD-588B-4FFB-9CA4-5815EA822CA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4129488"/>
      </p:ext>
    </p:extLst>
  </p:cSld>
  <p:clrMapOvr>
    <a:masterClrMapping/>
  </p:clrMapOvr>
  <p:transition advClick="0" advTm="2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1F4E-5FD6-4DD2-ADF7-BB2B2A7FF72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9712802"/>
      </p:ext>
    </p:extLst>
  </p:cSld>
  <p:clrMapOvr>
    <a:masterClrMapping/>
  </p:clrMapOvr>
  <p:transition advClick="0" advTm="2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E68E8-8212-4D43-A1B8-F32667126DB3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9389446"/>
      </p:ext>
    </p:extLst>
  </p:cSld>
  <p:clrMapOvr>
    <a:masterClrMapping/>
  </p:clrMapOvr>
  <p:transition advClick="0" advTm="2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92391-E6B5-445B-AD82-4A148C822F6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735803"/>
      </p:ext>
    </p:extLst>
  </p:cSld>
  <p:clrMapOvr>
    <a:masterClrMapping/>
  </p:clrMapOvr>
  <p:transition advClick="0" advTm="2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2D30A-B900-4C18-9513-D7B4622CBE7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197639"/>
      </p:ext>
    </p:extLst>
  </p:cSld>
  <p:clrMapOvr>
    <a:masterClrMapping/>
  </p:clrMapOvr>
  <p:transition advClick="0" advTm="2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B352-5366-43F2-B5CD-B6A5897EFAD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0036775"/>
      </p:ext>
    </p:extLst>
  </p:cSld>
  <p:clrMapOvr>
    <a:masterClrMapping/>
  </p:clrMapOvr>
  <p:transition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6A58-FB67-403C-B2B5-ED9AEC9A17A6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411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7229B-9240-49F4-B6D9-F571F0AF2EC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7270455"/>
      </p:ext>
    </p:extLst>
  </p:cSld>
  <p:clrMapOvr>
    <a:masterClrMapping/>
  </p:clrMapOvr>
  <p:transition advClick="0" advTm="2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969E-529C-45C4-B459-0CC86D166FA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3332202"/>
      </p:ext>
    </p:extLst>
  </p:cSld>
  <p:clrMapOvr>
    <a:masterClrMapping/>
  </p:clrMapOvr>
  <p:transition advClick="0" advTm="2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319AF-14E5-484E-AC51-70B3E7AB8FB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3062282"/>
      </p:ext>
    </p:extLst>
  </p:cSld>
  <p:clrMapOvr>
    <a:masterClrMapping/>
  </p:clrMapOvr>
  <p:transition advClick="0" advTm="2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95781-6803-458A-AE94-3C65186BB181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420642"/>
      </p:ext>
    </p:extLst>
  </p:cSld>
  <p:clrMapOvr>
    <a:masterClrMapping/>
  </p:clrMapOvr>
  <p:transition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0DC44-CBC9-4272-8DE5-36F2C232B627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663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39ED3-101F-40AA-B55D-9D967A61BD39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869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5D47E-97B7-4D2D-B366-D7E99CA944A4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1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2DAC-076C-49A7-A395-CFF2D4B0C39F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66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C7C4-AC74-44CB-825E-9E590132915E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11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C1B-AC66-4D3E-9735-7E826C827563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12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611D4-7945-42F1-9618-925BAAE9CF45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74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D2CE-6E9A-4AED-B16C-0FB64AF3F89C}" type="datetime1">
              <a:rPr lang="it-IT" smtClean="0"/>
              <a:pPr/>
              <a:t>18/03/2019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9553-9926-43EA-AE38-6111AEF5345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212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165850"/>
            <a:ext cx="14398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95738" y="6597650"/>
            <a:ext cx="1008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000" b="0">
                <a:solidFill>
                  <a:srgbClr val="1E3D5C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DA8066-2AA0-49A8-86BF-3530274C1005}" type="slidenum">
              <a:rPr lang="it-IT">
                <a:latin typeface="Verdana" pitchFamily="34" charset="0"/>
              </a:rPr>
              <a:pPr fontAlgn="base">
                <a:spcAft>
                  <a:spcPct val="0"/>
                </a:spcAft>
                <a:defRPr/>
              </a:pPr>
              <a:t>‹N›</a:t>
            </a:fld>
            <a:endParaRPr lang="it-IT" dirty="0">
              <a:latin typeface="Verdana" pitchFamily="34" charset="0"/>
            </a:endParaRP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323850" y="6308725"/>
            <a:ext cx="3598863" cy="0"/>
          </a:xfrm>
          <a:prstGeom prst="line">
            <a:avLst/>
          </a:prstGeom>
          <a:noFill/>
          <a:ln w="25400">
            <a:solidFill>
              <a:srgbClr val="E3600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600" smtClean="0">
              <a:solidFill>
                <a:srgbClr val="003366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5219700" y="6597650"/>
            <a:ext cx="3598863" cy="0"/>
          </a:xfrm>
          <a:prstGeom prst="line">
            <a:avLst/>
          </a:prstGeom>
          <a:noFill/>
          <a:ln w="25400">
            <a:solidFill>
              <a:srgbClr val="073C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2600" smtClean="0">
              <a:solidFill>
                <a:srgbClr val="003366"/>
              </a:solidFill>
              <a:latin typeface="Verdana" pitchFamily="34" charset="0"/>
            </a:endParaRPr>
          </a:p>
        </p:txBody>
      </p:sp>
      <p:pic>
        <p:nvPicPr>
          <p:cNvPr id="1030" name="Picture 6" descr="logo trasp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1773238"/>
            <a:ext cx="50958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magin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51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Click="0" advTm="2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Lucida Fax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Lucida Fax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Lucida Fax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Lucida Fax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E3600F"/>
          </a:solidFill>
          <a:latin typeface="Verdana" pitchFamily="34" charset="0"/>
        </a:defRPr>
      </a:lvl9pPr>
    </p:titleStyle>
    <p:bodyStyle>
      <a:lvl1pPr marL="342900" indent="111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73C62"/>
          </a:solidFill>
          <a:latin typeface="+mn-lt"/>
          <a:ea typeface="+mn-ea"/>
          <a:cs typeface="+mn-cs"/>
        </a:defRPr>
      </a:lvl1pPr>
      <a:lvl2pPr marL="8191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073C62"/>
          </a:solidFill>
          <a:latin typeface="+mn-lt"/>
        </a:defRPr>
      </a:lvl2pPr>
      <a:lvl3pPr marL="12271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73C62"/>
          </a:solidFill>
          <a:latin typeface="+mn-lt"/>
        </a:defRPr>
      </a:lvl3pPr>
      <a:lvl4pPr marL="16351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73C6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73C6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rgbClr val="073C6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17989" y="2255839"/>
            <a:ext cx="83761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419872" y="6309320"/>
            <a:ext cx="22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Roma, 18 marzo 2019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" name="Picture 6" descr="C:\Users\BRCFBA86A29I356H\Desktop\invito presentazione risultati 03.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76200"/>
            <a:ext cx="9188497" cy="7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477022" y="6318845"/>
            <a:ext cx="22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Roma, 18 marzo 2019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65513"/>
              </p:ext>
            </p:extLst>
          </p:nvPr>
        </p:nvGraphicFramePr>
        <p:xfrm>
          <a:off x="252001" y="761257"/>
          <a:ext cx="8639999" cy="164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8817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92559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192559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3250943365"/>
                    </a:ext>
                  </a:extLst>
                </a:gridCol>
              </a:tblGrid>
              <a:tr h="46862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Contratti di locazione 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/>
                        <a:t>2018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marL="0" indent="0" algn="l"/>
                      <a:r>
                        <a:rPr lang="it-IT" sz="1600" dirty="0" smtClean="0"/>
                        <a:t>Totale registrazioni (in milioni)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077913" algn="r"/>
                        </a:tabLst>
                      </a:pPr>
                      <a:r>
                        <a:rPr lang="it-IT" sz="1600" dirty="0" smtClean="0">
                          <a:effectLst/>
                        </a:rPr>
                        <a:t>1,9 milioni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077913" algn="r"/>
                        </a:tabLst>
                      </a:pPr>
                      <a:r>
                        <a:rPr lang="it-IT" sz="1600" dirty="0" smtClean="0">
                          <a:effectLst/>
                        </a:rPr>
                        <a:t>1,9 milioni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               -  Registrazioni online (in milioni)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kern="1200" dirty="0" smtClean="0">
                          <a:effectLst/>
                        </a:rPr>
                        <a:t>1,2 milioni </a:t>
                      </a:r>
                      <a:endParaRPr lang="it-IT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kern="1200" dirty="0" smtClean="0">
                          <a:effectLst/>
                        </a:rPr>
                        <a:t>1,3 milioni</a:t>
                      </a:r>
                      <a:endParaRPr lang="it-IT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390524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                - % </a:t>
                      </a:r>
                      <a:r>
                        <a:rPr lang="it-IT" sz="1600" baseline="0" dirty="0" smtClean="0"/>
                        <a:t>registrazioni online </a:t>
                      </a:r>
                      <a:endParaRPr lang="it-IT" sz="16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kern="1200" dirty="0" smtClean="0">
                          <a:effectLst/>
                        </a:rPr>
                        <a:t>63%</a:t>
                      </a:r>
                      <a:endParaRPr lang="it-IT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kern="1200" dirty="0" smtClean="0">
                          <a:effectLst/>
                        </a:rPr>
                        <a:t>68%</a:t>
                      </a:r>
                      <a:endParaRPr lang="it-IT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0353"/>
              </p:ext>
            </p:extLst>
          </p:nvPr>
        </p:nvGraphicFramePr>
        <p:xfrm>
          <a:off x="270003" y="2921497"/>
          <a:ext cx="860399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8861"/>
                <a:gridCol w="1917567"/>
                <a:gridCol w="1917567"/>
              </a:tblGrid>
              <a:tr h="29375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Dichiarazioni di</a:t>
                      </a:r>
                      <a:r>
                        <a:rPr lang="it-IT" baseline="0" dirty="0" smtClean="0"/>
                        <a:t> successione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/>
                        <a:t>2018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874A8"/>
                    </a:solidFill>
                  </a:tcPr>
                </a:tc>
              </a:tr>
              <a:tr h="255308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Totale 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077913" algn="r"/>
                        </a:tabLst>
                      </a:pPr>
                      <a:r>
                        <a:rPr lang="it-IT" sz="1600" dirty="0" smtClean="0">
                          <a:effectLst/>
                        </a:rPr>
                        <a:t>40mila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tabLst>
                          <a:tab pos="1077913" algn="r"/>
                        </a:tabLst>
                      </a:pPr>
                      <a:r>
                        <a:rPr lang="it-IT" sz="1600" dirty="0" smtClean="0">
                          <a:effectLst/>
                        </a:rPr>
                        <a:t>110mila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079612" y="13428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servizi a cittadini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imprese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30082"/>
              </p:ext>
            </p:extLst>
          </p:nvPr>
        </p:nvGraphicFramePr>
        <p:xfrm>
          <a:off x="323528" y="731086"/>
          <a:ext cx="849694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546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923163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2458236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1135685537"/>
                    </a:ext>
                  </a:extLst>
                </a:gridCol>
              </a:tblGrid>
              <a:tr h="512493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Modello 730 precompilati</a:t>
                      </a: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2018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783651">
                <a:tc>
                  <a:txBody>
                    <a:bodyPr/>
                    <a:lstStyle/>
                    <a:p>
                      <a:pPr algn="ctr"/>
                      <a:r>
                        <a:rPr lang="it-IT" sz="1600" baseline="0" dirty="0" smtClean="0"/>
                        <a:t>Inviati direttamente dal contribuente 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/>
                        </a:rPr>
                        <a:t>2,4 milioni</a:t>
                      </a:r>
                      <a:endParaRPr lang="it-IT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/>
                        </a:rPr>
                        <a:t>2,9 milioni</a:t>
                      </a:r>
                      <a:endParaRPr lang="it-IT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75842"/>
              </p:ext>
            </p:extLst>
          </p:nvPr>
        </p:nvGraphicFramePr>
        <p:xfrm>
          <a:off x="305648" y="2471112"/>
          <a:ext cx="8532705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54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70654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5"/>
                    </a:ext>
                  </a:extLst>
                </a:gridCol>
                <a:gridCol w="170654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6"/>
                    </a:ext>
                  </a:extLst>
                </a:gridCol>
                <a:gridCol w="170654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4024891664"/>
                    </a:ext>
                  </a:extLst>
                </a:gridCol>
                <a:gridCol w="170654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784779913"/>
                    </a:ext>
                  </a:extLst>
                </a:gridCol>
              </a:tblGrid>
              <a:tr h="2485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 smtClean="0"/>
                        <a:t>Rimborsi </a:t>
                      </a:r>
                    </a:p>
                    <a:p>
                      <a:pPr algn="ctr"/>
                      <a:endParaRPr lang="it-IT" baseline="0" dirty="0" smtClean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2018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310712">
                <a:tc>
                  <a:txBody>
                    <a:bodyPr/>
                    <a:lstStyle/>
                    <a:p>
                      <a:pPr algn="ctr"/>
                      <a:endParaRPr lang="it-IT" sz="16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pc="0" dirty="0" smtClean="0"/>
                        <a:t>Numero</a:t>
                      </a:r>
                    </a:p>
                    <a:p>
                      <a:pPr algn="ctr"/>
                      <a:r>
                        <a:rPr lang="it-IT" sz="1400" spc="0" dirty="0" smtClean="0"/>
                        <a:t>(milioni)</a:t>
                      </a:r>
                      <a:endParaRPr lang="it-IT" sz="1400" spc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pc="0" dirty="0" smtClean="0"/>
                        <a:t>Importo</a:t>
                      </a:r>
                    </a:p>
                    <a:p>
                      <a:pPr algn="ctr"/>
                      <a:r>
                        <a:rPr lang="it-IT" sz="1400" spc="0" dirty="0" smtClean="0"/>
                        <a:t>(miliardi)</a:t>
                      </a:r>
                      <a:endParaRPr lang="it-IT" sz="1400" spc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pc="0" dirty="0" smtClean="0"/>
                        <a:t>Numero</a:t>
                      </a:r>
                    </a:p>
                    <a:p>
                      <a:pPr algn="ctr"/>
                      <a:r>
                        <a:rPr lang="it-IT" sz="1400" spc="0" dirty="0" smtClean="0"/>
                        <a:t>(milioni)</a:t>
                      </a:r>
                      <a:endParaRPr lang="it-IT" sz="1400" spc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spc="0" dirty="0" smtClean="0"/>
                        <a:t>Importo</a:t>
                      </a:r>
                    </a:p>
                    <a:p>
                      <a:pPr algn="ctr"/>
                      <a:r>
                        <a:rPr lang="it-IT" sz="1400" spc="0" dirty="0" smtClean="0"/>
                        <a:t>(miliardi)</a:t>
                      </a:r>
                      <a:endParaRPr lang="it-IT" sz="1400" spc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310712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Totale</a:t>
                      </a:r>
                      <a:endParaRPr lang="it-IT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3,4</a:t>
                      </a:r>
                      <a:endParaRPr kumimoji="0" lang="it-IT" sz="16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16,2 </a:t>
                      </a:r>
                      <a:endParaRPr kumimoji="0" lang="it-IT" sz="16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2,5</a:t>
                      </a:r>
                      <a:endParaRPr kumimoji="0" lang="it-IT" sz="16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17,5</a:t>
                      </a:r>
                      <a:endParaRPr kumimoji="0" lang="it-IT" sz="16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958091"/>
              </p:ext>
            </p:extLst>
          </p:nvPr>
        </p:nvGraphicFramePr>
        <p:xfrm>
          <a:off x="287524" y="4408513"/>
          <a:ext cx="8568953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63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411474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2375849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1135685537"/>
                    </a:ext>
                  </a:extLst>
                </a:gridCol>
              </a:tblGrid>
              <a:tr h="34867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Modello F24 </a:t>
                      </a: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2018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13075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Si conferma come il principale strumento per il versamento di imposte</a:t>
                      </a:r>
                      <a:r>
                        <a:rPr lang="it-IT" sz="1600" kern="1200" baseline="0" dirty="0" smtClean="0"/>
                        <a:t> e contributi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baseline="0" dirty="0" smtClean="0"/>
                        <a:t>593 miliardi di euro di versamenti al netto delle compensazioni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baseline="0" dirty="0" smtClean="0"/>
                        <a:t>608 miliardi di euro di versamenti, al netto delle compensazioni, di cui il 96% tramite servizi telematici</a:t>
                      </a:r>
                      <a:endParaRPr lang="it-IT" sz="1600" kern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79612" y="13428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servizi a cittadini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imprese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25002"/>
              </p:ext>
            </p:extLst>
          </p:nvPr>
        </p:nvGraphicFramePr>
        <p:xfrm>
          <a:off x="612000" y="739965"/>
          <a:ext cx="7920001" cy="25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36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15182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215182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634082447"/>
                    </a:ext>
                  </a:extLst>
                </a:gridCol>
              </a:tblGrid>
              <a:tr h="4411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Servizi internet - mobile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/>
                        <a:t>2018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Utenti registrati ai servizi online</a:t>
                      </a:r>
                      <a:endParaRPr lang="it-IT" sz="1600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effectLst/>
                        </a:rPr>
                        <a:t>7</a:t>
                      </a:r>
                      <a:r>
                        <a:rPr lang="it-IT" sz="1600" dirty="0" smtClean="0">
                          <a:effectLst/>
                        </a:rPr>
                        <a:t> milioni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8,4 milioni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algn="l"/>
                      <a:r>
                        <a:rPr lang="it-IT" sz="1600" kern="1200" dirty="0" smtClean="0"/>
                        <a:t>Consultazioni Cassetto Fiscale</a:t>
                      </a:r>
                      <a:endParaRPr lang="it-IT" sz="160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 smtClean="0">
                          <a:effectLst/>
                        </a:rPr>
                        <a:t>26,6 </a:t>
                      </a:r>
                      <a:r>
                        <a:rPr lang="it-IT" sz="1600" u="none" strike="noStrike" kern="1200" dirty="0">
                          <a:effectLst/>
                        </a:rPr>
                        <a:t>milioni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kern="1200" dirty="0" smtClean="0">
                          <a:effectLst/>
                        </a:rPr>
                        <a:t>29,9 milioni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Accessi al sito WEB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>
                          <a:effectLst/>
                        </a:rPr>
                        <a:t>133 milioni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kern="1200" smtClean="0">
                          <a:effectLst/>
                        </a:rPr>
                        <a:t>130 </a:t>
                      </a:r>
                      <a:r>
                        <a:rPr lang="it-IT" sz="1600" u="none" strike="noStrike" kern="1200" dirty="0" smtClean="0">
                          <a:effectLst/>
                        </a:rPr>
                        <a:t>milioni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algn="l"/>
                      <a:r>
                        <a:rPr lang="it-IT" sz="1600" kern="1200" dirty="0" err="1" smtClean="0"/>
                        <a:t>App</a:t>
                      </a:r>
                      <a:r>
                        <a:rPr lang="it-IT" sz="1600" kern="1200" dirty="0" smtClean="0"/>
                        <a:t>-mobile</a:t>
                      </a:r>
                      <a:endParaRPr lang="it-IT" sz="1600" i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 smtClean="0">
                          <a:effectLst/>
                        </a:rPr>
                        <a:t>144mila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kern="1200" dirty="0" smtClean="0">
                          <a:effectLst/>
                        </a:rPr>
                        <a:t>131mila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420792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Avvisi SMS 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/>
                        </a:rPr>
                        <a:t>38mila</a:t>
                      </a:r>
                      <a:endParaRPr lang="it-IT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149mila</a:t>
                      </a:r>
                      <a:endParaRPr lang="it-IT" sz="16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079612" y="13428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servizi a cittadini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imprese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87024"/>
              </p:ext>
            </p:extLst>
          </p:nvPr>
        </p:nvGraphicFramePr>
        <p:xfrm>
          <a:off x="244063" y="740213"/>
          <a:ext cx="8640000" cy="193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22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361045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213573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3758873319"/>
                    </a:ext>
                  </a:extLst>
                </a:gridCol>
              </a:tblGrid>
              <a:tr h="544899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Contribuenti</a:t>
                      </a: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2017</a:t>
                      </a:r>
                      <a:endParaRPr lang="it-IT" sz="1800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/>
                        <a:t>2018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463451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Serviti in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dirty="0" smtClean="0"/>
                        <a:t>ufficio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9.221.000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9.432.000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463451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Assistenza telefonica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2.265.000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2.436.000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463451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/>
                        <a:t>Canale telematico </a:t>
                      </a:r>
                      <a:r>
                        <a:rPr lang="it-IT" sz="1600" dirty="0" err="1" smtClean="0"/>
                        <a:t>Civis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975.000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 smtClean="0">
                          <a:effectLst/>
                        </a:rPr>
                        <a:t>1.084.000</a:t>
                      </a:r>
                      <a:endParaRPr lang="it-IT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079612" y="13428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servizi a cittadini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imprese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53829"/>
            <a:ext cx="8229600" cy="63196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it-IT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I servizi </a:t>
            </a:r>
            <a:r>
              <a:rPr lang="it-IT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catastali e dell’Osservatorio del Mercato Immobiliare</a:t>
            </a:r>
            <a:endParaRPr lang="it-IT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32751"/>
              </p:ext>
            </p:extLst>
          </p:nvPr>
        </p:nvGraphicFramePr>
        <p:xfrm>
          <a:off x="252000" y="744608"/>
          <a:ext cx="8640000" cy="529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116"/>
                <a:gridCol w="2784794"/>
                <a:gridCol w="2749090"/>
              </a:tblGrid>
              <a:tr h="565865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2018</a:t>
                      </a:r>
                      <a:endParaRPr lang="it-IT" dirty="0"/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</a:tr>
              <a:tr h="953906">
                <a:tc>
                  <a:txBody>
                    <a:bodyPr/>
                    <a:lstStyle/>
                    <a:p>
                      <a:pPr algn="l"/>
                      <a:r>
                        <a:rPr lang="it-IT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Aggiornamenti</a:t>
                      </a:r>
                      <a:r>
                        <a:rPr lang="it-IT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base dati catastali</a:t>
                      </a:r>
                      <a:endParaRPr lang="it-IT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1,47</a:t>
                      </a:r>
                      <a:r>
                        <a:rPr lang="it-IT" sz="16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milioni</a:t>
                      </a:r>
                      <a:endParaRPr lang="it-IT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1,43</a:t>
                      </a:r>
                      <a:r>
                        <a:rPr lang="it-IT" sz="16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milioni</a:t>
                      </a:r>
                      <a:endParaRPr lang="it-IT" sz="16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39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Aggiornamenti</a:t>
                      </a:r>
                      <a:r>
                        <a:rPr lang="it-IT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intestazioni catastali</a:t>
                      </a:r>
                      <a:endParaRPr lang="it-IT" sz="1800" b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3,9 milioni</a:t>
                      </a:r>
                      <a:endParaRPr lang="it-IT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4,3 milioni</a:t>
                      </a:r>
                    </a:p>
                  </a:txBody>
                  <a:tcPr anchor="ctr"/>
                </a:tc>
              </a:tr>
              <a:tr h="943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Consultazioni banche</a:t>
                      </a:r>
                      <a:r>
                        <a:rPr lang="it-IT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dati catastali</a:t>
                      </a:r>
                      <a:endParaRPr lang="it-IT" sz="180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it-IT" sz="16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53,7 milioni</a:t>
                      </a:r>
                      <a:endParaRPr lang="it-IT" sz="16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it-IT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51,4 milioni</a:t>
                      </a:r>
                    </a:p>
                  </a:txBody>
                  <a:tcPr anchor="ctr"/>
                </a:tc>
              </a:tr>
              <a:tr h="943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Consultazioni banche</a:t>
                      </a:r>
                      <a:r>
                        <a:rPr lang="it-IT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dati ipotecarie</a:t>
                      </a:r>
                      <a:endParaRPr lang="it-IT" sz="180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47,5 milioni</a:t>
                      </a:r>
                      <a:endParaRPr lang="it-IT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47,2 milioni</a:t>
                      </a:r>
                    </a:p>
                  </a:txBody>
                  <a:tcPr anchor="ctr"/>
                </a:tc>
              </a:tr>
              <a:tr h="943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Consultazioni banche</a:t>
                      </a:r>
                      <a:r>
                        <a:rPr lang="it-IT" sz="18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dati </a:t>
                      </a:r>
                      <a:r>
                        <a:rPr lang="it-IT" sz="1800" b="1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Omi</a:t>
                      </a:r>
                      <a:endParaRPr lang="it-IT" sz="180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4,4 milioni</a:t>
                      </a:r>
                      <a:endParaRPr lang="it-IT" sz="16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it-IT" sz="16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3,7 milioni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17989" y="2255839"/>
            <a:ext cx="83761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magine 5" descr="Risultati immagini per agenzia entrate riscossion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92896"/>
            <a:ext cx="6192688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61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75556" y="132797"/>
            <a:ext cx="799288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+mj-lt"/>
              </a:rPr>
              <a:t>I risultati </a:t>
            </a:r>
            <a:r>
              <a:rPr lang="it-IT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+mj-lt"/>
              </a:rPr>
              <a:t>di recupero dell’evasione da parte</a:t>
            </a:r>
          </a:p>
          <a:p>
            <a:pPr algn="ctr"/>
            <a:r>
              <a:rPr lang="it-IT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F497D"/>
                </a:solidFill>
                <a:latin typeface="+mj-lt"/>
              </a:rPr>
              <a:t>dell’Agenzia delle entrate-Riscossione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67667"/>
              </p:ext>
            </p:extLst>
          </p:nvPr>
        </p:nvGraphicFramePr>
        <p:xfrm>
          <a:off x="248632" y="1160190"/>
          <a:ext cx="8630861" cy="5389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4"/>
                    </a:ext>
                  </a:extLst>
                </a:gridCol>
                <a:gridCol w="998013">
                  <a:extLst>
                    <a:ext uri="{9D8B030D-6E8A-4147-A177-3AD203B41FA5}">
                      <a16:colId xmlns:mc="http://schemas.openxmlformats.org/markup-compatibility/2006" xmlns:mv="urn:schemas-microsoft-com:mac:vml" xmlns:a16="http://schemas.microsoft.com/office/drawing/2014/main" xmlns="" val="20005"/>
                    </a:ext>
                  </a:extLst>
                </a:gridCol>
              </a:tblGrid>
              <a:tr h="296269">
                <a:tc rowSpan="2">
                  <a:txBody>
                    <a:bodyPr/>
                    <a:lstStyle/>
                    <a:p>
                      <a:pPr algn="ctr"/>
                      <a:endParaRPr lang="it-IT" sz="1400" dirty="0">
                        <a:latin typeface="+mj-lt"/>
                        <a:ea typeface="Adobe Fan Heiti Std B" panose="020B0700000000000000" pitchFamily="34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4874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cap="small" spc="50" baseline="0" dirty="0" smtClean="0"/>
                        <a:t>Definizione Agevolata</a:t>
                      </a:r>
                      <a:endParaRPr lang="it-IT" sz="1400" b="1" cap="small" spc="50" baseline="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sz="1400" b="0" cap="small" spc="50" baseline="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Totale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Rotta-</a:t>
                      </a:r>
                      <a:r>
                        <a:rPr lang="it-IT" sz="1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mazione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4874A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Ordinaria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Totale 2018 </a:t>
                      </a:r>
                      <a:endParaRPr lang="it-IT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714465214"/>
                  </a:ext>
                </a:extLst>
              </a:tr>
              <a:tr h="787143">
                <a:tc vMerge="1">
                  <a:txBody>
                    <a:bodyPr/>
                    <a:lstStyle/>
                    <a:p>
                      <a:pPr algn="ctr"/>
                      <a:endParaRPr lang="it-IT" sz="140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1a Rottamazione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D.L. 193/16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Rottamazione-bis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D.L. 148/2017</a:t>
                      </a:r>
                    </a:p>
                    <a:p>
                      <a:pPr algn="ctr"/>
                      <a:endParaRPr lang="it-IT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t-IT" sz="1400" b="0" cap="small" spc="50" baseline="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400" b="0" cap="small" spc="50" baseline="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it-IT" sz="1400" b="0" cap="small" spc="50" baseline="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0"/>
                  </a:ext>
                </a:extLst>
              </a:tr>
              <a:tr h="6282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Totale riscossione da ruolo</a:t>
                      </a:r>
                    </a:p>
                    <a:p>
                      <a:pPr marL="0" algn="l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 cui:</a:t>
                      </a:r>
                      <a:endParaRPr lang="it-IT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1,86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2,05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3,91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T="0" marB="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6,10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T="0" marB="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10</a:t>
                      </a:r>
                      <a:endParaRPr lang="it-IT" sz="1600" b="1" kern="1200" dirty="0" smtClean="0">
                        <a:solidFill>
                          <a:schemeClr val="bg1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1"/>
                  </a:ext>
                </a:extLst>
              </a:tr>
              <a:tr h="3734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 smtClean="0">
                          <a:latin typeface="+mj-lt"/>
                        </a:rPr>
                        <a:t>Agenzia Entrate</a:t>
                      </a:r>
                      <a:endParaRPr lang="it-IT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1,15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1,19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2,35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2,86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5,2</a:t>
                      </a:r>
                      <a:endParaRPr lang="it-IT" sz="1600" b="1" i="1" kern="1200" dirty="0" smtClean="0">
                        <a:solidFill>
                          <a:schemeClr val="accent2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>
                    <a:solidFill>
                      <a:srgbClr val="96AAC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2"/>
                  </a:ext>
                </a:extLst>
              </a:tr>
              <a:tr h="5629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600" kern="1200" dirty="0" smtClean="0">
                          <a:latin typeface="+mj-lt"/>
                        </a:rPr>
                        <a:t>Altri enti</a:t>
                      </a:r>
                      <a:r>
                        <a:rPr lang="it-IT" sz="1600" kern="1200" baseline="0" dirty="0" smtClean="0">
                          <a:latin typeface="+mj-lt"/>
                        </a:rPr>
                        <a:t> </a:t>
                      </a:r>
                      <a:r>
                        <a:rPr lang="it-IT" sz="1600" kern="1200" dirty="0" smtClean="0">
                          <a:latin typeface="+mj-lt"/>
                        </a:rPr>
                        <a:t>di cui:</a:t>
                      </a:r>
                      <a:endParaRPr lang="it-IT" sz="16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0,70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0,86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1,56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3,25</a:t>
                      </a:r>
                      <a:endParaRPr lang="it-IT" sz="1600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>
                    <a:solidFill>
                      <a:srgbClr val="96AA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>
                          <a:latin typeface="+mj-lt"/>
                        </a:rPr>
                        <a:t>4,8</a:t>
                      </a:r>
                      <a:endParaRPr lang="it-IT" sz="1600" b="1" i="1" kern="1200" dirty="0" smtClean="0">
                        <a:solidFill>
                          <a:schemeClr val="accent2"/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>
                    <a:solidFill>
                      <a:srgbClr val="96AACA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3"/>
                  </a:ext>
                </a:extLst>
              </a:tr>
              <a:tr h="628222">
                <a:tc>
                  <a:txBody>
                    <a:bodyPr/>
                    <a:lstStyle/>
                    <a:p>
                      <a:pPr marL="93663" lvl="1" indent="0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- Altri enti statali</a:t>
                      </a:r>
                    </a:p>
                    <a:p>
                      <a:pPr marL="93663" lvl="1" indent="0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  (Ministeri, Prefetture, altre Agenzie)</a:t>
                      </a:r>
                      <a:endParaRPr 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0,03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0,03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0,06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0,34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0,4</a:t>
                      </a:r>
                      <a:endParaRPr lang="it-IT" sz="1200" b="1" i="1" kern="12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4"/>
                  </a:ext>
                </a:extLst>
              </a:tr>
              <a:tr h="373448">
                <a:tc>
                  <a:txBody>
                    <a:bodyPr/>
                    <a:lstStyle/>
                    <a:p>
                      <a:pPr marL="457200" lvl="1" indent="-363538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- INPS</a:t>
                      </a:r>
                      <a:endParaRPr 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0,44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0,55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0,99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2,07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3,1</a:t>
                      </a:r>
                      <a:endParaRPr lang="it-IT" sz="1200" b="1" i="1" kern="1200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5"/>
                  </a:ext>
                </a:extLst>
              </a:tr>
              <a:tr h="373448">
                <a:tc>
                  <a:txBody>
                    <a:bodyPr/>
                    <a:lstStyle/>
                    <a:p>
                      <a:pPr marL="457200" lvl="1" indent="-363538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- INAIL</a:t>
                      </a:r>
                      <a:endParaRPr 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 0,02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0,02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0,04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0,08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0,1</a:t>
                      </a:r>
                      <a:endParaRPr lang="it-IT" sz="1200" b="1" i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6"/>
                  </a:ext>
                </a:extLst>
              </a:tr>
              <a:tr h="373448">
                <a:tc>
                  <a:txBody>
                    <a:bodyPr/>
                    <a:lstStyle/>
                    <a:p>
                      <a:pPr marL="457200" lvl="1" indent="-363538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- Comuni</a:t>
                      </a:r>
                      <a:endParaRPr 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 0,12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0,13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0,25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0,30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0,5</a:t>
                      </a:r>
                      <a:endParaRPr lang="it-IT" sz="1200" b="1" i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7"/>
                  </a:ext>
                </a:extLst>
              </a:tr>
              <a:tr h="814362">
                <a:tc>
                  <a:txBody>
                    <a:bodyPr/>
                    <a:lstStyle/>
                    <a:p>
                      <a:pPr marL="177800" lvl="1" indent="-84138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- Altri enti diversi</a:t>
                      </a:r>
                    </a:p>
                    <a:p>
                      <a:pPr marL="177800" lvl="1" indent="0" algn="l" defTabSz="914400" rtl="0" eaLnBrk="1" latinLnBrk="0" hangingPunct="1"/>
                      <a:r>
                        <a:rPr lang="it-IT" sz="1200" kern="1200" dirty="0" smtClean="0">
                          <a:latin typeface="+mj-lt"/>
                        </a:rPr>
                        <a:t>(Regioni, Casse di Previdenza, Camere di Commercio)</a:t>
                      </a:r>
                      <a:endParaRPr lang="it-IT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 0,10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0,12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0,22</a:t>
                      </a:r>
                      <a:endParaRPr lang="it-IT" sz="1200" i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latin typeface="+mj-lt"/>
                        </a:rPr>
                        <a:t>0,46</a:t>
                      </a:r>
                      <a:endParaRPr lang="it-IT" sz="1200" i="1" kern="12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kern="1200" dirty="0" smtClean="0">
                          <a:latin typeface="+mj-lt"/>
                        </a:rPr>
                        <a:t>0,7</a:t>
                      </a:r>
                      <a:endParaRPr lang="it-IT" sz="1200" b="1" i="1" kern="12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j-lt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0" marR="144000" marT="0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5292080" y="908720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i="1" dirty="0" smtClean="0">
                <a:solidFill>
                  <a:srgbClr val="800000"/>
                </a:solidFill>
                <a:latin typeface="Candara" panose="020E0502030303020204" pitchFamily="34" charset="0"/>
                <a:ea typeface="Adobe Fan Heiti Std B" panose="020B0700000000000000" pitchFamily="34" charset="-128"/>
              </a:rPr>
              <a:t>Dati in miliardi di euro</a:t>
            </a:r>
            <a:endParaRPr lang="it-IT" sz="1100" b="1" i="1" dirty="0">
              <a:solidFill>
                <a:srgbClr val="800000"/>
              </a:solidFill>
              <a:latin typeface="Candara" panose="020E05020303030202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1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52240"/>
              </p:ext>
            </p:extLst>
          </p:nvPr>
        </p:nvGraphicFramePr>
        <p:xfrm>
          <a:off x="252000" y="1177531"/>
          <a:ext cx="8640000" cy="347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827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3761730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</a:tblGrid>
              <a:tr h="558659">
                <a:tc>
                  <a:txBody>
                    <a:bodyPr/>
                    <a:lstStyle/>
                    <a:p>
                      <a:pPr marL="271463" indent="0" algn="l">
                        <a:tabLst>
                          <a:tab pos="271463" algn="l"/>
                        </a:tabLst>
                      </a:pPr>
                      <a:r>
                        <a:rPr lang="it-IT" sz="1800" dirty="0" smtClean="0"/>
                        <a:t>Debitori per fasce </a:t>
                      </a:r>
                      <a:endParaRPr lang="it-IT" sz="1800" dirty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spc="50" baseline="0" dirty="0" smtClean="0"/>
                        <a:t>%  riscossione </a:t>
                      </a:r>
                      <a:endParaRPr lang="it-IT" sz="1800" b="1" spc="50" baseline="0" dirty="0" smtClean="0"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485514">
                <a:tc>
                  <a:txBody>
                    <a:bodyPr/>
                    <a:lstStyle/>
                    <a:p>
                      <a:pPr marL="0" indent="271463" algn="l"/>
                      <a:r>
                        <a:rPr lang="it-IT" sz="1600" dirty="0" smtClean="0"/>
                        <a:t>Da 0 a 1.000 euro</a:t>
                      </a:r>
                      <a:endParaRPr lang="it-I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1,8</a:t>
                      </a:r>
                      <a:endParaRPr lang="it-IT" sz="1600" b="0" i="0" u="none" strike="noStrik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485514">
                <a:tc>
                  <a:txBody>
                    <a:bodyPr/>
                    <a:lstStyle/>
                    <a:p>
                      <a:pPr marL="0" indent="271463" algn="l"/>
                      <a:r>
                        <a:rPr lang="it-IT" sz="1600" kern="1200" dirty="0" smtClean="0"/>
                        <a:t>Da 1.001 a 5.000 euro</a:t>
                      </a:r>
                      <a:endParaRPr lang="it-IT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5,8</a:t>
                      </a:r>
                      <a:endParaRPr lang="it-IT" sz="1600" b="0" i="0" u="none" strike="noStrik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2"/>
                  </a:ext>
                </a:extLst>
              </a:tr>
              <a:tr h="485514">
                <a:tc>
                  <a:txBody>
                    <a:bodyPr/>
                    <a:lstStyle/>
                    <a:p>
                      <a:pPr marL="0" indent="271463"/>
                      <a:r>
                        <a:rPr lang="it-IT" sz="1600" dirty="0" smtClean="0"/>
                        <a:t>Da 5.001 a 10.000 euro</a:t>
                      </a:r>
                      <a:endParaRPr lang="it-IT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5,0</a:t>
                      </a:r>
                      <a:endParaRPr lang="it-IT" sz="1600" b="0" i="0" u="none" strike="noStrik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3"/>
                  </a:ext>
                </a:extLst>
              </a:tr>
              <a:tr h="485514">
                <a:tc>
                  <a:txBody>
                    <a:bodyPr/>
                    <a:lstStyle/>
                    <a:p>
                      <a:pPr marL="0" indent="271463" algn="l"/>
                      <a:r>
                        <a:rPr lang="it-IT" sz="1600" kern="1200" dirty="0" smtClean="0"/>
                        <a:t>Da 10.001 a 50.000 euro</a:t>
                      </a:r>
                      <a:endParaRPr lang="it-IT" sz="1600" b="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20,9</a:t>
                      </a:r>
                      <a:endParaRPr lang="it-IT" sz="1600" b="0" i="0" u="none" strike="noStrik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4"/>
                  </a:ext>
                </a:extLst>
              </a:tr>
              <a:tr h="485514">
                <a:tc>
                  <a:txBody>
                    <a:bodyPr/>
                    <a:lstStyle/>
                    <a:p>
                      <a:pPr marL="0" indent="271463" algn="l"/>
                      <a:r>
                        <a:rPr lang="it-IT" sz="1600" kern="1200" dirty="0" smtClean="0"/>
                        <a:t>Da 50.001 a 100.000 euro</a:t>
                      </a:r>
                      <a:endParaRPr lang="it-IT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11,4</a:t>
                      </a:r>
                      <a:endParaRPr lang="it-IT" sz="1600" b="0" i="0" u="none" strike="noStrike" kern="12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5"/>
                  </a:ext>
                </a:extLst>
              </a:tr>
              <a:tr h="485514">
                <a:tc>
                  <a:txBody>
                    <a:bodyPr/>
                    <a:lstStyle/>
                    <a:p>
                      <a:pPr marL="0" indent="271463" algn="l"/>
                      <a:r>
                        <a:rPr lang="it-IT" sz="1600" kern="1200" dirty="0" smtClean="0"/>
                        <a:t>&gt; 100.001 euro</a:t>
                      </a:r>
                      <a:endParaRPr lang="it-IT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ndara" panose="020E0502030303020204" pitchFamily="34" charset="0"/>
                        <a:ea typeface="Adobe Fan Heiti Std B" panose="020B0700000000000000" pitchFamily="34" charset="-128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effectLst/>
                        </a:rPr>
                        <a:t>55,0</a:t>
                      </a:r>
                      <a:endParaRPr lang="it-IT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dobe Fan Heiti Std B" panose="020B0700000000000000" pitchFamily="34" charset="-128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10406" y="133972"/>
            <a:ext cx="8723188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La riscossione 2018</a:t>
            </a:r>
          </a:p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Ripartizione percentuale per fascia di debito</a:t>
            </a:r>
          </a:p>
        </p:txBody>
      </p:sp>
    </p:spTree>
    <p:extLst>
      <p:ext uri="{BB962C8B-B14F-4D97-AF65-F5344CB8AC3E}">
        <p14:creationId xmlns:p14="http://schemas.microsoft.com/office/powerpoint/2010/main" val="218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>
            <a:spLocks noGrp="1"/>
          </p:cNvSpPr>
          <p:nvPr>
            <p:ph type="title"/>
          </p:nvPr>
        </p:nvSpPr>
        <p:spPr>
          <a:xfrm>
            <a:off x="457200" y="13428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I servizi web per </a:t>
            </a:r>
            <a:r>
              <a:rPr lang="it-IT" sz="24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la </a:t>
            </a:r>
            <a:r>
              <a:rPr lang="it-IT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definizione agevolata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586960"/>
              </p:ext>
            </p:extLst>
          </p:nvPr>
        </p:nvGraphicFramePr>
        <p:xfrm>
          <a:off x="252000" y="1176288"/>
          <a:ext cx="8640000" cy="1728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4084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885916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</a:tblGrid>
              <a:tr h="6120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Definizione agevolata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2018</a:t>
                      </a:r>
                      <a:endParaRPr lang="it-IT" sz="11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500730">
                <a:tc>
                  <a:txBody>
                    <a:bodyPr/>
                    <a:lstStyle/>
                    <a:p>
                      <a:pPr marL="271463" indent="0"/>
                      <a:r>
                        <a:rPr lang="it-IT" sz="1600" dirty="0" smtClean="0"/>
                        <a:t>Numero domande di adesione alla Rottamazione</a:t>
                      </a:r>
                      <a:r>
                        <a:rPr lang="it-IT" sz="1600" baseline="0" dirty="0" smtClean="0"/>
                        <a:t> bis</a:t>
                      </a:r>
                      <a:endParaRPr lang="it-IT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47738" fontAlgn="ctr">
                        <a:tabLst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Oltre</a:t>
                      </a:r>
                      <a:r>
                        <a:rPr lang="it-IT" sz="1600" u="none" strike="noStrike" kern="1200" baseline="0" dirty="0" smtClean="0">
                          <a:effectLst/>
                        </a:rPr>
                        <a:t> 950mila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  <a:tr h="615457">
                <a:tc>
                  <a:txBody>
                    <a:bodyPr/>
                    <a:lstStyle/>
                    <a:p>
                      <a:pPr marL="2714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/>
                        <a:t>Percentuali di adesione alla Rottamazione</a:t>
                      </a:r>
                      <a:r>
                        <a:rPr lang="it-IT" sz="1600" baseline="0" dirty="0" smtClean="0"/>
                        <a:t> bis mediante canali digitali (web e </a:t>
                      </a:r>
                      <a:r>
                        <a:rPr lang="it-IT" sz="1600" baseline="0" dirty="0" err="1" smtClean="0"/>
                        <a:t>Pec</a:t>
                      </a:r>
                      <a:r>
                        <a:rPr lang="it-IT" sz="1600" baseline="0" dirty="0" smtClean="0"/>
                        <a:t>)</a:t>
                      </a:r>
                      <a:endParaRPr lang="it-IT" sz="1600" i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62%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4251758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973882"/>
              </p:ext>
            </p:extLst>
          </p:nvPr>
        </p:nvGraphicFramePr>
        <p:xfrm>
          <a:off x="252000" y="1189027"/>
          <a:ext cx="8640000" cy="2499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7586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2532414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</a:tblGrid>
              <a:tr h="667021">
                <a:tc>
                  <a:txBody>
                    <a:bodyPr/>
                    <a:lstStyle/>
                    <a:p>
                      <a:pPr algn="ctr"/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Pagamenti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2018</a:t>
                      </a:r>
                      <a:endParaRPr lang="it-IT" sz="1800" dirty="0">
                        <a:latin typeface="Candara" panose="020E0502030303020204" pitchFamily="34" charset="0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Numero dei pagamenti  effettuati con</a:t>
                      </a:r>
                      <a:r>
                        <a:rPr lang="it-IT" sz="1600" kern="1200" baseline="0" dirty="0" smtClean="0"/>
                        <a:t> canali alternativi al front office</a:t>
                      </a:r>
                      <a:endParaRPr lang="it-IT" sz="1600" i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15,5 milioni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386289417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Numero transazioni effettuate con Pago P.A.</a:t>
                      </a:r>
                      <a:endParaRPr lang="it-IT" sz="1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u="none" strike="noStrike" kern="1200" dirty="0" smtClean="0">
                          <a:effectLst/>
                        </a:rPr>
                        <a:t>1,6 milioni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2748510546"/>
                  </a:ext>
                </a:extLst>
              </a:tr>
              <a:tr h="5457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mtClean="0"/>
                        <a:t>Numero di banche </a:t>
                      </a:r>
                      <a:r>
                        <a:rPr lang="it-IT" sz="1600" dirty="0" smtClean="0"/>
                        <a:t>aderenti al servizio </a:t>
                      </a:r>
                      <a:r>
                        <a:rPr lang="it-IT" sz="1600" dirty="0" err="1" smtClean="0"/>
                        <a:t>EquiPay</a:t>
                      </a:r>
                      <a:endParaRPr lang="it-IT" sz="1600" i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134</a:t>
                      </a:r>
                      <a:br>
                        <a:rPr lang="it-IT" sz="1600" u="none" strike="noStrike" kern="1200" dirty="0" smtClean="0">
                          <a:effectLst/>
                        </a:rPr>
                      </a:br>
                      <a:r>
                        <a:rPr lang="it-IT" sz="1600" u="none" strike="noStrike" kern="1200" dirty="0" smtClean="0">
                          <a:effectLst/>
                        </a:rPr>
                        <a:t>(di</a:t>
                      </a:r>
                      <a:r>
                        <a:rPr lang="it-IT" sz="1600" u="none" strike="noStrike" kern="1200" baseline="0" dirty="0" smtClean="0">
                          <a:effectLst/>
                        </a:rPr>
                        <a:t> cui 65 con servizi</a:t>
                      </a:r>
                      <a:br>
                        <a:rPr lang="it-IT" sz="1600" u="none" strike="noStrike" kern="1200" baseline="0" dirty="0" smtClean="0">
                          <a:effectLst/>
                        </a:rPr>
                      </a:br>
                      <a:r>
                        <a:rPr lang="it-IT" sz="1600" u="none" strike="noStrike" kern="1200" baseline="0" dirty="0" smtClean="0">
                          <a:effectLst/>
                        </a:rPr>
                        <a:t>già operativi)</a:t>
                      </a:r>
                      <a:endParaRPr lang="it-IT" sz="1600" b="0" i="0" u="none" strike="noStrike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946685972"/>
                  </a:ext>
                </a:extLst>
              </a:tr>
            </a:tbl>
          </a:graphicData>
        </a:graphic>
      </p:graphicFrame>
      <p:sp>
        <p:nvSpPr>
          <p:cNvPr id="5" name="Titolo 4"/>
          <p:cNvSpPr txBox="1">
            <a:spLocks noGrp="1"/>
          </p:cNvSpPr>
          <p:nvPr>
            <p:ph type="title"/>
          </p:nvPr>
        </p:nvSpPr>
        <p:spPr>
          <a:xfrm>
            <a:off x="457200" y="12582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it-IT" sz="24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10253F"/>
                </a:solidFill>
                <a:ea typeface="+mn-ea"/>
                <a:cs typeface="+mn-cs"/>
              </a:rPr>
              <a:t>I canali di pagamento</a:t>
            </a:r>
          </a:p>
        </p:txBody>
      </p:sp>
    </p:spTree>
    <p:extLst>
      <p:ext uri="{BB962C8B-B14F-4D97-AF65-F5344CB8AC3E}">
        <p14:creationId xmlns:p14="http://schemas.microsoft.com/office/powerpoint/2010/main" val="4412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17989" y="2255839"/>
            <a:ext cx="83761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Risultati immagini per Agenzia entrate 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90" y="2348880"/>
            <a:ext cx="6769620" cy="159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1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317989" y="2255839"/>
            <a:ext cx="8376138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it-IT" sz="2200" dirty="0">
              <a:solidFill>
                <a:srgbClr val="073C6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9553-9926-43EA-AE38-6111AEF53450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1030" name="Picture 6" descr="C:\Users\BRCFBA86A29I356H\Desktop\invito presentazione risultati 03.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220"/>
            <a:ext cx="9188497" cy="7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419872" y="6309320"/>
            <a:ext cx="22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Roma, 18 marzo 2019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02352"/>
              </p:ext>
            </p:extLst>
          </p:nvPr>
        </p:nvGraphicFramePr>
        <p:xfrm>
          <a:off x="256810" y="736436"/>
          <a:ext cx="8630380" cy="227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678"/>
                <a:gridCol w="1213806"/>
                <a:gridCol w="1159707"/>
                <a:gridCol w="1267904"/>
                <a:gridCol w="1314285"/>
              </a:tblGrid>
              <a:tr h="350309">
                <a:tc>
                  <a:txBody>
                    <a:bodyPr/>
                    <a:lstStyle/>
                    <a:p>
                      <a:pPr marL="358775" indent="-358775" algn="l"/>
                      <a:endParaRPr lang="it-IT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2016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2017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2018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2018 / 2017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</a:tr>
              <a:tr h="720070">
                <a:tc>
                  <a:txBody>
                    <a:bodyPr/>
                    <a:lstStyle/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</a:rPr>
                        <a:t>Recupero ordinario da attività </a:t>
                      </a:r>
                    </a:p>
                    <a:p>
                      <a:pPr marL="0" marR="0" indent="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</a:rPr>
                        <a:t>di controllo, di cui: 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14,5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b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16,16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+11</a:t>
                      </a:r>
                      <a:r>
                        <a:rPr lang="it-I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525" marR="85725" marT="9525" marB="0" anchor="ctr">
                    <a:solidFill>
                      <a:srgbClr val="4874A8"/>
                    </a:solidFill>
                  </a:tcPr>
                </a:tc>
              </a:tr>
              <a:tr h="321117">
                <a:tc>
                  <a:txBody>
                    <a:bodyPr/>
                    <a:lstStyle/>
                    <a:p>
                      <a:pPr marL="358775" indent="-358775" algn="l"/>
                      <a:r>
                        <a:rPr lang="it-IT" sz="1300" kern="1200" baseline="0" dirty="0" smtClean="0"/>
                        <a:t>Versamenti diretti*</a:t>
                      </a:r>
                      <a:endParaRPr lang="it-IT" sz="13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9,6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10,2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11,25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+10%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554656">
                <a:tc>
                  <a:txBody>
                    <a:bodyPr/>
                    <a:lstStyle/>
                    <a:p>
                      <a:pPr marL="93663" indent="-93663" algn="l"/>
                      <a:r>
                        <a:rPr lang="it-IT" sz="1300" kern="1200" dirty="0" smtClean="0"/>
                        <a:t>Da</a:t>
                      </a:r>
                      <a:r>
                        <a:rPr lang="it-IT" sz="1300" kern="1200" baseline="0" dirty="0" smtClean="0"/>
                        <a:t> attività di promozione della compliance</a:t>
                      </a:r>
                      <a:endParaRPr lang="it-IT" sz="1300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0,5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1,3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1,8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+38%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21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200" baseline="0" dirty="0" smtClean="0"/>
                        <a:t>Tramite agenti della riscossione**</a:t>
                      </a:r>
                      <a:endParaRPr lang="it-IT" sz="13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300" u="none" strike="noStrike" kern="1200" dirty="0" smtClean="0">
                          <a:effectLst/>
                        </a:rPr>
                        <a:t>4,8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300" u="none" strike="noStrike" dirty="0">
                          <a:effectLst/>
                        </a:rPr>
                        <a:t>3</a:t>
                      </a:r>
                      <a:endParaRPr lang="it-IT" sz="13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300" u="none" strike="noStrike" dirty="0">
                          <a:effectLst/>
                        </a:rPr>
                        <a:t>3,11</a:t>
                      </a:r>
                      <a:endParaRPr lang="it-IT" sz="13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300" u="none" strike="noStrike" kern="1200" dirty="0" smtClean="0">
                          <a:effectLst/>
                        </a:rPr>
                        <a:t>+4</a:t>
                      </a:r>
                      <a:r>
                        <a:rPr lang="it-IT" sz="1300" u="none" strike="noStrike" kern="1200" dirty="0">
                          <a:effectLst/>
                        </a:rPr>
                        <a:t>%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75556" y="129291"/>
            <a:ext cx="799288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risultati del recupero complessivo dell’evasione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19594" y="510540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i="1" dirty="0" smtClean="0">
                <a:solidFill>
                  <a:schemeClr val="accent2">
                    <a:lumMod val="75000"/>
                  </a:schemeClr>
                </a:solidFill>
              </a:rPr>
              <a:t>Dati in miliardi di euro</a:t>
            </a:r>
            <a:endParaRPr lang="it-IT" sz="11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38372"/>
              </p:ext>
            </p:extLst>
          </p:nvPr>
        </p:nvGraphicFramePr>
        <p:xfrm>
          <a:off x="251460" y="3276594"/>
          <a:ext cx="8641080" cy="237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235"/>
                <a:gridCol w="1215311"/>
                <a:gridCol w="1161144"/>
                <a:gridCol w="1269476"/>
                <a:gridCol w="1315914"/>
              </a:tblGrid>
              <a:tr h="341247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2016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2017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2018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2018 / 2017</a:t>
                      </a:r>
                      <a:endParaRPr lang="it-IT" sz="1600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</a:tr>
              <a:tr h="3307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Recupero da misure straordinarie, 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it-IT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 cui:</a:t>
                      </a:r>
                      <a:endParaRPr lang="it-IT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9525" marR="85725" marT="9525" marB="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9525" marR="85725" marT="9525" marB="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3,04</a:t>
                      </a:r>
                    </a:p>
                  </a:txBody>
                  <a:tcPr marL="9525" marR="85725" marT="9525" marB="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-46%</a:t>
                      </a:r>
                    </a:p>
                  </a:txBody>
                  <a:tcPr marL="9525" marR="85725" marT="9525" marB="0" anchor="ctr">
                    <a:solidFill>
                      <a:srgbClr val="4874A8"/>
                    </a:solidFill>
                  </a:tcPr>
                </a:tc>
              </a:tr>
              <a:tr h="362312">
                <a:tc>
                  <a:txBody>
                    <a:bodyPr/>
                    <a:lstStyle/>
                    <a:p>
                      <a:pPr marL="93663" marR="0" lvl="0" indent="-936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Definizione delle controversie tributarie</a:t>
                      </a:r>
                      <a:endParaRPr kumimoji="0" lang="it-IT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300" u="none" strike="noStrike" kern="1200" dirty="0" smtClean="0">
                          <a:effectLst/>
                        </a:rPr>
                        <a:t>0,8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300" u="none" strike="noStrike" kern="1200" dirty="0" smtClean="0">
                          <a:effectLst/>
                        </a:rPr>
                        <a:t>0,1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300" u="none" strike="noStrike" kern="1200" dirty="0" smtClean="0">
                          <a:effectLst/>
                        </a:rPr>
                        <a:t>-87%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85725" marT="9525" marB="0" anchor="ctr"/>
                </a:tc>
              </a:tr>
              <a:tr h="303232">
                <a:tc>
                  <a:txBody>
                    <a:bodyPr/>
                    <a:lstStyle/>
                    <a:p>
                      <a:pPr algn="l"/>
                      <a:r>
                        <a:rPr kumimoji="0" lang="it-IT" sz="13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«Pace fiscale»***</a:t>
                      </a:r>
                      <a:endParaRPr lang="it-IT" sz="1300" i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0,05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200" dirty="0" smtClean="0"/>
                        <a:t> </a:t>
                      </a:r>
                      <a:r>
                        <a:rPr kumimoji="0" lang="it-IT" sz="13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Voluntary</a:t>
                      </a:r>
                      <a:r>
                        <a:rPr kumimoji="0" lang="it-IT" sz="13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it-IT" sz="13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disclosure</a:t>
                      </a:r>
                      <a:r>
                        <a:rPr kumimoji="0" lang="it-IT" sz="13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1 e 2</a:t>
                      </a:r>
                      <a:endParaRPr kumimoji="0" lang="it-IT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4,1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0,4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0,3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-25%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032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kern="1200" dirty="0" smtClean="0"/>
                        <a:t> </a:t>
                      </a:r>
                      <a:r>
                        <a:rPr kumimoji="0" lang="it-IT" sz="13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Tramite agenti della riscossione -  «rottamazioni»**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4,4</a:t>
                      </a:r>
                      <a:endParaRPr lang="it-IT" sz="13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2,59</a:t>
                      </a:r>
                      <a:endParaRPr lang="it-IT" sz="13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300" u="none" strike="noStrike" kern="1200" dirty="0" smtClean="0">
                          <a:effectLst/>
                        </a:rPr>
                        <a:t>-41%</a:t>
                      </a:r>
                      <a:endParaRPr lang="it-IT" sz="13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90893"/>
              </p:ext>
            </p:extLst>
          </p:nvPr>
        </p:nvGraphicFramePr>
        <p:xfrm>
          <a:off x="240037" y="5737605"/>
          <a:ext cx="8663926" cy="437768"/>
        </p:xfrm>
        <a:graphic>
          <a:graphicData uri="http://schemas.openxmlformats.org/drawingml/2006/table">
            <a:tbl>
              <a:tblPr firstRow="1">
                <a:tableStyleId>{2A488322-F2BA-4B5B-9748-0D474271808F}</a:tableStyleId>
              </a:tblPr>
              <a:tblGrid>
                <a:gridCol w="3702714"/>
                <a:gridCol w="1215156"/>
                <a:gridCol w="1150886"/>
                <a:gridCol w="1279424"/>
                <a:gridCol w="1315746"/>
              </a:tblGrid>
              <a:tr h="437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kern="1200" dirty="0" smtClean="0"/>
                        <a:t>Totali</a:t>
                      </a:r>
                      <a:endParaRPr lang="it-IT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effectLst/>
                        </a:rPr>
                        <a:t>19,0</a:t>
                      </a:r>
                      <a:endParaRPr lang="it-IT" sz="14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effectLst/>
                        </a:rPr>
                        <a:t>20,1</a:t>
                      </a:r>
                      <a:endParaRPr lang="it-IT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u="none" strike="noStrike" kern="1200" dirty="0" smtClean="0">
                          <a:effectLst/>
                        </a:rPr>
                        <a:t>19,2</a:t>
                      </a:r>
                      <a:endParaRPr lang="it-IT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190503" y="6296658"/>
            <a:ext cx="87629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/>
            <a:r>
              <a:rPr lang="it-IT" sz="700" dirty="0" smtClean="0">
                <a:solidFill>
                  <a:schemeClr val="tx2"/>
                </a:solidFill>
              </a:rPr>
              <a:t>(*)  </a:t>
            </a:r>
            <a:r>
              <a:rPr lang="it-IT" sz="700" dirty="0">
                <a:solidFill>
                  <a:schemeClr val="tx2"/>
                </a:solidFill>
              </a:rPr>
              <a:t>C</a:t>
            </a:r>
            <a:r>
              <a:rPr lang="it-IT" sz="700" dirty="0" smtClean="0">
                <a:solidFill>
                  <a:schemeClr val="tx2"/>
                </a:solidFill>
              </a:rPr>
              <a:t>omprende le somme versate con modelli F23/F24 a seguito di atti emessi dall’Agenzia delle entrate.</a:t>
            </a:r>
          </a:p>
          <a:p>
            <a:pPr marL="361950" indent="-361950"/>
            <a:r>
              <a:rPr lang="it-IT" sz="700" dirty="0" smtClean="0">
                <a:solidFill>
                  <a:schemeClr val="tx2"/>
                </a:solidFill>
              </a:rPr>
              <a:t>(**)  </a:t>
            </a:r>
            <a:r>
              <a:rPr lang="it-IT" sz="700" dirty="0">
                <a:solidFill>
                  <a:schemeClr val="tx2"/>
                </a:solidFill>
              </a:rPr>
              <a:t>Comprende </a:t>
            </a:r>
            <a:r>
              <a:rPr lang="it-IT" sz="700" dirty="0" smtClean="0">
                <a:solidFill>
                  <a:schemeClr val="tx2"/>
                </a:solidFill>
              </a:rPr>
              <a:t>sia </a:t>
            </a:r>
            <a:r>
              <a:rPr lang="it-IT" sz="700" dirty="0">
                <a:solidFill>
                  <a:schemeClr val="tx2"/>
                </a:solidFill>
              </a:rPr>
              <a:t>da Agenzia entrate – Riscossione che </a:t>
            </a:r>
            <a:r>
              <a:rPr lang="it-IT" sz="700" dirty="0" smtClean="0">
                <a:solidFill>
                  <a:schemeClr val="tx2"/>
                </a:solidFill>
              </a:rPr>
              <a:t>Riscossione </a:t>
            </a:r>
            <a:r>
              <a:rPr lang="it-IT" sz="700" dirty="0">
                <a:solidFill>
                  <a:schemeClr val="tx2"/>
                </a:solidFill>
              </a:rPr>
              <a:t>Sicilia </a:t>
            </a:r>
            <a:r>
              <a:rPr lang="it-IT" sz="700" dirty="0" smtClean="0">
                <a:solidFill>
                  <a:schemeClr val="tx2"/>
                </a:solidFill>
              </a:rPr>
              <a:t>Spa.</a:t>
            </a:r>
          </a:p>
          <a:p>
            <a:pPr marL="361950" indent="-361950"/>
            <a:r>
              <a:rPr lang="it-IT" sz="700" dirty="0" smtClean="0">
                <a:solidFill>
                  <a:schemeClr val="tx2"/>
                </a:solidFill>
              </a:rPr>
              <a:t>(***) Per il 2018 si tratta solo della definizione agevolata degli atti del procedimento di accertamento di cui all’art. 2 del DL  n. 119 del 2018, per la quale è ammesso il pagamento in un massimo di venti rate trimestrali.</a:t>
            </a:r>
            <a:endParaRPr lang="it-IT" sz="700" dirty="0"/>
          </a:p>
        </p:txBody>
      </p:sp>
    </p:spTree>
    <p:extLst>
      <p:ext uri="{BB962C8B-B14F-4D97-AF65-F5344CB8AC3E}">
        <p14:creationId xmlns:p14="http://schemas.microsoft.com/office/powerpoint/2010/main" val="8567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079612" y="129525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tx2"/>
                </a:solidFill>
              </a:rPr>
              <a:t>L</a:t>
            </a:r>
            <a:r>
              <a:rPr lang="it-IT" sz="2400" b="1" dirty="0" smtClean="0">
                <a:solidFill>
                  <a:schemeClr val="tx2"/>
                </a:solidFill>
              </a:rPr>
              <a:t>ettere per la promozione della </a:t>
            </a:r>
            <a:r>
              <a:rPr lang="it-IT" sz="2400" b="1" i="1" dirty="0" err="1" smtClean="0">
                <a:solidFill>
                  <a:schemeClr val="tx2"/>
                </a:solidFill>
              </a:rPr>
              <a:t>compliance</a:t>
            </a:r>
            <a:endParaRPr lang="it-IT" sz="2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302901"/>
              </p:ext>
            </p:extLst>
          </p:nvPr>
        </p:nvGraphicFramePr>
        <p:xfrm>
          <a:off x="252000" y="2006021"/>
          <a:ext cx="8640001" cy="43191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21911"/>
                <a:gridCol w="1505572"/>
                <a:gridCol w="1433908"/>
                <a:gridCol w="1578610"/>
              </a:tblGrid>
              <a:tr h="271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Tipologia comunicazione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6027" marT="6027" marB="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6027" marT="602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6027" marT="602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6027" marT="6027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</a:tr>
              <a:tr h="31813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N. destinatari</a:t>
                      </a:r>
                      <a:endParaRPr lang="it-IT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7" marR="6027" marT="602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N. destinatari</a:t>
                      </a:r>
                      <a:endParaRPr lang="it-IT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7" marR="6027" marT="602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</a:rPr>
                        <a:t>N. destinatari</a:t>
                      </a:r>
                      <a:endParaRPr lang="it-IT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27" marR="6027" marT="6027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</a:tr>
              <a:tr h="318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6027" marT="6027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lang="it-IT" sz="1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702.516 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72000" marT="6027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1.460.651 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6027" marR="72000" marT="602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800" b="1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1.901.138</a:t>
                      </a:r>
                      <a:endParaRPr lang="it-IT" sz="18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74A8"/>
                    </a:solidFill>
                  </a:tcPr>
                </a:tc>
              </a:tr>
              <a:tr h="71409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spc="-20" dirty="0" smtClean="0">
                          <a:effectLst/>
                          <a:latin typeface="+mj-lt"/>
                        </a:rPr>
                        <a:t>Mancata presentazione</a:t>
                      </a:r>
                      <a:r>
                        <a:rPr lang="it-IT" sz="1400" u="none" strike="noStrike" spc="-20" baseline="0" dirty="0" smtClean="0">
                          <a:effectLst/>
                          <a:latin typeface="+mj-lt"/>
                        </a:rPr>
                        <a:t> della dichiarazione nei termini in presenza di doppia Certificazione unica </a:t>
                      </a:r>
                      <a:endParaRPr lang="it-IT" sz="1400" b="1" i="0" u="none" strike="noStrike" spc="-20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156.032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137.333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  <a:latin typeface="+mj-lt"/>
                        </a:rPr>
                        <a:t>146.536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6027" marR="72000" marT="6027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95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Iva trimestrale ( art.4 </a:t>
                      </a:r>
                      <a:r>
                        <a:rPr lang="it-IT" sz="1400" u="none" strike="noStrike" dirty="0" smtClean="0">
                          <a:effectLst/>
                          <a:latin typeface="+mj-lt"/>
                        </a:rPr>
                        <a:t>Dl </a:t>
                      </a:r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n.193/2016)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 err="1">
                          <a:effectLst/>
                          <a:latin typeface="+mj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586.000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  <a:latin typeface="+mj-lt"/>
                        </a:rPr>
                        <a:t>1.086.172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6027" marR="72000" marT="6027" marB="0" anchor="ctr"/>
                </a:tc>
              </a:tr>
              <a:tr h="59056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 smtClean="0">
                          <a:effectLst/>
                          <a:latin typeface="+mj-lt"/>
                        </a:rPr>
                        <a:t>Iva </a:t>
                      </a:r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tardiva, omessa o incompleta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60.478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236.213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  <a:latin typeface="+mj-lt"/>
                        </a:rPr>
                        <a:t>100.771</a:t>
                      </a:r>
                    </a:p>
                  </a:txBody>
                  <a:tcPr marL="9525" marR="9525" marT="9525" marB="0" anchor="ctr"/>
                </a:tc>
              </a:tr>
              <a:tr h="4195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Incrocio con i sostituti d’imposta/730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     274.064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295.893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  <a:latin typeface="+mj-lt"/>
                        </a:rPr>
                        <a:t>372.543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6027" marR="72000" marT="6027" marB="0" anchor="ctr"/>
                </a:tc>
              </a:tr>
              <a:tr h="4195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Rilievi su verbali di constatazione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32.102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6027" marR="72000" marT="6027" marB="0" anchor="ctr"/>
                </a:tc>
              </a:tr>
              <a:tr h="4195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Incrocio dati delle fatture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       19.840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58.212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  <a:latin typeface="+mj-lt"/>
                        </a:rPr>
                        <a:t>24.403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6027" marR="72000" marT="6027" marB="0" anchor="ctr"/>
                </a:tc>
              </a:tr>
              <a:tr h="419564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Anomalie studi di settore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108000" marR="6027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160.000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147.000</a:t>
                      </a:r>
                      <a:endParaRPr lang="it-IT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"/>
                      </a:endParaRPr>
                    </a:p>
                  </a:txBody>
                  <a:tcPr marL="6027" marR="72000" marT="602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400" u="none" strike="noStrike" kern="1200" dirty="0" smtClean="0">
                          <a:effectLst/>
                          <a:latin typeface="+mj-lt"/>
                        </a:rPr>
                        <a:t>170.713</a:t>
                      </a:r>
                      <a:endParaRPr lang="it-IT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Calibri"/>
                      </a:endParaRPr>
                    </a:p>
                  </a:txBody>
                  <a:tcPr marL="6027" marR="72000" marT="6027" marB="0" anchor="ctr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52000" y="617741"/>
            <a:ext cx="864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it-IT" dirty="0">
                <a:solidFill>
                  <a:schemeClr val="tx2"/>
                </a:solidFill>
              </a:rPr>
              <a:t>Con le </a:t>
            </a:r>
            <a:r>
              <a:rPr lang="it-IT" b="1" dirty="0">
                <a:solidFill>
                  <a:schemeClr val="tx2"/>
                </a:solidFill>
              </a:rPr>
              <a:t>lettere di </a:t>
            </a:r>
            <a:r>
              <a:rPr lang="it-IT" b="1" i="1" dirty="0" err="1">
                <a:solidFill>
                  <a:schemeClr val="tx2"/>
                </a:solidFill>
              </a:rPr>
              <a:t>compliance</a:t>
            </a:r>
            <a:r>
              <a:rPr lang="it-IT" dirty="0">
                <a:solidFill>
                  <a:schemeClr val="tx2"/>
                </a:solidFill>
              </a:rPr>
              <a:t> i contribuenti possono verificare eventuali errori nei propri adempimenti e procedere </a:t>
            </a:r>
            <a:r>
              <a:rPr lang="it-IT" b="1" dirty="0">
                <a:solidFill>
                  <a:schemeClr val="tx2"/>
                </a:solidFill>
              </a:rPr>
              <a:t>spontaneamente</a:t>
            </a:r>
            <a:r>
              <a:rPr lang="it-IT" dirty="0">
                <a:solidFill>
                  <a:schemeClr val="tx2"/>
                </a:solidFill>
              </a:rPr>
              <a:t> alla loro regolarizzazione beneficiando della riduzione delle sanzioni con il ravvedimento. </a:t>
            </a:r>
            <a:endParaRPr lang="it-IT" b="1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it-IT" dirty="0">
                <a:solidFill>
                  <a:schemeClr val="tx2"/>
                </a:solidFill>
              </a:rPr>
              <a:t>Nel 2018 sono state inviate 1,9 milioni di comunicazioni con un </a:t>
            </a:r>
            <a:r>
              <a:rPr lang="it-IT" b="1" dirty="0">
                <a:solidFill>
                  <a:schemeClr val="tx2"/>
                </a:solidFill>
              </a:rPr>
              <a:t>incasso di 1,8 miliardi </a:t>
            </a:r>
            <a:endParaRPr lang="it-IT" sz="2400" dirty="0">
              <a:solidFill>
                <a:schemeClr val="tx2"/>
              </a:solidFill>
            </a:endParaRPr>
          </a:p>
          <a:p>
            <a:pPr algn="just">
              <a:spcAft>
                <a:spcPts val="600"/>
              </a:spcAft>
            </a:pP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38700"/>
              </p:ext>
            </p:extLst>
          </p:nvPr>
        </p:nvGraphicFramePr>
        <p:xfrm>
          <a:off x="252000" y="722702"/>
          <a:ext cx="8640000" cy="334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032"/>
                <a:gridCol w="2965968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Ricorsi</a:t>
                      </a:r>
                      <a:r>
                        <a:rPr lang="it-IT" baseline="0" dirty="0" smtClean="0"/>
                        <a:t> alla Commissione tributaria provinciale</a:t>
                      </a:r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rgbClr val="4874A8"/>
                    </a:solidFill>
                  </a:tcPr>
                </a:tc>
              </a:tr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2011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(anno precedente al procedimento di mediazione)</a:t>
                      </a:r>
                      <a:endParaRPr lang="it-IT" sz="1600" b="0" dirty="0">
                        <a:solidFill>
                          <a:srgbClr val="1F497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u="none" strike="noStrike" kern="1200" dirty="0" smtClean="0">
                          <a:effectLst/>
                        </a:rPr>
                        <a:t>171mila</a:t>
                      </a:r>
                      <a:endParaRPr lang="it-IT" sz="1600" b="0" i="0" u="none" strike="noStrike" kern="1200" dirty="0" smtClean="0">
                        <a:solidFill>
                          <a:srgbClr val="1F497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2013</a:t>
                      </a:r>
                      <a:endParaRPr lang="it-IT" sz="1600" b="0" dirty="0">
                        <a:solidFill>
                          <a:srgbClr val="1F497D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114mila</a:t>
                      </a:r>
                      <a:endParaRPr lang="it-IT" sz="16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/>
                        <a:t>2014</a:t>
                      </a:r>
                      <a:endParaRPr lang="it-IT" sz="16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 smtClean="0">
                          <a:effectLst/>
                        </a:rPr>
                        <a:t>107mila</a:t>
                      </a:r>
                      <a:endParaRPr lang="it-IT" sz="16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/>
                        <a:t>2015</a:t>
                      </a:r>
                      <a:endParaRPr lang="it-IT" sz="16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 smtClean="0">
                          <a:effectLst/>
                        </a:rPr>
                        <a:t>107mila</a:t>
                      </a:r>
                      <a:endParaRPr lang="it-IT" sz="16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/>
                        <a:t>2016</a:t>
                      </a:r>
                      <a:endParaRPr lang="it-IT" sz="1600" b="0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 smtClean="0">
                          <a:effectLst/>
                        </a:rPr>
                        <a:t>82mila</a:t>
                      </a:r>
                      <a:endParaRPr lang="it-IT" sz="16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994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2017</a:t>
                      </a:r>
                      <a:endParaRPr lang="it-IT" sz="16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600" u="none" strike="noStrike" kern="1200" dirty="0" smtClean="0">
                          <a:effectLst/>
                        </a:rPr>
                        <a:t>70mila</a:t>
                      </a:r>
                      <a:endParaRPr lang="it-IT" sz="1600" b="0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  <a:tr h="399494">
                <a:tc>
                  <a:txBody>
                    <a:bodyPr/>
                    <a:lstStyle/>
                    <a:p>
                      <a:pPr algn="ctr"/>
                      <a:r>
                        <a:rPr lang="it-IT" sz="1600" kern="1200" dirty="0" smtClean="0"/>
                        <a:t>2018</a:t>
                      </a:r>
                      <a:endParaRPr lang="it-IT" sz="16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u="none" strike="noStrike" kern="1200" dirty="0" smtClean="0">
                          <a:effectLst/>
                        </a:rPr>
                        <a:t>68mila</a:t>
                      </a:r>
                      <a:endParaRPr lang="it-IT" sz="16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75556" y="126350"/>
            <a:ext cx="799288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Il contenzioso tributario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75556" y="4848197"/>
            <a:ext cx="7992888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Riduzione del contenzioso grazie alla mediazione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1187624" y="5568200"/>
            <a:ext cx="6768752" cy="369332"/>
            <a:chOff x="1187624" y="5508931"/>
            <a:chExt cx="6768752" cy="369332"/>
          </a:xfrm>
        </p:grpSpPr>
        <p:sp>
          <p:nvSpPr>
            <p:cNvPr id="13" name="CasellaDiTesto 12"/>
            <p:cNvSpPr txBox="1"/>
            <p:nvPr/>
          </p:nvSpPr>
          <p:spPr>
            <a:xfrm>
              <a:off x="5004048" y="5508931"/>
              <a:ext cx="2952328" cy="369332"/>
            </a:xfrm>
            <a:prstGeom prst="rect">
              <a:avLst/>
            </a:prstGeom>
            <a:solidFill>
              <a:srgbClr val="4874A8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</a:rPr>
                <a:t> -60%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1187624" y="5508931"/>
              <a:ext cx="2952328" cy="369332"/>
            </a:xfrm>
            <a:prstGeom prst="rect">
              <a:avLst/>
            </a:prstGeom>
            <a:solidFill>
              <a:srgbClr val="4874A8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d</a:t>
              </a:r>
              <a:r>
                <a:rPr lang="it-IT" b="1" dirty="0" smtClean="0">
                  <a:solidFill>
                    <a:schemeClr val="bg1"/>
                  </a:solidFill>
                </a:rPr>
                <a:t>al 2011 al 2018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Freccia a destra 2"/>
            <p:cNvSpPr/>
            <p:nvPr/>
          </p:nvSpPr>
          <p:spPr>
            <a:xfrm>
              <a:off x="4355976" y="5544935"/>
              <a:ext cx="504056" cy="324036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5027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1079612" y="12635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Attività interpretativa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625718"/>
              </p:ext>
            </p:extLst>
          </p:nvPr>
        </p:nvGraphicFramePr>
        <p:xfrm>
          <a:off x="251519" y="744322"/>
          <a:ext cx="8640961" cy="3112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46859"/>
                <a:gridCol w="6994102"/>
              </a:tblGrid>
              <a:tr h="1508048">
                <a:tc>
                  <a:txBody>
                    <a:bodyPr/>
                    <a:lstStyle/>
                    <a:p>
                      <a:pPr marL="0" marR="0" indent="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</a:rPr>
                        <a:t>Interpelli</a:t>
                      </a: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kern="1200" dirty="0" smtClean="0"/>
                        <a:t>Risposte nei termini a</a:t>
                      </a:r>
                      <a:r>
                        <a:rPr lang="it-IT" sz="1600" kern="1200" baseline="0" dirty="0" smtClean="0"/>
                        <a:t> 11.167 interpelli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baseline="0" dirty="0" smtClean="0"/>
                        <a:t>per il 91% degli interpelli ordinari in scadenza nell’anno, è stata fornita una risposta ai contribuenti entro 80 giorni (anziché nel termine ordinario di 90 giorni);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t-IT" sz="1600" kern="1200" baseline="0" dirty="0" smtClean="0"/>
                        <a:t>per il 96% degli interpelli probatori in scadenza nell’anno, è stata fornita una risposta ai contribuenti entro 90 giorni (anziché nel termine ordinario di 120 giorni). </a:t>
                      </a:r>
                      <a:endParaRPr lang="it-IT" sz="16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314484">
                <a:tc>
                  <a:txBody>
                    <a:bodyPr/>
                    <a:lstStyle/>
                    <a:p>
                      <a:pPr marL="1778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Consulenza giuridica</a:t>
                      </a:r>
                      <a:endParaRPr lang="it-IT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600" kern="1200" baseline="0" dirty="0" smtClean="0"/>
                        <a:t>L’86% delle richieste di consulenza giuridica sono state lavorate entro 90 giorni anziché 120 giorni fissati dalla circolare n. 42 del 2011).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3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7871"/>
              </p:ext>
            </p:extLst>
          </p:nvPr>
        </p:nvGraphicFramePr>
        <p:xfrm>
          <a:off x="252000" y="764956"/>
          <a:ext cx="8640000" cy="52357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72308"/>
                <a:gridCol w="6867692"/>
              </a:tblGrid>
              <a:tr h="226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Interpello nuovi investimenti</a:t>
                      </a:r>
                    </a:p>
                  </a:txBody>
                  <a:tcPr marL="66040" marR="66040" marT="33020" marB="3302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Interpello riservato agli operatori, italiani o stranieri, che intendono effettuare nel territorio dello Stato significativi investimenti con rilevanti e durature ricadute occupazionali.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it-IT" sz="3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lang="it-IT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risposte ad interpelli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Previsione di investimento pluriennale</a:t>
                      </a:r>
                      <a:r>
                        <a:rPr lang="it-IT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 circa </a:t>
                      </a:r>
                      <a:r>
                        <a:rPr lang="it-IT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miliardi di euro</a:t>
                      </a:r>
                      <a:endParaRPr lang="it-IT" sz="14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Previsione pluriennale di </a:t>
                      </a:r>
                      <a:r>
                        <a:rPr lang="it-IT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13mila nuovi posti di lavoro</a:t>
                      </a:r>
                      <a:endParaRPr lang="it-IT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Stima gettito annuale 269 milioni di euro</a:t>
                      </a:r>
                      <a:endParaRPr lang="it-IT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144000" marT="36000" marB="36000" anchor="ctr"/>
                </a:tc>
              </a:tr>
              <a:tr h="1460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Cooperative compliance</a:t>
                      </a:r>
                      <a:endParaRPr lang="it-IT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66040" marT="33020" marB="3302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Regime di adempimento collaborativo, che consente ai contribuenti  di grandi dimensioni di gestire i rischi fiscali  attraverso una costante e preventiva interlocuzione con l’Agenzia.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Sono state ammesse </a:t>
                      </a:r>
                      <a:r>
                        <a:rPr lang="it-IT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grandi società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 cui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5 nel 2016     -        5 nel 2017     -         9 nel 2018</a:t>
                      </a:r>
                    </a:p>
                  </a:txBody>
                  <a:tcPr marL="108000" marR="108000" marT="33020" marB="33020" anchor="ctr"/>
                </a:tc>
              </a:tr>
              <a:tr h="15097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b="1" i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Patent</a:t>
                      </a:r>
                      <a:r>
                        <a:rPr lang="it-IT" sz="1800" b="1" i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box</a:t>
                      </a:r>
                      <a:endParaRPr lang="it-IT" sz="18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040" marR="66040" marT="33020" marB="33020"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Regime opzionale di tassazione agevolata applicabile sui redditi che derivano dall’uso di beni immateriali (opere dell'ingegno, brevetti...)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totale sono </a:t>
                      </a:r>
                      <a:r>
                        <a:rPr lang="it-IT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794 gli accordi relativi al </a:t>
                      </a:r>
                      <a:r>
                        <a:rPr lang="it-IT" sz="16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Patent</a:t>
                      </a:r>
                      <a:r>
                        <a:rPr lang="it-IT" sz="16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box</a:t>
                      </a:r>
                      <a:r>
                        <a:rPr lang="it-IT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conclusi, di cui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nel 2016     -     172 nel 2017     -     618 nel 2018</a:t>
                      </a:r>
                    </a:p>
                  </a:txBody>
                  <a:tcPr marL="108000" marR="108000" marT="33020" marB="33020" anchor="ctr"/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7504" y="133699"/>
            <a:ext cx="89289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Le misure per l’attrattività degli investimenti</a:t>
            </a:r>
          </a:p>
        </p:txBody>
      </p:sp>
    </p:spTree>
    <p:extLst>
      <p:ext uri="{BB962C8B-B14F-4D97-AF65-F5344CB8AC3E}">
        <p14:creationId xmlns:p14="http://schemas.microsoft.com/office/powerpoint/2010/main" val="12260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55120"/>
              </p:ext>
            </p:extLst>
          </p:nvPr>
        </p:nvGraphicFramePr>
        <p:xfrm>
          <a:off x="252000" y="2218237"/>
          <a:ext cx="8640001" cy="1322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696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0"/>
                    </a:ext>
                  </a:extLst>
                </a:gridCol>
                <a:gridCol w="135206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1"/>
                    </a:ext>
                  </a:extLst>
                </a:gridCol>
                <a:gridCol w="135206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2"/>
                    </a:ext>
                  </a:extLst>
                </a:gridCol>
                <a:gridCol w="135206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20003"/>
                    </a:ext>
                  </a:extLst>
                </a:gridCol>
                <a:gridCol w="1352061">
                  <a:extLst>
                    <a:ext uri="{9D8B030D-6E8A-4147-A177-3AD203B41FA5}">
                      <a16:colId xmlns:mc="http://schemas.openxmlformats.org/markup-compatibility/2006" xmlns:mv="urn:schemas-microsoft-com:mac:vml" xmlns="" xmlns:a16="http://schemas.microsoft.com/office/drawing/2014/main" val="1284157659"/>
                    </a:ext>
                  </a:extLst>
                </a:gridCol>
                <a:gridCol w="1352061"/>
              </a:tblGrid>
              <a:tr h="673224">
                <a:tc>
                  <a:txBody>
                    <a:bodyPr/>
                    <a:lstStyle/>
                    <a:p>
                      <a:pPr algn="ctr"/>
                      <a:endParaRPr lang="it-IT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2015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/>
                        <a:t>2017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/>
                        <a:t>2018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kern="1200" dirty="0" smtClean="0"/>
                        <a:t>2018/2017</a:t>
                      </a:r>
                      <a:endParaRPr lang="it-IT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l"/>
                      <a:r>
                        <a:rPr lang="it-IT" sz="1800" kern="1200" dirty="0" smtClean="0"/>
                        <a:t>Totale</a:t>
                      </a:r>
                      <a:endParaRPr lang="it-IT" sz="1800" b="1" kern="1200" dirty="0">
                        <a:solidFill>
                          <a:srgbClr val="1F497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kern="1200" dirty="0" smtClean="0">
                          <a:effectLst/>
                        </a:rPr>
                        <a:t>404,2</a:t>
                      </a:r>
                      <a:endParaRPr lang="it-IT" sz="18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u="none" strike="noStrike" kern="1200" dirty="0" smtClean="0">
                          <a:effectLst/>
                        </a:rPr>
                        <a:t>405,0</a:t>
                      </a:r>
                      <a:endParaRPr lang="it-IT" sz="1800" b="1" i="0" u="none" strike="noStrike" kern="1200" dirty="0" smtClean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kern="1200" dirty="0" smtClean="0">
                          <a:effectLst/>
                        </a:rPr>
                        <a:t>413,7</a:t>
                      </a:r>
                      <a:endParaRPr lang="it-IT" sz="18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200" u="none" strike="noStrike" kern="1200" dirty="0" smtClean="0">
                        <a:effectLst/>
                      </a:endParaRPr>
                    </a:p>
                    <a:p>
                      <a:pPr algn="ctr" fontAlgn="ctr"/>
                      <a:r>
                        <a:rPr lang="it-IT" sz="1800" u="none" strike="noStrike" kern="1200" dirty="0" smtClean="0">
                          <a:effectLst/>
                        </a:rPr>
                        <a:t>419,5</a:t>
                      </a:r>
                    </a:p>
                    <a:p>
                      <a:pPr algn="ctr" fontAlgn="ctr"/>
                      <a:endParaRPr lang="it-IT" sz="12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kern="1200" dirty="0" smtClean="0">
                          <a:effectLst/>
                        </a:rPr>
                        <a:t>+1,4%</a:t>
                      </a:r>
                      <a:endParaRPr lang="it-IT" sz="1800" b="1" i="0" u="none" strike="noStrike" kern="1200" dirty="0">
                        <a:solidFill>
                          <a:srgbClr val="1F497D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72000" marT="9525" marB="0" anchor="ctr"/>
                </a:tc>
                <a:extLst>
                  <a:ext uri="{0D108BD9-81ED-4DB2-BD59-A6C34878D82A}">
                    <a16:rowId xmlns:mc="http://schemas.openxmlformats.org/markup-compatibility/2006" xmlns:mv="urn:schemas-microsoft-com:mac:vml"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utoShape 2" descr="Risultati immagini per 730 precompilato agenzia entrate"/>
          <p:cNvSpPr>
            <a:spLocks noChangeAspect="1" noChangeArrowheads="1"/>
          </p:cNvSpPr>
          <p:nvPr/>
        </p:nvSpPr>
        <p:spPr bwMode="auto">
          <a:xfrm>
            <a:off x="228600" y="-1600200"/>
            <a:ext cx="6477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95536" y="618428"/>
            <a:ext cx="8352928" cy="953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1" algn="ctr">
              <a:spcAft>
                <a:spcPts val="1200"/>
              </a:spcAft>
            </a:pPr>
            <a:r>
              <a:rPr lang="it-IT" sz="200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Gettito spontaneo dei tributi gestiti dall’Agenzia </a:t>
            </a:r>
            <a:r>
              <a:rPr lang="it-IT" sz="2000" spc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delle </a:t>
            </a:r>
            <a:r>
              <a:rPr lang="it-IT" sz="200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Entrate</a:t>
            </a:r>
          </a:p>
          <a:p>
            <a:pPr lvl="1" algn="ctr">
              <a:spcAft>
                <a:spcPts val="1200"/>
              </a:spcAft>
            </a:pPr>
            <a:r>
              <a:rPr lang="it-IT" sz="1500" spc="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(imposte dirette, imposte indirette, imposte regionali e comunali)</a:t>
            </a:r>
            <a:endParaRPr lang="it-IT" sz="1500" spc="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266448" y="195883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100" b="1" i="1" dirty="0" smtClean="0">
                <a:solidFill>
                  <a:srgbClr val="800000"/>
                </a:solidFill>
              </a:rPr>
              <a:t>Dati in miliardi di euro</a:t>
            </a:r>
            <a:endParaRPr lang="it-IT" sz="1100" b="1" i="1" dirty="0">
              <a:solidFill>
                <a:srgbClr val="8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07504" y="126350"/>
            <a:ext cx="8928992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servizi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al sistema Paese</a:t>
            </a:r>
            <a:endParaRPr lang="it-IT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847035"/>
              </p:ext>
            </p:extLst>
          </p:nvPr>
        </p:nvGraphicFramePr>
        <p:xfrm>
          <a:off x="252480" y="753533"/>
          <a:ext cx="8640000" cy="35569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13554"/>
                <a:gridCol w="6426446"/>
              </a:tblGrid>
              <a:tr h="17784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altLang="it-IT" sz="1800" b="1" u="none" baseline="0" dirty="0" smtClean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chemeClr val="bg1"/>
                        </a:solidFill>
                      </a:endParaRP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kern="1200" dirty="0" smtClean="0">
                          <a:solidFill>
                            <a:schemeClr val="bg1"/>
                          </a:solidFill>
                        </a:rPr>
                        <a:t>Fatturazione 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kern="1200" dirty="0" smtClean="0">
                          <a:solidFill>
                            <a:schemeClr val="bg1"/>
                          </a:solidFill>
                        </a:rPr>
                        <a:t>elettronica B2B</a:t>
                      </a:r>
                      <a:endParaRPr lang="it-IT" altLang="it-IT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altLang="it-IT" sz="1600" kern="1200" baseline="0" dirty="0" smtClean="0"/>
                        <a:t>350 milioni di fatture elettroniche inviate</a:t>
                      </a:r>
                    </a:p>
                    <a:p>
                      <a:pPr marL="182563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altLang="it-IT" sz="1600" kern="1200" baseline="0" dirty="0" smtClean="0"/>
                        <a:t>Totale operatori 2.682.631</a:t>
                      </a:r>
                    </a:p>
                    <a:p>
                      <a:pPr marL="182563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altLang="it-IT" sz="1600" kern="1200" baseline="0" dirty="0" smtClean="0"/>
                        <a:t>Imponibile di 560  miliardi di euro e oltre  67 miliardi </a:t>
                      </a:r>
                      <a:r>
                        <a:rPr lang="it-IT" altLang="it-IT" sz="1600" kern="1200" baseline="0" smtClean="0"/>
                        <a:t>di imposta</a:t>
                      </a:r>
                      <a:endParaRPr lang="it-IT" altLang="it-IT" sz="1600" kern="1200" baseline="0" dirty="0" smtClean="0"/>
                    </a:p>
                    <a:p>
                      <a:pPr marL="0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altLang="it-IT" sz="1600" kern="1200" baseline="0" dirty="0" smtClean="0"/>
                        <a:t>3,85% percentuale di scarto</a:t>
                      </a:r>
                    </a:p>
                    <a:p>
                      <a:pPr marL="182563" indent="-171450" algn="l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altLang="it-IT" sz="1600" kern="1200" baseline="0" dirty="0" smtClean="0"/>
                        <a:t>3,4 milioni di richieste di generazione di </a:t>
                      </a:r>
                      <a:r>
                        <a:rPr lang="it-IT" altLang="it-IT" sz="1600" kern="1200" baseline="0" dirty="0" err="1" smtClean="0"/>
                        <a:t>Qr</a:t>
                      </a:r>
                      <a:r>
                        <a:rPr lang="it-IT" altLang="it-IT" sz="1600" kern="1200" baseline="0" dirty="0" smtClean="0"/>
                        <a:t> Code</a:t>
                      </a:r>
                      <a:endParaRPr lang="it-IT" altLang="it-IT" sz="16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778496">
                <a:tc>
                  <a:txBody>
                    <a:bodyPr/>
                    <a:lstStyle/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kern="1200" dirty="0" smtClean="0">
                          <a:solidFill>
                            <a:schemeClr val="bg1"/>
                          </a:solidFill>
                        </a:rPr>
                        <a:t>Fatturazione</a:t>
                      </a:r>
                    </a:p>
                    <a:p>
                      <a:pPr marL="27146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kern="1200" dirty="0" smtClean="0">
                          <a:solidFill>
                            <a:schemeClr val="bg1"/>
                          </a:solidFill>
                        </a:rPr>
                        <a:t>elettronica PA</a:t>
                      </a:r>
                      <a:endParaRPr lang="it-IT" altLang="it-IT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4874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altLang="it-IT" sz="1600" kern="1200" baseline="0" dirty="0" smtClean="0"/>
                        <a:t>23mila amministrazioni coinvolte</a:t>
                      </a:r>
                    </a:p>
                    <a:p>
                      <a:pPr marL="0" lvl="1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1600" kern="1200" baseline="0" dirty="0" smtClean="0"/>
                        <a:t>800mila operatori Iva (cedenti/prestatori) </a:t>
                      </a:r>
                    </a:p>
                    <a:p>
                      <a:pPr marL="0" lvl="1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1600" kern="1200" baseline="0" dirty="0" smtClean="0"/>
                        <a:t>28,5 milioni di fatture gestite nell’anno</a:t>
                      </a:r>
                      <a:endParaRPr lang="it-IT" sz="16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1079612" y="13428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 servizi a cittadini </a:t>
            </a:r>
            <a:r>
              <a:rPr lang="it-IT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e </a:t>
            </a:r>
            <a:r>
              <a:rPr lang="it-IT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imprese</a:t>
            </a:r>
            <a:endParaRPr lang="it-IT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agenzianew2">
  <a:themeElements>
    <a:clrScheme name="16_agenzianew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to 1">
      <a:majorFont>
        <a:latin typeface="Lucida Fax"/>
        <a:ea typeface=""/>
        <a:cs typeface=""/>
      </a:majorFont>
      <a:minorFont>
        <a:latin typeface="Lucida Fa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ln w="25400">
          <a:solidFill>
            <a:srgbClr val="002060"/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16_agenzianew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agenzianew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agenzianew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16091</TotalTime>
  <Words>1262</Words>
  <Application>Microsoft Office PowerPoint</Application>
  <PresentationFormat>Presentazione su schermo (4:3)</PresentationFormat>
  <Paragraphs>390</Paragraphs>
  <Slides>20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Tema di Office</vt:lpstr>
      <vt:lpstr>16_agenzianew2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servizi catastali e dell’Osservatorio del Mercato Immobiliare</vt:lpstr>
      <vt:lpstr>Presentazione standard di PowerPoint</vt:lpstr>
      <vt:lpstr>Presentazione standard di PowerPoint</vt:lpstr>
      <vt:lpstr>Presentazione standard di PowerPoint</vt:lpstr>
      <vt:lpstr>I servizi web per la definizione agevolata</vt:lpstr>
      <vt:lpstr>I canali di pagamento</vt:lpstr>
      <vt:lpstr>Presentazione standard di PowerPoint</vt:lpstr>
    </vt:vector>
  </TitlesOfParts>
  <Company>Agenzia delle Entrate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 2013-2017</dc:title>
  <dc:creator>SCARDINO CLAUDIA</dc:creator>
  <cp:lastModifiedBy>CIRANDA CHIARA</cp:lastModifiedBy>
  <cp:revision>854</cp:revision>
  <cp:lastPrinted>2019-03-13T18:02:06Z</cp:lastPrinted>
  <dcterms:created xsi:type="dcterms:W3CDTF">2019-03-15T10:12:25Z</dcterms:created>
  <dcterms:modified xsi:type="dcterms:W3CDTF">2019-03-18T07:10:12Z</dcterms:modified>
</cp:coreProperties>
</file>