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1"/>
    <p:sldMasterId id="2147483870" r:id="rId2"/>
  </p:sldMasterIdLst>
  <p:notesMasterIdLst>
    <p:notesMasterId r:id="rId22"/>
  </p:notesMasterIdLst>
  <p:handoutMasterIdLst>
    <p:handoutMasterId r:id="rId23"/>
  </p:handoutMasterIdLst>
  <p:sldIdLst>
    <p:sldId id="640" r:id="rId3"/>
    <p:sldId id="767" r:id="rId4"/>
    <p:sldId id="771" r:id="rId5"/>
    <p:sldId id="772" r:id="rId6"/>
    <p:sldId id="773" r:id="rId7"/>
    <p:sldId id="774" r:id="rId8"/>
    <p:sldId id="775" r:id="rId9"/>
    <p:sldId id="770" r:id="rId10"/>
    <p:sldId id="776" r:id="rId11"/>
    <p:sldId id="779" r:id="rId12"/>
    <p:sldId id="777" r:id="rId13"/>
    <p:sldId id="780" r:id="rId14"/>
    <p:sldId id="778" r:id="rId15"/>
    <p:sldId id="781" r:id="rId16"/>
    <p:sldId id="782" r:id="rId17"/>
    <p:sldId id="783" r:id="rId18"/>
    <p:sldId id="784" r:id="rId19"/>
    <p:sldId id="785" r:id="rId20"/>
    <p:sldId id="757" r:id="rId21"/>
  </p:sldIdLst>
  <p:sldSz cx="9906000" cy="6858000" type="A4"/>
  <p:notesSz cx="6794500" cy="99314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SSOTTO FRANCESCA" initials="TF" lastIdx="2" clrIdx="0">
    <p:extLst>
      <p:ext uri="{19B8F6BF-5375-455C-9EA6-DF929625EA0E}">
        <p15:presenceInfo xmlns:p15="http://schemas.microsoft.com/office/powerpoint/2012/main" userId="TASSOTTO FRANCESC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600F"/>
    <a:srgbClr val="073C62"/>
    <a:srgbClr val="990033"/>
    <a:srgbClr val="FFFFCC"/>
    <a:srgbClr val="CCFF99"/>
    <a:srgbClr val="CCFFCC"/>
    <a:srgbClr val="FFCC66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ile medio 2 - Color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5758FB7-9AC5-4552-8A53-C91805E547FA}" styleName="Stile con tema 1 - Color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3235" autoAdjust="0"/>
  </p:normalViewPr>
  <p:slideViewPr>
    <p:cSldViewPr>
      <p:cViewPr varScale="1">
        <p:scale>
          <a:sx n="92" d="100"/>
          <a:sy n="92" d="100"/>
        </p:scale>
        <p:origin x="1098" y="90"/>
      </p:cViewPr>
      <p:guideLst>
        <p:guide orient="horz" pos="2112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178" y="-90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4652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7348" y="10784"/>
            <a:ext cx="2909542" cy="4559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92" tIns="0" rIns="19092" bIns="0" numCol="1" anchor="t" anchorCtr="0" compatLnSpc="1">
            <a:prstTxWarp prst="textNoShape">
              <a:avLst/>
            </a:prstTxWarp>
          </a:bodyPr>
          <a:lstStyle>
            <a:lvl1pPr defTabSz="769881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11" y="10784"/>
            <a:ext cx="2909541" cy="4559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92" tIns="0" rIns="19092" bIns="0" numCol="1" anchor="t" anchorCtr="0" compatLnSpc="1">
            <a:prstTxWarp prst="textNoShape">
              <a:avLst/>
            </a:prstTxWarp>
          </a:bodyPr>
          <a:lstStyle>
            <a:lvl1pPr algn="r" defTabSz="769881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71B9720D-1498-49FD-9989-CEC1A9310C78}" type="datetime1">
              <a:rPr lang="it-IT" altLang="it-IT"/>
              <a:pPr>
                <a:defRPr/>
              </a:pPr>
              <a:t>03/08/2021</a:t>
            </a:fld>
            <a:endParaRPr lang="it-IT" altLang="it-IT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65175" y="782638"/>
            <a:ext cx="5262563" cy="3643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0584" y="4736941"/>
            <a:ext cx="5053333" cy="442268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282" tIns="47733" rIns="92282" bIns="477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7348" y="9464637"/>
            <a:ext cx="2909542" cy="4559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92" tIns="0" rIns="19092" bIns="0" numCol="1" anchor="b" anchorCtr="0" compatLnSpc="1">
            <a:prstTxWarp prst="textNoShape">
              <a:avLst/>
            </a:prstTxWarp>
          </a:bodyPr>
          <a:lstStyle>
            <a:lvl1pPr defTabSz="769881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11" y="9464637"/>
            <a:ext cx="2909541" cy="45597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9092" tIns="0" rIns="19092" bIns="0" numCol="1" anchor="b" anchorCtr="0" compatLnSpc="1">
            <a:prstTxWarp prst="textNoShape">
              <a:avLst/>
            </a:prstTxWarp>
          </a:bodyPr>
          <a:lstStyle>
            <a:lvl1pPr algn="r" defTabSz="768953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fld id="{3B07C0F4-84E8-4043-9353-B1054EAF6C6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78528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8788"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7575"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7950"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35150" algn="l" defTabSz="7683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10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806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11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11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77915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12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8624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13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13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3478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14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r>
              <a:rPr lang="it-IT" altLang="it-IT" dirty="0" smtClean="0"/>
              <a:t>- </a:t>
            </a:r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14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14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15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r>
              <a:rPr lang="it-IT" altLang="it-IT" dirty="0" smtClean="0"/>
              <a:t>- </a:t>
            </a:r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55609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16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r>
              <a:rPr lang="it-IT" altLang="it-IT" dirty="0" smtClean="0"/>
              <a:t>- </a:t>
            </a:r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16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05903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17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r>
              <a:rPr lang="it-IT" altLang="it-IT" dirty="0" smtClean="0"/>
              <a:t>- </a:t>
            </a:r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17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37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18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r>
              <a:rPr lang="it-IT" altLang="it-IT" dirty="0" smtClean="0"/>
              <a:t>- </a:t>
            </a:r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18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65460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19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19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925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2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2312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3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8214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4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4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449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5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882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6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355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7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7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1711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8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8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0317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16872" indent="-275720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02881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44033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1985185" indent="-220576" defTabSz="76895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26338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867490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08642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749794" indent="-220576" defTabSz="76895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fld id="{E57DBF88-C51F-4F8D-B7D4-8B2621B1E94D}" type="slidenum">
              <a:rPr lang="it-IT" altLang="it-IT" sz="1000"/>
              <a:pPr>
                <a:spcBef>
                  <a:spcPct val="0"/>
                </a:spcBef>
              </a:pPr>
              <a:t>9</a:t>
            </a:fld>
            <a:endParaRPr lang="it-IT" altLang="it-IT" sz="1000"/>
          </a:p>
        </p:txBody>
      </p:sp>
      <p:sp>
        <p:nvSpPr>
          <p:cNvPr id="105475" name="Segnaposto immagine diapositiva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6125"/>
            <a:ext cx="5376862" cy="3722688"/>
          </a:xfrm>
          <a:ln/>
        </p:spPr>
      </p:sp>
      <p:sp>
        <p:nvSpPr>
          <p:cNvPr id="105476" name="Segnaposto note 2"/>
          <p:cNvSpPr>
            <a:spLocks noGrp="1"/>
          </p:cNvSpPr>
          <p:nvPr>
            <p:ph type="body" idx="1"/>
          </p:nvPr>
        </p:nvSpPr>
        <p:spPr>
          <a:xfrm>
            <a:off x="680666" y="4716914"/>
            <a:ext cx="5433169" cy="446889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/>
          <a:lstStyle/>
          <a:p>
            <a:pPr defTabSz="456470"/>
            <a:endParaRPr lang="it-IT" altLang="it-IT" dirty="0"/>
          </a:p>
        </p:txBody>
      </p:sp>
      <p:sp>
        <p:nvSpPr>
          <p:cNvPr id="105477" name="Segnaposto numero diapositiva 3"/>
          <p:cNvSpPr txBox="1">
            <a:spLocks noGrp="1"/>
          </p:cNvSpPr>
          <p:nvPr/>
        </p:nvSpPr>
        <p:spPr bwMode="auto">
          <a:xfrm>
            <a:off x="3850014" y="9432288"/>
            <a:ext cx="2942967" cy="49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701" tIns="46351" rIns="92701" bIns="46351" anchor="b"/>
          <a:lstStyle>
            <a:lvl1pPr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79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79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DDA0273-2828-4063-A577-4A1BE725BC64}" type="slidenum">
              <a:rPr lang="it-IT" altLang="it-IT">
                <a:latin typeface="Calibri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it-IT" altLang="it-IT">
              <a:latin typeface="Calibri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9164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BD3D5-555B-408C-BE6C-D5F7F76C3F1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137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06F47-92BB-44DB-B45D-C3951992E57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7872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1ECE0-8599-4189-A3F0-A9BF8A645F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40747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EA502-D347-485B-A576-44D46F6D922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85920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6165850"/>
            <a:ext cx="15605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50838" y="6308725"/>
            <a:ext cx="3898900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5654675" y="6597650"/>
            <a:ext cx="3898900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6237288"/>
            <a:ext cx="9906000" cy="620712"/>
          </a:xfrm>
          <a:prstGeom prst="rect">
            <a:avLst/>
          </a:prstGeom>
          <a:solidFill>
            <a:srgbClr val="1E3D5C">
              <a:alpha val="5098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it-IT" altLang="it-IT"/>
          </a:p>
        </p:txBody>
      </p:sp>
      <p:pic>
        <p:nvPicPr>
          <p:cNvPr id="8" name="Picture 21" descr="http://www.forumfamiglia.it/Images/staff_assistentespirituale.jpg"/>
          <p:cNvPicPr>
            <a:picLocks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66713" y="6337300"/>
            <a:ext cx="719137" cy="4762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2"/>
            </a:solidFill>
          </a:ln>
        </p:spPr>
      </p:pic>
      <p:pic>
        <p:nvPicPr>
          <p:cNvPr id="9" name="Picture 5"/>
          <p:cNvPicPr>
            <a:picLocks noChangeArrowheads="1"/>
          </p:cNvPicPr>
          <p:nvPr userDrawn="1"/>
        </p:nvPicPr>
        <p:blipFill rotWithShape="1">
          <a:blip r:embed="rId4"/>
          <a:srcRect/>
          <a:stretch/>
        </p:blipFill>
        <p:spPr bwMode="auto">
          <a:xfrm>
            <a:off x="3513138" y="6337300"/>
            <a:ext cx="719137" cy="47625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</p:pic>
      <p:pic>
        <p:nvPicPr>
          <p:cNvPr id="10" name="Picture 11"/>
          <p:cNvPicPr>
            <a:picLocks noChangeArrowheads="1"/>
          </p:cNvPicPr>
          <p:nvPr userDrawn="1"/>
        </p:nvPicPr>
        <p:blipFill>
          <a:blip r:embed="rId5"/>
          <a:srcRect/>
          <a:stretch>
            <a:fillRect/>
          </a:stretch>
        </p:blipFill>
        <p:spPr bwMode="auto">
          <a:xfrm>
            <a:off x="2725738" y="6337300"/>
            <a:ext cx="720725" cy="476250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  <p:pic>
        <p:nvPicPr>
          <p:cNvPr id="11" name="Picture 13" descr="Servizi ICT a Roma"/>
          <p:cNvPicPr>
            <a:picLocks noChangeArrowheads="1"/>
          </p:cNvPicPr>
          <p:nvPr userDrawn="1"/>
        </p:nvPicPr>
        <p:blipFill rotWithShape="1">
          <a:blip r:embed="rId6"/>
          <a:srcRect/>
          <a:stretch/>
        </p:blipFill>
        <p:spPr bwMode="auto">
          <a:xfrm>
            <a:off x="1928813" y="6337300"/>
            <a:ext cx="720725" cy="4762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2"/>
            </a:solidFill>
          </a:ln>
        </p:spPr>
      </p:pic>
      <p:pic>
        <p:nvPicPr>
          <p:cNvPr id="12" name="Picture 23" descr="http://us.cdn2.123rf.com/168nwm/michaeldb/michaeldb1106/michaeldb110600014/9712936-affari-persone-squadra-stand-su-puzzle-come-soluzione-alle-necessit-di-gestione-delle-risorse-umane.jpg"/>
          <p:cNvPicPr>
            <a:picLocks noChangeArrowheads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1154113" y="6337300"/>
            <a:ext cx="719137" cy="4762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2"/>
            </a:solidFill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0609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519613" y="6599238"/>
            <a:ext cx="865187" cy="358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F3BA5-DB6D-4D82-A5C7-489844A1979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03343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2FA17-ABB5-4849-A214-0C438F3F47E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73184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095D0-14D4-4AC5-AD88-AEF790C5E17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70515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1379E-D59C-4771-B27F-0D56D6FC17A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7703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831C9-D090-4EAB-86FC-FC46BDB3DB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034855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C9938-E39F-4736-BF22-95566972103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714075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468D2-F279-4FE5-8296-E31C0043288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3779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0609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D59B03-4D14-4F25-AB89-B26E979D112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326920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ADC048-0512-4C13-BA31-CBB134D2A88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4379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AD7E8-9C3E-472F-A32A-090B1D19EE8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541973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CF294-CD3B-4099-97C3-1BF45BBEE88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6131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4C2DD-026F-44BF-9BAC-1B7F738B50C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3907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F92F5-0E66-4FA3-86ED-4CCF2DA8077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711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D52F4-EBFB-484F-85E0-684D25C906D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0994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7F6EE-9A92-47AD-A831-31D21EDFEF4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8429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540125-6E53-46E1-8A28-41A73630CC8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4346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754CA-4600-4A1C-9EA5-3C4A235339B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223934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597E1C-E093-4BF3-9625-ECE2E8992D5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6643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pic>
        <p:nvPicPr>
          <p:cNvPr id="1028" name="Picture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6165850"/>
            <a:ext cx="15605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Line 6"/>
          <p:cNvSpPr>
            <a:spLocks noChangeShapeType="1"/>
          </p:cNvSpPr>
          <p:nvPr userDrawn="1"/>
        </p:nvSpPr>
        <p:spPr bwMode="auto">
          <a:xfrm>
            <a:off x="350838" y="6308725"/>
            <a:ext cx="3898900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030" name="Line 7"/>
          <p:cNvSpPr>
            <a:spLocks noChangeShapeType="1"/>
          </p:cNvSpPr>
          <p:nvPr userDrawn="1"/>
        </p:nvSpPr>
        <p:spPr bwMode="auto">
          <a:xfrm>
            <a:off x="5654675" y="6597650"/>
            <a:ext cx="3898900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82013" y="6092825"/>
            <a:ext cx="865187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4979D5DF-3130-4352-BD47-9FE04D34FB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7" r:id="rId1"/>
    <p:sldLayoutId id="2147484398" r:id="rId2"/>
    <p:sldLayoutId id="2147484399" r:id="rId3"/>
    <p:sldLayoutId id="2147484400" r:id="rId4"/>
    <p:sldLayoutId id="2147484401" r:id="rId5"/>
    <p:sldLayoutId id="2147484402" r:id="rId6"/>
    <p:sldLayoutId id="2147484403" r:id="rId7"/>
    <p:sldLayoutId id="2147484404" r:id="rId8"/>
    <p:sldLayoutId id="2147484405" r:id="rId9"/>
    <p:sldLayoutId id="2147484406" r:id="rId10"/>
    <p:sldLayoutId id="214748440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9pPr>
    </p:titleStyle>
    <p:bodyStyle>
      <a:lvl1pPr marL="342900" indent="11113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22713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351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1950" y="6165850"/>
            <a:ext cx="156051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350838" y="6308725"/>
            <a:ext cx="3898900" cy="0"/>
          </a:xfrm>
          <a:prstGeom prst="line">
            <a:avLst/>
          </a:prstGeom>
          <a:noFill/>
          <a:ln w="25400">
            <a:solidFill>
              <a:srgbClr val="E3600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54" name="Line 7"/>
          <p:cNvSpPr>
            <a:spLocks noChangeShapeType="1"/>
          </p:cNvSpPr>
          <p:nvPr/>
        </p:nvSpPr>
        <p:spPr bwMode="auto">
          <a:xfrm>
            <a:off x="5654675" y="6597650"/>
            <a:ext cx="3898900" cy="0"/>
          </a:xfrm>
          <a:prstGeom prst="line">
            <a:avLst/>
          </a:prstGeom>
          <a:noFill/>
          <a:ln w="25400">
            <a:solidFill>
              <a:srgbClr val="073C6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1165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53450" y="6092825"/>
            <a:ext cx="865188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073C62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A8A0F570-4B5F-4C4C-986E-929FAEE2498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0" y="5661025"/>
            <a:ext cx="9906000" cy="620713"/>
          </a:xfrm>
          <a:prstGeom prst="rect">
            <a:avLst/>
          </a:prstGeom>
          <a:solidFill>
            <a:srgbClr val="1E3D5C">
              <a:alpha val="5098"/>
            </a:srgbClr>
          </a:solidFill>
          <a:ln>
            <a:noFill/>
          </a:ln>
          <a:effec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it-IT" altLang="it-IT"/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8482013" y="6092825"/>
            <a:ext cx="865187" cy="3587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fld id="{18785DC4-941B-4C63-B708-79C3BE70EC4E}" type="slidenum">
              <a:rPr lang="it-IT" altLang="it-IT" sz="1200" smtClean="0">
                <a:latin typeface="Verdana" pitchFamily="34" charset="0"/>
              </a:rPr>
              <a:pPr algn="ctr" eaLnBrk="1" hangingPunct="1">
                <a:defRPr/>
              </a:pPr>
              <a:t>‹N›</a:t>
            </a:fld>
            <a:endParaRPr lang="it-IT" altLang="it-IT" sz="1200"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18" r:id="rId2"/>
    <p:sldLayoutId id="2147484409" r:id="rId3"/>
    <p:sldLayoutId id="2147484410" r:id="rId4"/>
    <p:sldLayoutId id="2147484411" r:id="rId5"/>
    <p:sldLayoutId id="2147484412" r:id="rId6"/>
    <p:sldLayoutId id="2147484413" r:id="rId7"/>
    <p:sldLayoutId id="2147484414" r:id="rId8"/>
    <p:sldLayoutId id="2147484415" r:id="rId9"/>
    <p:sldLayoutId id="2147484416" r:id="rId10"/>
    <p:sldLayoutId id="214748441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E3600F"/>
          </a:solidFill>
          <a:latin typeface="Verdana" pitchFamily="34" charset="0"/>
        </a:defRPr>
      </a:lvl9pPr>
    </p:titleStyle>
    <p:bodyStyle>
      <a:lvl1pPr marL="342900" indent="11113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191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22713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3512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rgbClr val="073C6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genziaentrate.gov.it/portale/provvedimento-8-agosto-2020-superbonus" TargetMode="External"/><Relationship Id="rId13" Type="http://schemas.openxmlformats.org/officeDocument/2006/relationships/hyperlink" Target="https://www.agenziaentrate.gov.it/portale/risposte-alle-istanze-d-interpello-relative-al-superbonus" TargetMode="External"/><Relationship Id="rId3" Type="http://schemas.openxmlformats.org/officeDocument/2006/relationships/image" Target="../media/image9.png"/><Relationship Id="rId7" Type="http://schemas.openxmlformats.org/officeDocument/2006/relationships/hyperlink" Target="https://www.agenziaentrate.gov.it/portale/provvedimento-del-12-ottobre-2020" TargetMode="External"/><Relationship Id="rId12" Type="http://schemas.openxmlformats.org/officeDocument/2006/relationships/hyperlink" Target="https://www.agenziaentrate.gov.it/portale/web/guest/faq1" TargetMode="External"/><Relationship Id="rId2" Type="http://schemas.openxmlformats.org/officeDocument/2006/relationships/notesSlide" Target="../notesSlides/notesSlide6.xml"/><Relationship Id="rId16" Type="http://schemas.openxmlformats.org/officeDocument/2006/relationships/hyperlink" Target="https://ecobonus2020.enea.it/index.asp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agenziaentrate.gov.it/portale/documents/20143/2957155/Circolare+n.+30_2020.pdf/179bbe13-8a49-f082-625b-3344f6175fa4" TargetMode="External"/><Relationship Id="rId11" Type="http://schemas.openxmlformats.org/officeDocument/2006/relationships/hyperlink" Target="https://www.agenziaentrate.gov.it/portale/documents/20143/233417/Guida_Superbonus_110_marzo.pdf/b4ead163-8c2a-7a8d-dc10-668226f4679d" TargetMode="External"/><Relationship Id="rId5" Type="http://schemas.openxmlformats.org/officeDocument/2006/relationships/hyperlink" Target="https://www.agenziaentrate.gov.it/portale/documents/20143/2957151/Risoluzione+n.+83+del+28122020_v2.pdf/b6b390a1-dc71-ecfc-0fbd-ca24a3769729" TargetMode="External"/><Relationship Id="rId15" Type="http://schemas.openxmlformats.org/officeDocument/2006/relationships/hyperlink" Target="http://www.mit.gov.it/normativa/decreto-ministeriale-n-329-del-6-agosto-2020" TargetMode="External"/><Relationship Id="rId10" Type="http://schemas.openxmlformats.org/officeDocument/2006/relationships/hyperlink" Target="https://www.agenziaentrate.gov.it/portale/documents/20143/2665656/Risoluzione+n.+60+del+28+settembre+2020.pdf/078dfa15-2b90-b0d3-9c27-2c8026dbdfa4" TargetMode="External"/><Relationship Id="rId4" Type="http://schemas.openxmlformats.org/officeDocument/2006/relationships/hyperlink" Target="https://www.agenziaentrate.gov.it/portale/documents/20143/0/Provvedimento_30.03.2021_Superbonus.pdf/c6736cf1-7f36-f536-331f-4701c35a6459" TargetMode="External"/><Relationship Id="rId9" Type="http://schemas.openxmlformats.org/officeDocument/2006/relationships/hyperlink" Target="https://www.agenziaentrate.gov.it/portale/documents/20143/2624559/Circolare+n.+24+del+8+agosto+2020.pdf/53b2ee8b-88bc-09c0-c95f-0bb6dbd16c77" TargetMode="External"/><Relationship Id="rId14" Type="http://schemas.openxmlformats.org/officeDocument/2006/relationships/hyperlink" Target="https://www.mise.gov.it/index.php/it/incentivi/energia/superbonus-1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ef.finanze.it/DocTribFrontend/decodeurn?urn=urn:doctrib::DLG:1997-12-04;460_art10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def.finanze.it/DocTribFrontend/decodeurn?urn=urn:doctrib::DLG:1999-07-23;242_art5-com2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3" name="CasellaDiTesto 12"/>
          <p:cNvSpPr txBox="1">
            <a:spLocks noChangeArrowheads="1"/>
          </p:cNvSpPr>
          <p:nvPr/>
        </p:nvSpPr>
        <p:spPr bwMode="auto">
          <a:xfrm>
            <a:off x="4361384" y="4675449"/>
            <a:ext cx="5544616" cy="419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5776" tIns="47889" rIns="95776" bIns="47889">
            <a:spAutoFit/>
          </a:bodyPr>
          <a:lstStyle>
            <a:lvl1pPr defTabSz="47783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47783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477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477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47783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7783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7783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7783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7783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it-IT" altLang="it-IT" sz="21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Catia Cancellieri</a:t>
            </a:r>
            <a:endParaRPr lang="it-IT" altLang="it-IT" sz="21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pic>
        <p:nvPicPr>
          <p:cNvPr id="4104" name="Immagine 1" descr="Descrizione: logo entra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188913"/>
            <a:ext cx="301625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11" name="CasellaDiTesto 11"/>
          <p:cNvSpPr txBox="1">
            <a:spLocks noChangeArrowheads="1"/>
          </p:cNvSpPr>
          <p:nvPr/>
        </p:nvSpPr>
        <p:spPr bwMode="auto">
          <a:xfrm>
            <a:off x="4678821" y="5150019"/>
            <a:ext cx="4956175" cy="404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776" tIns="47889" rIns="95776" bIns="47889">
            <a:spAutoFit/>
          </a:bodyPr>
          <a:lstStyle>
            <a:lvl1pPr defTabSz="47783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47783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47783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47783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47783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47783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47783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47783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47783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it-IT" altLang="it-IT" sz="2000" b="1" i="1" dirty="0" smtClean="0">
                <a:solidFill>
                  <a:srgbClr val="002060"/>
                </a:solidFill>
                <a:latin typeface="Arial Narrow" pitchFamily="34" charset="0"/>
                <a:ea typeface="Times New Roman" pitchFamily="18" charset="0"/>
                <a:cs typeface="TimesNewRoman,Italic"/>
              </a:rPr>
              <a:t>Ufficio Consulenza</a:t>
            </a:r>
            <a:endParaRPr lang="it-IT" altLang="it-IT" sz="2000" b="1" i="1" dirty="0">
              <a:solidFill>
                <a:srgbClr val="002060"/>
              </a:solidFill>
              <a:latin typeface="Arial Narrow" pitchFamily="34" charset="0"/>
              <a:ea typeface="Times New Roman" pitchFamily="18" charset="0"/>
              <a:cs typeface="TimesNewRoman,Italic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552" y="1629491"/>
            <a:ext cx="4915644" cy="42156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 trainanti e interventi trainati</a:t>
            </a:r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629395" y="1945084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algn="just"/>
            <a:r>
              <a:rPr lang="it-IT" sz="1800" dirty="0" smtClean="0"/>
              <a:t>Intervento antisismico (trainante)</a:t>
            </a:r>
            <a:endParaRPr lang="it-IT" sz="1800" dirty="0"/>
          </a:p>
          <a:p>
            <a:pPr algn="just"/>
            <a:endParaRPr lang="it-IT" sz="1800" dirty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it-IT" sz="2400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AMBITO OGGETTIVO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reccia in giù 1"/>
          <p:cNvSpPr/>
          <p:nvPr/>
        </p:nvSpPr>
        <p:spPr bwMode="auto">
          <a:xfrm>
            <a:off x="4592960" y="2564904"/>
            <a:ext cx="864096" cy="792088"/>
          </a:xfrm>
          <a:prstGeom prst="down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0962" tIns="39688" rIns="80962" bIns="3968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Rettangolo arrotondato 2"/>
          <p:cNvSpPr/>
          <p:nvPr/>
        </p:nvSpPr>
        <p:spPr bwMode="auto">
          <a:xfrm>
            <a:off x="2445674" y="3562866"/>
            <a:ext cx="5148000" cy="684000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962" tIns="39688" rIns="80962" bIns="3968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Impianto fotovoltaico (intervento trainato)</a:t>
            </a:r>
          </a:p>
        </p:txBody>
      </p:sp>
      <p:sp>
        <p:nvSpPr>
          <p:cNvPr id="4" name="Più 3"/>
          <p:cNvSpPr/>
          <p:nvPr/>
        </p:nvSpPr>
        <p:spPr bwMode="auto">
          <a:xfrm>
            <a:off x="2288704" y="4764836"/>
            <a:ext cx="914400" cy="914400"/>
          </a:xfrm>
          <a:prstGeom prst="mathPlus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80962" tIns="39688" rIns="80962" bIns="3968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ttangolo arrotondato 4"/>
          <p:cNvSpPr/>
          <p:nvPr/>
        </p:nvSpPr>
        <p:spPr bwMode="auto">
          <a:xfrm>
            <a:off x="3512840" y="4797152"/>
            <a:ext cx="4752528" cy="1008079"/>
          </a:xfrm>
          <a:prstGeom prst="round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80962" tIns="39688" rIns="80962" bIns="3968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800" i="0" u="none" strike="noStrike" normalizeH="0" baseline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" pitchFamily="34" charset="0"/>
              </a:rPr>
              <a:t>Installazione contestuale o successiva sistemi di accumulo integrati con impianto fotovoltaico</a:t>
            </a:r>
            <a:endParaRPr kumimoji="0" lang="it-IT" sz="1800" i="0" u="none" strike="noStrike" normalizeH="0" baseline="0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72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 trainanti e interventi trainati</a:t>
            </a:r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336946" y="1970493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119, </a:t>
            </a:r>
            <a:r>
              <a:rPr lang="it-IT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commi 2, 5, 6 e 8 - </a:t>
            </a:r>
            <a:r>
              <a:rPr lang="it-IT" sz="24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Interventi trainati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it-IT" sz="1800" u="sng" dirty="0" smtClean="0"/>
              <a:t>L'applicazione </a:t>
            </a:r>
            <a:r>
              <a:rPr lang="it-IT" sz="1800" u="sng" dirty="0"/>
              <a:t>della maggiore aliquota è subordinata alla condizione che gli </a:t>
            </a:r>
            <a:r>
              <a:rPr lang="it-IT" sz="1800" u="sng" dirty="0" smtClean="0"/>
              <a:t>interventi trainati siano </a:t>
            </a:r>
            <a:r>
              <a:rPr lang="it-IT" sz="1800" u="sng" dirty="0"/>
              <a:t>eseguiti congiuntamente con almeno uno degli interventi </a:t>
            </a:r>
            <a:r>
              <a:rPr lang="it-IT" sz="1800" u="sng" dirty="0" smtClean="0"/>
              <a:t>«trainanti»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it-IT" sz="1800" dirty="0" smtClean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it-IT" sz="1800" dirty="0" smtClean="0">
                <a:solidFill>
                  <a:srgbClr val="002060"/>
                </a:solidFill>
              </a:rPr>
              <a:t>sempreché assicurino il </a:t>
            </a:r>
            <a:r>
              <a:rPr lang="it-IT" sz="1800" dirty="0">
                <a:solidFill>
                  <a:srgbClr val="002060"/>
                </a:solidFill>
              </a:rPr>
              <a:t>miglioramento di due classi energetiche </a:t>
            </a:r>
            <a:r>
              <a:rPr lang="it-IT" sz="1800" dirty="0" smtClean="0">
                <a:solidFill>
                  <a:srgbClr val="002060"/>
                </a:solidFill>
              </a:rPr>
              <a:t>oppure </a:t>
            </a:r>
            <a:r>
              <a:rPr lang="it-IT" sz="1800" dirty="0">
                <a:solidFill>
                  <a:srgbClr val="002060"/>
                </a:solidFill>
              </a:rPr>
              <a:t>il conseguimento della classe energetica più alta e a condizione che gli interventi siano effettivamente conclusi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it-IT" sz="24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AMBITO OGGETTIVO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reccia in giù 2"/>
          <p:cNvSpPr/>
          <p:nvPr/>
        </p:nvSpPr>
        <p:spPr bwMode="auto">
          <a:xfrm>
            <a:off x="4376936" y="4005064"/>
            <a:ext cx="642739" cy="360040"/>
          </a:xfrm>
          <a:prstGeom prst="downArrow">
            <a:avLst/>
          </a:prstGeom>
          <a:solidFill>
            <a:srgbClr val="00206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0962" tIns="39688" rIns="80962" bIns="3968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85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 trainanti e interventi trainati</a:t>
            </a:r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629395" y="1945084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algn="just"/>
            <a:endParaRPr lang="it-IT" sz="1800" dirty="0"/>
          </a:p>
          <a:p>
            <a:pPr algn="just"/>
            <a:r>
              <a:rPr lang="it-IT" sz="1800" dirty="0"/>
              <a:t>Il miglioramento delle classi energetiche deve essere dimostrato con </a:t>
            </a:r>
            <a:r>
              <a:rPr lang="it-IT" sz="1800" dirty="0" smtClean="0"/>
              <a:t>A.P.E., </a:t>
            </a:r>
            <a:r>
              <a:rPr lang="it-IT" sz="1800" i="1" dirty="0"/>
              <a:t>ante e post</a:t>
            </a:r>
            <a:r>
              <a:rPr lang="it-IT" sz="1800" dirty="0"/>
              <a:t> intervento, rilasciato da un tecnico abilitato nella forma della dichiarazione </a:t>
            </a:r>
            <a:r>
              <a:rPr lang="it-IT" sz="1800" dirty="0" smtClean="0"/>
              <a:t>asseverata</a:t>
            </a:r>
            <a:endParaRPr lang="it-IT" sz="1800" dirty="0"/>
          </a:p>
          <a:p>
            <a:pPr algn="just"/>
            <a:endParaRPr lang="it-IT" sz="1800" dirty="0"/>
          </a:p>
          <a:p>
            <a:pPr algn="just"/>
            <a:r>
              <a:rPr lang="it-IT" sz="2400" dirty="0">
                <a:solidFill>
                  <a:srgbClr val="002060"/>
                </a:solidFill>
              </a:rPr>
              <a:t>Ai fini dell’applicazione della detrazione del 110 per cento è necessario</a:t>
            </a:r>
          </a:p>
          <a:p>
            <a:pPr marL="285750" indent="-285750" algn="just">
              <a:buFontTx/>
              <a:buChar char="-"/>
            </a:pPr>
            <a:r>
              <a:rPr lang="it-IT" sz="2400" dirty="0"/>
              <a:t>Il rispetto dei requisiti minimi previsti dai decreti di cui </a:t>
            </a:r>
            <a:r>
              <a:rPr lang="it-IT" sz="2400" dirty="0" smtClean="0"/>
              <a:t>all’articolo 14, </a:t>
            </a:r>
            <a:r>
              <a:rPr lang="it-IT" sz="2400" dirty="0"/>
              <a:t>comma </a:t>
            </a:r>
            <a:r>
              <a:rPr lang="it-IT" sz="2400" dirty="0" smtClean="0"/>
              <a:t>3-</a:t>
            </a:r>
            <a:r>
              <a:rPr lang="it-IT" sz="2400" i="1" dirty="0" smtClean="0"/>
              <a:t>ter, </a:t>
            </a:r>
            <a:r>
              <a:rPr lang="it-IT" sz="2400" dirty="0" smtClean="0"/>
              <a:t>del </a:t>
            </a:r>
            <a:r>
              <a:rPr lang="it-IT" sz="2400" dirty="0"/>
              <a:t>DL n. 63 del 2013 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it-IT" sz="2400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AMBITO OGGETTIVO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88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119, </a:t>
            </a:r>
            <a:r>
              <a:rPr lang="it-IT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 13</a:t>
            </a:r>
            <a:endParaRPr lang="it-IT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629395" y="1945084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algn="just"/>
            <a:r>
              <a:rPr lang="it-IT" sz="1800" dirty="0" smtClean="0"/>
              <a:t>per gli interventi di cui ai commi </a:t>
            </a:r>
            <a:r>
              <a:rPr lang="it-IT" sz="1800" dirty="0" smtClean="0">
                <a:solidFill>
                  <a:srgbClr val="002060"/>
                </a:solidFill>
              </a:rPr>
              <a:t>1, 2, 3 e 4 </a:t>
            </a:r>
            <a:r>
              <a:rPr lang="it-IT" sz="1800" dirty="0" smtClean="0"/>
              <a:t>«</a:t>
            </a:r>
            <a:r>
              <a:rPr lang="it-IT" sz="1800" i="1" dirty="0" smtClean="0"/>
              <a:t>Ai fini della detrazione del 110 per cento di cui al presente articolo e dell’opzione per la cessione o per lo sconto di cui all’articolo 121</a:t>
            </a:r>
            <a:r>
              <a:rPr lang="it-IT" sz="1800" dirty="0" smtClean="0"/>
              <a:t>» è necessario</a:t>
            </a:r>
          </a:p>
          <a:p>
            <a:pPr algn="just"/>
            <a:endParaRPr lang="it-IT" sz="18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800" dirty="0" smtClean="0">
                <a:solidFill>
                  <a:srgbClr val="002060"/>
                </a:solidFill>
              </a:rPr>
              <a:t>acquisire </a:t>
            </a:r>
            <a:r>
              <a:rPr lang="it-IT" sz="1800" dirty="0" smtClean="0">
                <a:solidFill>
                  <a:srgbClr val="002060"/>
                </a:solidFill>
              </a:rPr>
              <a:t>l’asseverazione del rispetto dei requisiti tecnici degli interventi effettuati,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800" dirty="0" smtClean="0">
                <a:solidFill>
                  <a:srgbClr val="002060"/>
                </a:solidFill>
              </a:rPr>
              <a:t>la congruità delle spese sostenute in relazione agli interventi agevolati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it-IT" sz="2400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16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119, </a:t>
            </a:r>
            <a:r>
              <a:rPr lang="it-IT" sz="24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 13</a:t>
            </a:r>
            <a:endParaRPr lang="it-IT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656590" y="1945084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algn="just"/>
            <a:r>
              <a:rPr lang="it-IT" sz="1800" dirty="0" smtClean="0"/>
              <a:t>C</a:t>
            </a:r>
            <a:r>
              <a:rPr lang="it-IT" sz="1800" dirty="0" smtClean="0"/>
              <a:t>aratteristiche </a:t>
            </a:r>
            <a:r>
              <a:rPr lang="it-IT" sz="1800" dirty="0" smtClean="0"/>
              <a:t>tecniche che gli interventi devono avere ai fini del </a:t>
            </a:r>
            <a:r>
              <a:rPr lang="it-IT" sz="1800" i="1" dirty="0" smtClean="0"/>
              <a:t>Superbonus</a:t>
            </a:r>
            <a:r>
              <a:rPr lang="it-IT" sz="1800" dirty="0"/>
              <a:t>:</a:t>
            </a:r>
            <a:endParaRPr lang="it-IT" sz="18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sz="1800" dirty="0" smtClean="0"/>
              <a:t>interventi di riqualificazione energetica </a:t>
            </a:r>
          </a:p>
          <a:p>
            <a:pPr algn="just"/>
            <a:endParaRPr lang="it-IT" sz="1800" dirty="0" smtClean="0"/>
          </a:p>
          <a:p>
            <a:pPr algn="just"/>
            <a:r>
              <a:rPr lang="it-IT" sz="1800" dirty="0" smtClean="0">
                <a:solidFill>
                  <a:srgbClr val="002060"/>
                </a:solidFill>
              </a:rPr>
              <a:t>decreto Ministro dello sviluppo Economico (di concerto con il Ministro dell'Economia e delle Finanze, il Ministro dell'Ambiente e della Tutela del Territorio e del Mare ed il Ministro delle Infrastrutture e dei Trasporti) 6 agosto 2020 (cd. “Decreto Requisiti”)</a:t>
            </a:r>
          </a:p>
          <a:p>
            <a:pPr algn="just"/>
            <a:endParaRPr lang="it-IT" sz="18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it-IT" sz="1800" dirty="0" smtClean="0"/>
              <a:t>interventi antisismici </a:t>
            </a:r>
          </a:p>
          <a:p>
            <a:pPr algn="just"/>
            <a:endParaRPr lang="it-IT" sz="1800" dirty="0" smtClean="0"/>
          </a:p>
          <a:p>
            <a:pPr algn="just"/>
            <a:r>
              <a:rPr lang="it-IT" sz="1800" dirty="0" smtClean="0">
                <a:solidFill>
                  <a:srgbClr val="002060"/>
                </a:solidFill>
              </a:rPr>
              <a:t>decreto del Ministero delle infrastrutture e dei trasporti n. 329 del 6 agosto 2020</a:t>
            </a:r>
            <a:endParaRPr lang="it-IT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it-IT" sz="2400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REQUISITI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48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121</a:t>
            </a:r>
            <a:endParaRPr lang="it-IT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656590" y="1945084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algn="just"/>
            <a:r>
              <a:rPr lang="it-IT" sz="1800" dirty="0" smtClean="0"/>
              <a:t>I </a:t>
            </a:r>
            <a:r>
              <a:rPr lang="it-IT" sz="1800" dirty="0"/>
              <a:t>soggetti che sostengono, negli anni 2020 e 2021, spese </a:t>
            </a:r>
            <a:r>
              <a:rPr lang="it-IT" sz="1800" dirty="0" smtClean="0"/>
              <a:t>per:</a:t>
            </a:r>
          </a:p>
          <a:p>
            <a:pPr algn="just"/>
            <a:endParaRPr lang="it-IT" sz="18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800" dirty="0" smtClean="0">
                <a:solidFill>
                  <a:srgbClr val="002060"/>
                </a:solidFill>
              </a:rPr>
              <a:t>interventi </a:t>
            </a:r>
            <a:r>
              <a:rPr lang="it-IT" sz="1800" dirty="0">
                <a:solidFill>
                  <a:srgbClr val="002060"/>
                </a:solidFill>
              </a:rPr>
              <a:t>di riqualificazione energetica degli </a:t>
            </a:r>
            <a:r>
              <a:rPr lang="it-IT" sz="1800" dirty="0" smtClean="0">
                <a:solidFill>
                  <a:srgbClr val="002060"/>
                </a:solidFill>
              </a:rPr>
              <a:t>edifici</a:t>
            </a:r>
            <a:endParaRPr lang="it-IT" sz="18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800" dirty="0" smtClean="0">
                <a:solidFill>
                  <a:srgbClr val="002060"/>
                </a:solidFill>
              </a:rPr>
              <a:t>per </a:t>
            </a:r>
            <a:r>
              <a:rPr lang="it-IT" sz="1800" dirty="0">
                <a:solidFill>
                  <a:srgbClr val="002060"/>
                </a:solidFill>
              </a:rPr>
              <a:t>taluni interventi di recupero del patrimonio edilizio </a:t>
            </a:r>
            <a:r>
              <a:rPr lang="it-IT" sz="1800" dirty="0" smtClean="0"/>
              <a:t>di </a:t>
            </a:r>
            <a:r>
              <a:rPr lang="it-IT" sz="1800" dirty="0"/>
              <a:t>cui </a:t>
            </a:r>
            <a:r>
              <a:rPr lang="it-IT" sz="1800" dirty="0" smtClean="0"/>
              <a:t>agli articoli </a:t>
            </a:r>
            <a:r>
              <a:rPr lang="it-IT" sz="1800" dirty="0"/>
              <a:t>14 e 16 </a:t>
            </a:r>
            <a:r>
              <a:rPr lang="it-IT" sz="1800" dirty="0" smtClean="0"/>
              <a:t>DL N. </a:t>
            </a:r>
            <a:r>
              <a:rPr lang="it-IT" sz="1800" dirty="0"/>
              <a:t>63 del 2013, ivi inclusi quelli che accedono al </a:t>
            </a:r>
            <a:r>
              <a:rPr lang="it-IT" sz="1800" i="1" dirty="0"/>
              <a:t>Superbonus</a:t>
            </a:r>
            <a:r>
              <a:rPr lang="it-IT" sz="1800" dirty="0"/>
              <a:t> ai sensi del predetto articolo 119 del decreto </a:t>
            </a:r>
            <a:r>
              <a:rPr lang="it-IT" sz="1800" dirty="0" smtClean="0"/>
              <a:t>Rilancio </a:t>
            </a:r>
            <a:endParaRPr lang="it-IT" sz="1800" dirty="0"/>
          </a:p>
          <a:p>
            <a:pPr algn="just"/>
            <a:endParaRPr lang="it-IT" sz="1800" dirty="0" smtClean="0"/>
          </a:p>
          <a:p>
            <a:pPr algn="just"/>
            <a:r>
              <a:rPr lang="it-IT" sz="1800" dirty="0" smtClean="0"/>
              <a:t>possono optare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dirty="0" smtClean="0"/>
              <a:t>per </a:t>
            </a:r>
            <a:r>
              <a:rPr lang="it-IT" sz="1800" dirty="0">
                <a:solidFill>
                  <a:srgbClr val="002060"/>
                </a:solidFill>
              </a:rPr>
              <a:t>un contributo,</a:t>
            </a:r>
            <a:r>
              <a:rPr lang="it-IT" sz="1800" dirty="0"/>
              <a:t> sotto forma di sconto sul corrispettivo dovuto fino a un importo massimo pari al corrispettivo </a:t>
            </a:r>
            <a:r>
              <a:rPr lang="it-IT" sz="1800" dirty="0" smtClean="0"/>
              <a:t>stesso</a:t>
            </a:r>
            <a:r>
              <a:rPr lang="it-IT" sz="1800" dirty="0"/>
              <a:t> </a:t>
            </a:r>
            <a:r>
              <a:rPr lang="it-IT" sz="1800" dirty="0" smtClean="0"/>
              <a:t>(cd</a:t>
            </a:r>
            <a:r>
              <a:rPr lang="it-IT" sz="1800" dirty="0"/>
              <a:t>. sconto in fattura).</a:t>
            </a: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it-IT" sz="2400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ALLA DETRAZIONE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2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121</a:t>
            </a:r>
            <a:endParaRPr lang="it-IT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656590" y="1945084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algn="just"/>
            <a:r>
              <a:rPr lang="it-IT" sz="2800" dirty="0"/>
              <a:t>In alternativa, </a:t>
            </a:r>
            <a:r>
              <a:rPr lang="it-IT" sz="2800" dirty="0" smtClean="0"/>
              <a:t>possono optare </a:t>
            </a:r>
            <a:r>
              <a:rPr lang="it-IT" sz="2800" dirty="0"/>
              <a:t>per la </a:t>
            </a:r>
            <a:r>
              <a:rPr lang="it-IT" sz="2800" dirty="0">
                <a:solidFill>
                  <a:srgbClr val="002060"/>
                </a:solidFill>
              </a:rPr>
              <a:t>cessione di un credito d'imposta </a:t>
            </a:r>
            <a:r>
              <a:rPr lang="it-IT" sz="2800" dirty="0"/>
              <a:t>di importo corrispondente alla detrazione ad altri soggetti, ivi inclusi istituti di credito e altri intermediari finanziari con facoltà di successiva </a:t>
            </a:r>
            <a:r>
              <a:rPr lang="it-IT" sz="2800" dirty="0" smtClean="0"/>
              <a:t>cessione </a:t>
            </a:r>
            <a:endParaRPr lang="it-IT" sz="2800" dirty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it-IT" sz="2400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ALLA DETRAZIONE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0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121</a:t>
            </a:r>
            <a:endParaRPr lang="it-IT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656590" y="1945084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000" dirty="0" smtClean="0">
                <a:solidFill>
                  <a:srgbClr val="002060"/>
                </a:solidFill>
              </a:rPr>
              <a:t>L’OPZIONE deve essere effettuata in via telematica </a:t>
            </a:r>
          </a:p>
          <a:p>
            <a:pPr algn="just"/>
            <a:r>
              <a:rPr lang="it-IT" sz="2000" dirty="0" smtClean="0"/>
              <a:t>Le </a:t>
            </a:r>
            <a:r>
              <a:rPr lang="it-IT" sz="2000" dirty="0"/>
              <a:t>modalità attuative delle disposizioni </a:t>
            </a:r>
            <a:r>
              <a:rPr lang="it-IT" sz="2000" dirty="0" smtClean="0"/>
              <a:t>relative </a:t>
            </a:r>
            <a:r>
              <a:rPr lang="it-IT" sz="2000" dirty="0"/>
              <a:t>all'esercizio delle </a:t>
            </a:r>
            <a:r>
              <a:rPr lang="it-IT" sz="2000" dirty="0" smtClean="0"/>
              <a:t>opzioni</a:t>
            </a:r>
            <a:r>
              <a:rPr lang="it-IT" sz="2000" dirty="0"/>
              <a:t> </a:t>
            </a:r>
            <a:r>
              <a:rPr lang="it-IT" sz="2000" dirty="0" smtClean="0"/>
              <a:t>sono </a:t>
            </a:r>
            <a:r>
              <a:rPr lang="it-IT" sz="2000" dirty="0"/>
              <a:t>state definite con </a:t>
            </a:r>
            <a:r>
              <a:rPr lang="it-IT" sz="2000" dirty="0" smtClean="0"/>
              <a:t>il provvedimento </a:t>
            </a:r>
            <a:r>
              <a:rPr lang="it-IT" sz="2000" dirty="0"/>
              <a:t>del direttore dell'Agenzia delle entrate 8 agosto 2020, prot. n. 283847 (successivamente in parte modificato con provvedimento del 12 ottobre 2020, prot. n. 326047/2020, con Provvedimento del 22 febbraio 2021, Prot. n. 51374/2021 e con Provvedimento del 30 marzo 2021, Prot. n. 83933/2021</a:t>
            </a:r>
            <a:r>
              <a:rPr lang="it-IT" sz="2000" dirty="0" smtClean="0"/>
              <a:t>)</a:t>
            </a:r>
            <a:endParaRPr lang="it-IT" sz="2000" dirty="0"/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it-IT" sz="2400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ALLA DETRAZIONE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3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121</a:t>
            </a:r>
            <a:endParaRPr lang="it-IT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656590" y="1945084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kern="0" dirty="0">
                <a:latin typeface="Arial" panose="020B0604020202020204" pitchFamily="34" charset="0"/>
                <a:cs typeface="Arial" panose="020B0604020202020204" pitchFamily="34" charset="0"/>
              </a:rPr>
              <a:t>La legge di bilancio n. 178 del 30 dicembre </a:t>
            </a:r>
            <a:r>
              <a:rPr lang="it-IT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2020 (articolo 1, comma 67) </a:t>
            </a:r>
            <a:r>
              <a:rPr lang="it-IT" sz="2000" kern="0" dirty="0"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it-IT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aggiunto il comma 7-bis ampliando </a:t>
            </a: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l’arco </a:t>
            </a:r>
            <a:r>
              <a:rPr lang="it-IT" sz="20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temporale di applicazione </a:t>
            </a: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dell’articolo 121 ai soggetti che sostengono nell’anno 2022  spese per gli interventi individuati dall’articolo 119</a:t>
            </a:r>
            <a:endParaRPr lang="it-IT" sz="20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200"/>
              </a:spcAft>
            </a:pPr>
            <a:endParaRPr lang="it-IT" sz="2400" kern="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ALLA DETRAZIONE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reccia circolare a destra 2"/>
          <p:cNvSpPr/>
          <p:nvPr/>
        </p:nvSpPr>
        <p:spPr bwMode="auto">
          <a:xfrm>
            <a:off x="380593" y="3283061"/>
            <a:ext cx="551994" cy="1224136"/>
          </a:xfrm>
          <a:prstGeom prst="curved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80962" tIns="39688" rIns="80962" bIns="3968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Rettangolo arrotondato 3"/>
          <p:cNvSpPr/>
          <p:nvPr/>
        </p:nvSpPr>
        <p:spPr bwMode="auto">
          <a:xfrm>
            <a:off x="1280592" y="4077072"/>
            <a:ext cx="6984776" cy="701612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962" tIns="39688" rIns="80962" bIns="3968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/>
              <a:t>L</a:t>
            </a:r>
            <a:r>
              <a:rPr lang="it-IT" dirty="0" smtClean="0"/>
              <a:t>’efficacia della proroga è subordinata alla definitiva approvazione </a:t>
            </a:r>
            <a:r>
              <a:rPr lang="it-IT" smtClean="0"/>
              <a:t>da parte del </a:t>
            </a:r>
            <a:r>
              <a:rPr lang="it-IT" dirty="0" smtClean="0"/>
              <a:t>Consiglio UE (articolo 1, comma 74)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29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796131" y="2924944"/>
            <a:ext cx="8447087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6636" tIns="27821" rIns="56636" bIns="27821" numCol="1" anchor="t" anchorCtr="0" compatLnSpc="1">
            <a:prstTxWarp prst="textNoShape">
              <a:avLst/>
            </a:prstTxWarp>
          </a:bodyPr>
          <a:lstStyle>
            <a:lvl1pPr marL="341313" indent="-341313" algn="l" defTabSz="455613" rtl="0" eaLnBrk="0" fontAlgn="base" hangingPunct="0">
              <a:spcBef>
                <a:spcPct val="2000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455613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algn="l" defTabSz="455613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algn="l" defTabSz="455613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algn="l" defTabSz="455613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l" defTabSz="455613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l" defTabSz="455613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l" defTabSz="455613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l" defTabSz="455613" rtl="0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lnSpc>
                <a:spcPct val="150000"/>
              </a:lnSpc>
              <a:buClr>
                <a:srgbClr val="0099CC"/>
              </a:buClr>
              <a:buFont typeface="Wingdings" pitchFamily="2" charset="2"/>
              <a:buNone/>
              <a:defRPr/>
            </a:pPr>
            <a:r>
              <a:rPr lang="it-IT" altLang="it-IT" sz="2000" b="1" i="1" kern="0" dirty="0" smtClean="0">
                <a:solidFill>
                  <a:srgbClr val="E3600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Grazie a tutti per l’attenzione</a:t>
            </a:r>
            <a:endParaRPr lang="it-IT" altLang="it-IT" sz="2000" b="1" i="1" kern="0" dirty="0">
              <a:solidFill>
                <a:srgbClr val="E3600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330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89703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119 del decreto legge 19 maggio 2020, n. 34 «Decreto Rilancio»   </a:t>
            </a:r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488504" y="2276872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introdotto nuove detrazioni per spese sostenute dal 1° luglio 2020 al 31 dicembre </a:t>
            </a: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</a:t>
            </a:r>
            <a:r>
              <a:rPr lang="it-IT" sz="1600" dirty="0" smtClean="0"/>
              <a:t>a </a:t>
            </a:r>
            <a:r>
              <a:rPr lang="it-IT" sz="1600" dirty="0"/>
              <a:t>fronte di specifici interventi in ambito </a:t>
            </a:r>
            <a:r>
              <a:rPr lang="it-IT" sz="1600" dirty="0" smtClean="0"/>
              <a:t>di efficienza </a:t>
            </a:r>
            <a:r>
              <a:rPr lang="it-IT" sz="1600" dirty="0"/>
              <a:t>energetica, di interventi antisismici, di installazione di </a:t>
            </a:r>
            <a:r>
              <a:rPr lang="it-IT" sz="1600" dirty="0" smtClean="0"/>
              <a:t>impianti fotovoltaici </a:t>
            </a:r>
            <a:r>
              <a:rPr lang="it-IT" sz="1600" dirty="0"/>
              <a:t>nonché delle infrastrutture per la ricarica di veicoli elettrici negli </a:t>
            </a:r>
            <a:r>
              <a:rPr lang="it-IT" sz="1600" dirty="0" smtClean="0"/>
              <a:t>edifici (cd</a:t>
            </a:r>
            <a:r>
              <a:rPr lang="it-IT" sz="1600" dirty="0"/>
              <a:t>. </a:t>
            </a:r>
            <a:r>
              <a:rPr lang="it-IT" sz="1600" i="1" dirty="0"/>
              <a:t>Superbonus</a:t>
            </a:r>
            <a:r>
              <a:rPr lang="it-IT" sz="1600" dirty="0" smtClean="0"/>
              <a:t>)</a:t>
            </a:r>
            <a:endParaRPr lang="it-IT" sz="1600" dirty="0" smtClean="0"/>
          </a:p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600" dirty="0" smtClean="0">
                <a:solidFill>
                  <a:srgbClr val="002060"/>
                </a:solidFill>
              </a:rPr>
              <a:t>La detrazione spetta nella misura del 110% da ripartire in 5 quote annuali di pari importo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5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RIFERIMENTI </a:t>
            </a: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NORMATIVI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89703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119 del decreto legge 19 maggio 2020, n. 34 «Decreto Rilancio»   </a:t>
            </a:r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488504" y="2276872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La legge di bilancio n. 178 del 30 dicembre 2020, ha ampliato </a:t>
            </a: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l’arco temporale di applicazione della detrazione alle spese sostenute fino alla data del 30 giugno 2022</a:t>
            </a:r>
          </a:p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Per interventi su edifici in condominio e su edifici composti da due a quattro unità immobiliari la proroga è al </a:t>
            </a:r>
            <a:r>
              <a:rPr lang="it-IT" sz="1800" kern="0" dirty="0">
                <a:latin typeface="Arial" panose="020B0604020202020204" pitchFamily="34" charset="0"/>
                <a:cs typeface="Arial" panose="020B0604020202020204" pitchFamily="34" charset="0"/>
              </a:rPr>
              <a:t>31 dicembre 2022</a:t>
            </a:r>
            <a:r>
              <a:rPr lang="it-IT" sz="18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entro il 30 giugno 2022 sia stato eseguito almeno il 60% del </a:t>
            </a: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5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RIFERIMENTO NORMATIVI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tangolo 1"/>
          <p:cNvSpPr/>
          <p:nvPr/>
        </p:nvSpPr>
        <p:spPr bwMode="auto">
          <a:xfrm>
            <a:off x="1424608" y="5085184"/>
            <a:ext cx="7632848" cy="91114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962" tIns="39688" rIns="80962" bIns="39688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 smtClean="0"/>
              <a:t>La possibilità di accedere al Superbonus per le spese sostenute nel 2022 è subordinata alla definitiva approvazione da parte del Consiglio </a:t>
            </a:r>
            <a:r>
              <a:rPr lang="it-IT" dirty="0" smtClean="0"/>
              <a:t>UE (articolo 1, comma 74)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82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89703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119 del decreto legge 19 maggio 2020, n. 34 «Decreto Rilancio»   </a:t>
            </a:r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488504" y="2276872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5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RIFERIMENTO NORMATIVI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74042" y="2276873"/>
            <a:ext cx="7749258" cy="3821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b="1" kern="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Le </a:t>
            </a:r>
            <a:r>
              <a:rPr lang="it-IT" b="1" kern="0" dirty="0">
                <a:solidFill>
                  <a:srgbClr val="E3600F"/>
                </a:solidFill>
                <a:ea typeface="+mj-ea"/>
                <a:cs typeface="Arial" panose="020B0604020202020204" pitchFamily="34" charset="0"/>
              </a:rPr>
              <a:t>disposizioni in tema di Superbonus </a:t>
            </a:r>
            <a:r>
              <a:rPr lang="it-IT" b="1" kern="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si affiancano alle detrazioni spettanti per il cd. </a:t>
            </a:r>
            <a:r>
              <a:rPr lang="it-IT" b="1" kern="0" dirty="0" err="1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ecobonus</a:t>
            </a:r>
            <a:r>
              <a:rPr lang="it-IT" b="1" kern="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 nonché per quelli di recupero del patrimonio edilizio, inclusi quelli antisismici (cd. </a:t>
            </a:r>
            <a:r>
              <a:rPr lang="it-IT" b="1" kern="0" dirty="0" err="1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sismabonus</a:t>
            </a:r>
            <a:r>
              <a:rPr lang="it-IT" b="1" kern="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), (articoli 14 e 16, del decreto legge n. 63 del </a:t>
            </a:r>
            <a:r>
              <a:rPr lang="it-IT" b="1" kern="0" dirty="0" smtClean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2013</a:t>
            </a:r>
            <a:endParaRPr lang="it-IT" b="1" kern="0" dirty="0">
              <a:solidFill>
                <a:srgbClr val="002060"/>
              </a:solidFill>
              <a:ea typeface="+mj-ea"/>
              <a:cs typeface="Arial" panose="020B0604020202020204" pitchFamily="34" charset="0"/>
            </a:endParaRPr>
          </a:p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b="1" kern="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Le </a:t>
            </a:r>
            <a:r>
              <a:rPr lang="it-IT" b="1" kern="0" dirty="0" smtClean="0">
                <a:solidFill>
                  <a:srgbClr val="E3600F"/>
                </a:solidFill>
                <a:ea typeface="+mj-ea"/>
                <a:cs typeface="Arial" panose="020B0604020202020204" pitchFamily="34" charset="0"/>
              </a:rPr>
              <a:t>tipologie </a:t>
            </a:r>
            <a:r>
              <a:rPr lang="it-IT" b="1" kern="0" dirty="0">
                <a:solidFill>
                  <a:srgbClr val="E3600F"/>
                </a:solidFill>
                <a:ea typeface="+mj-ea"/>
                <a:cs typeface="Arial" panose="020B0604020202020204" pitchFamily="34" charset="0"/>
              </a:rPr>
              <a:t>e i requisiti tecnici degli interventi </a:t>
            </a:r>
            <a:r>
              <a:rPr lang="it-IT" b="1" kern="0" dirty="0" smtClean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sono </a:t>
            </a:r>
            <a:r>
              <a:rPr lang="it-IT" b="1" kern="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indicati nei commi da 1 a 8 </a:t>
            </a:r>
            <a:r>
              <a:rPr lang="it-IT" b="1" kern="0" dirty="0" smtClean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articolo </a:t>
            </a:r>
            <a:r>
              <a:rPr lang="it-IT" b="1" kern="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119 del decreto </a:t>
            </a:r>
            <a:r>
              <a:rPr lang="it-IT" b="1" kern="0" dirty="0" smtClean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Rilancio; l'ambito </a:t>
            </a:r>
            <a:r>
              <a:rPr lang="it-IT" b="1" kern="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soggettivo di applicazione del beneficio fiscale è delineato nei </a:t>
            </a:r>
            <a:r>
              <a:rPr lang="it-IT" b="1" kern="0" dirty="0" smtClean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commi </a:t>
            </a:r>
            <a:r>
              <a:rPr lang="it-IT" b="1" kern="0" dirty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9 e </a:t>
            </a:r>
            <a:r>
              <a:rPr lang="it-IT" b="1" kern="0" dirty="0" smtClean="0">
                <a:solidFill>
                  <a:srgbClr val="002060"/>
                </a:solidFill>
                <a:ea typeface="+mj-ea"/>
                <a:cs typeface="Arial" panose="020B0604020202020204" pitchFamily="34" charset="0"/>
              </a:rPr>
              <a:t>10</a:t>
            </a:r>
            <a:endParaRPr lang="it-IT" b="1" kern="0" dirty="0">
              <a:solidFill>
                <a:srgbClr val="002060"/>
              </a:solidFill>
              <a:ea typeface="+mj-ea"/>
              <a:cs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05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89703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488504" y="1772816"/>
            <a:ext cx="9073008" cy="4404147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it-IT" sz="20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 riferimento al Superbonus</a:t>
            </a:r>
            <a:r>
              <a:rPr lang="it-IT" sz="24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sono stati forniti chiarimenti </a:t>
            </a: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vari documenti di prassi:</a:t>
            </a:r>
          </a:p>
          <a:p>
            <a:pPr marL="342900" indent="12700" algn="just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circolare </a:t>
            </a:r>
            <a:r>
              <a:rPr lang="it-IT" sz="20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24/E dell’8 agosto </a:t>
            </a: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</a:p>
          <a:p>
            <a:pPr marL="342900" indent="12700" algn="just">
              <a:buFont typeface="Wingdings" panose="05000000000000000000" pitchFamily="2" charset="2"/>
              <a:buChar char="Ø"/>
            </a:pP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risoluzione </a:t>
            </a:r>
            <a:r>
              <a:rPr lang="it-IT" sz="20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60/E del 28 settembre </a:t>
            </a: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</a:t>
            </a:r>
            <a:endParaRPr lang="it-IT" sz="2000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12700" algn="just">
              <a:buFont typeface="Wingdings" panose="05000000000000000000" pitchFamily="2" charset="2"/>
              <a:buChar char="Ø"/>
            </a:pP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circolare </a:t>
            </a:r>
            <a:r>
              <a:rPr lang="it-IT" sz="20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n. </a:t>
            </a: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30/E </a:t>
            </a:r>
            <a:r>
              <a:rPr lang="it-IT" sz="20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 22 dicembre </a:t>
            </a: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endParaRPr lang="it-IT" sz="20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risposte ad istanze di interpello pubblicate sul sito internet dell’Agenzia </a:t>
            </a:r>
            <a:r>
              <a:rPr lang="it-IT" sz="2000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www.agenziaentrate.gov.it </a:t>
            </a:r>
            <a:r>
              <a:rPr lang="it-IT" sz="20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nell’area tematica Superbonus</a:t>
            </a:r>
            <a:endParaRPr lang="it-IT" sz="20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5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PRASSI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9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89703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488504" y="1772816"/>
            <a:ext cx="9073008" cy="4404147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marL="342900" indent="-342900"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it-IT" sz="20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5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TEMATICA SITO INTERNET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627" y="1623434"/>
            <a:ext cx="3019003" cy="4001058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3871239" y="1574232"/>
            <a:ext cx="57193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hlinkClick r:id="rId4"/>
              </a:rPr>
              <a:t>Provvedimenti del 30 marzo 2021 e </a:t>
            </a:r>
            <a:r>
              <a:rPr lang="it-IT" dirty="0" smtClean="0"/>
              <a:t>22 febbraio 2021</a:t>
            </a:r>
          </a:p>
          <a:p>
            <a:r>
              <a:rPr lang="it-IT" dirty="0" smtClean="0">
                <a:hlinkClick r:id="rId5"/>
              </a:rPr>
              <a:t>Risoluzione n. 83 del 28/12/2020 </a:t>
            </a:r>
            <a:endParaRPr lang="it-IT" dirty="0" smtClean="0"/>
          </a:p>
          <a:p>
            <a:r>
              <a:rPr lang="it-IT" dirty="0" smtClean="0">
                <a:hlinkClick r:id="rId6"/>
              </a:rPr>
              <a:t>Circolare n. 30 del 22 dicembre 2020</a:t>
            </a:r>
            <a:endParaRPr lang="it-IT" dirty="0" smtClean="0"/>
          </a:p>
          <a:p>
            <a:r>
              <a:rPr lang="it-IT" dirty="0" smtClean="0">
                <a:hlinkClick r:id="rId7"/>
              </a:rPr>
              <a:t>Provvedimenti del 12 ottobre 2020</a:t>
            </a:r>
            <a:r>
              <a:rPr lang="it-IT" dirty="0"/>
              <a:t> </a:t>
            </a:r>
            <a:r>
              <a:rPr lang="it-IT" dirty="0" smtClean="0"/>
              <a:t>e </a:t>
            </a:r>
            <a:r>
              <a:rPr lang="it-IT" dirty="0" smtClean="0">
                <a:hlinkClick r:id="rId8"/>
              </a:rPr>
              <a:t>dell'8 agosto 2020</a:t>
            </a:r>
            <a:endParaRPr lang="it-IT" dirty="0" smtClean="0"/>
          </a:p>
          <a:p>
            <a:r>
              <a:rPr lang="it-IT" dirty="0" smtClean="0">
                <a:hlinkClick r:id="rId9"/>
              </a:rPr>
              <a:t>Circolare n. 24 dell'8 agosto 2020 </a:t>
            </a:r>
            <a:endParaRPr lang="it-IT" dirty="0" smtClean="0"/>
          </a:p>
          <a:p>
            <a:r>
              <a:rPr lang="it-IT" dirty="0" smtClean="0">
                <a:hlinkClick r:id="rId10"/>
              </a:rPr>
              <a:t>Risoluzione n. 60 del 28 settembre 2020 </a:t>
            </a:r>
            <a:endParaRPr lang="it-IT" dirty="0" smtClean="0"/>
          </a:p>
          <a:p>
            <a:r>
              <a:rPr lang="it-IT" dirty="0" smtClean="0">
                <a:hlinkClick r:id="rId11"/>
              </a:rPr>
              <a:t>Guida - pdf</a:t>
            </a:r>
            <a:endParaRPr lang="it-IT" dirty="0" smtClean="0"/>
          </a:p>
          <a:p>
            <a:r>
              <a:rPr lang="it-IT" dirty="0" err="1" smtClean="0">
                <a:hlinkClick r:id="rId12"/>
              </a:rPr>
              <a:t>Faq</a:t>
            </a:r>
            <a:endParaRPr lang="it-IT" dirty="0"/>
          </a:p>
          <a:p>
            <a:r>
              <a:rPr lang="it-IT" dirty="0">
                <a:hlinkClick r:id="rId13"/>
              </a:rPr>
              <a:t>Risposte alle istanze d‘interpello relative al Superbonus</a:t>
            </a:r>
            <a:endParaRPr lang="it-IT" dirty="0"/>
          </a:p>
          <a:p>
            <a:r>
              <a:rPr lang="it-IT" dirty="0"/>
              <a:t>Link di interesse</a:t>
            </a:r>
          </a:p>
          <a:p>
            <a:r>
              <a:rPr lang="it-IT" dirty="0">
                <a:hlinkClick r:id="rId14"/>
              </a:rPr>
              <a:t>MISE - Ministero dello Sviluppo Economico</a:t>
            </a:r>
            <a:endParaRPr lang="it-IT" dirty="0"/>
          </a:p>
          <a:p>
            <a:r>
              <a:rPr lang="it-IT" dirty="0">
                <a:hlinkClick r:id="rId15"/>
              </a:rPr>
              <a:t>MIT - Ministero delle Infrastrutture e dei Trasporti</a:t>
            </a:r>
            <a:endParaRPr lang="it-IT" dirty="0"/>
          </a:p>
          <a:p>
            <a:r>
              <a:rPr lang="it-IT" dirty="0">
                <a:hlinkClick r:id="rId16"/>
              </a:rPr>
              <a:t>ENEA - Agenzia nazionale per le nuove tecnologie, l'energia e lo sviluppo economico sostenibile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190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89703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ART. 119, COMMA 9  </a:t>
            </a:r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336946" y="1887496"/>
            <a:ext cx="9189883" cy="4133792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rgbClr val="002060"/>
                </a:solidFill>
              </a:rPr>
              <a:t>dai </a:t>
            </a:r>
            <a:r>
              <a:rPr lang="it-IT" sz="1600" dirty="0">
                <a:solidFill>
                  <a:srgbClr val="002060"/>
                </a:solidFill>
              </a:rPr>
              <a:t>condomini e dalle persone fisiche</a:t>
            </a:r>
            <a:r>
              <a:rPr lang="it-IT" sz="1600" dirty="0"/>
              <a:t>, al di fuori dell'esercizio di attività di impresa, arte o professione, con riferimento agli interventi su edifici composti da due a quattro unità immobiliari distintamente accatastate, anche se posseduti da un unico proprietario o in comproprietà da più persone </a:t>
            </a:r>
            <a:r>
              <a:rPr lang="it-IT" sz="1600" dirty="0" smtClean="0"/>
              <a:t>fisiche</a:t>
            </a:r>
            <a:endParaRPr lang="it-IT" sz="1600" dirty="0" smtClean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rgbClr val="002060"/>
                </a:solidFill>
              </a:rPr>
              <a:t>dalle </a:t>
            </a:r>
            <a:r>
              <a:rPr lang="it-IT" sz="1600" dirty="0">
                <a:solidFill>
                  <a:srgbClr val="002060"/>
                </a:solidFill>
              </a:rPr>
              <a:t>persone fisiche</a:t>
            </a:r>
            <a:r>
              <a:rPr lang="it-IT" sz="1600" dirty="0"/>
              <a:t>, al di fuori dell'esercizio di attività di impresa, arti e professioni, su unità immobiliari, salvo quanto previsto al comma </a:t>
            </a:r>
            <a:r>
              <a:rPr lang="it-IT" sz="1600" dirty="0" smtClean="0"/>
              <a:t>10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sz="1600" dirty="0" smtClean="0">
                <a:solidFill>
                  <a:srgbClr val="002060"/>
                </a:solidFill>
              </a:rPr>
              <a:t>Dagli (IACP) </a:t>
            </a:r>
            <a:r>
              <a:rPr lang="it-IT" sz="1600" dirty="0" smtClean="0"/>
              <a:t>e  </a:t>
            </a:r>
            <a:r>
              <a:rPr lang="it-IT" sz="1600" dirty="0"/>
              <a:t>dagli enti aventi le stesse finalità sociali dei predetti </a:t>
            </a:r>
            <a:r>
              <a:rPr lang="it-IT" sz="1600" dirty="0" smtClean="0"/>
              <a:t>istituti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sz="1600" dirty="0" smtClean="0"/>
              <a:t>dalle </a:t>
            </a:r>
            <a:r>
              <a:rPr lang="it-IT" sz="1600" dirty="0">
                <a:solidFill>
                  <a:srgbClr val="002060"/>
                </a:solidFill>
              </a:rPr>
              <a:t>cooperative di abitazione </a:t>
            </a:r>
            <a:r>
              <a:rPr lang="it-IT" sz="1600" dirty="0"/>
              <a:t>a proprietà </a:t>
            </a:r>
            <a:r>
              <a:rPr lang="it-IT" sz="1600" dirty="0" smtClean="0"/>
              <a:t>indivisa </a:t>
            </a:r>
            <a:endParaRPr lang="it-IT" sz="1600" dirty="0"/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sz="1600" dirty="0" smtClean="0"/>
              <a:t>dalle </a:t>
            </a:r>
            <a:r>
              <a:rPr lang="it-IT" sz="1600" dirty="0" smtClean="0">
                <a:solidFill>
                  <a:srgbClr val="002060"/>
                </a:solidFill>
              </a:rPr>
              <a:t>ONLUS </a:t>
            </a:r>
            <a:r>
              <a:rPr lang="it-IT" sz="1600" dirty="0"/>
              <a:t>di cui all'</a:t>
            </a:r>
            <a:r>
              <a:rPr lang="it-IT" sz="1600" u="sng" dirty="0">
                <a:hlinkClick r:id="rId3"/>
              </a:rPr>
              <a:t>articolo 10 </a:t>
            </a:r>
            <a:r>
              <a:rPr lang="it-IT" sz="1600" u="sng" dirty="0" err="1" smtClean="0">
                <a:hlinkClick r:id="rId3"/>
              </a:rPr>
              <a:t>d.lgs</a:t>
            </a:r>
            <a:r>
              <a:rPr lang="it-IT" sz="1600" u="sng" dirty="0" smtClean="0">
                <a:hlinkClick r:id="rId3"/>
              </a:rPr>
              <a:t> n. 460 del 1997</a:t>
            </a:r>
            <a:r>
              <a:rPr lang="it-IT" sz="1600" dirty="0" smtClean="0"/>
              <a:t>, </a:t>
            </a:r>
            <a:r>
              <a:rPr lang="it-IT" sz="1600" dirty="0"/>
              <a:t>dalle </a:t>
            </a:r>
            <a:r>
              <a:rPr lang="it-IT" sz="1600" dirty="0" smtClean="0"/>
              <a:t>ODV iscritte </a:t>
            </a:r>
            <a:r>
              <a:rPr lang="it-IT" sz="1600" dirty="0"/>
              <a:t>nei registri </a:t>
            </a:r>
            <a:r>
              <a:rPr lang="it-IT" sz="1600" dirty="0" smtClean="0"/>
              <a:t>e </a:t>
            </a:r>
            <a:r>
              <a:rPr lang="it-IT" sz="1600" dirty="0"/>
              <a:t>dalle </a:t>
            </a:r>
            <a:r>
              <a:rPr lang="it-IT" sz="1600" dirty="0" smtClean="0"/>
              <a:t>APS </a:t>
            </a:r>
            <a:r>
              <a:rPr lang="it-IT" sz="1600" dirty="0"/>
              <a:t>iscritte nel registro nazionale e nei registri regionali e delle province autonome di Trento e di </a:t>
            </a:r>
            <a:r>
              <a:rPr lang="it-IT" sz="1600" dirty="0" smtClean="0"/>
              <a:t>Bolzano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it-IT" sz="1600" dirty="0" smtClean="0"/>
              <a:t>dalle </a:t>
            </a:r>
            <a:r>
              <a:rPr lang="it-IT" sz="1600" dirty="0">
                <a:solidFill>
                  <a:srgbClr val="002060"/>
                </a:solidFill>
              </a:rPr>
              <a:t>associazioni e società sportive dilettantistiche </a:t>
            </a:r>
            <a:r>
              <a:rPr lang="it-IT" sz="1600" dirty="0"/>
              <a:t>iscritte nel registro istituito ai sensi dell'</a:t>
            </a:r>
            <a:r>
              <a:rPr lang="it-IT" sz="1600" u="sng" dirty="0">
                <a:hlinkClick r:id="rId4"/>
              </a:rPr>
              <a:t>articolo 5, comma 2, lettera c), del decreto legislativo 23 luglio 1999, n. 242</a:t>
            </a:r>
            <a:r>
              <a:rPr lang="it-IT" sz="1600" dirty="0"/>
              <a:t>, limitatamente ai lavori destinati ai soli immobili o parti di immobili adibiti a </a:t>
            </a:r>
            <a:r>
              <a:rPr lang="it-IT" sz="1600" dirty="0" smtClean="0"/>
              <a:t>spogliatoi</a:t>
            </a:r>
            <a:endParaRPr lang="it-IT" sz="1600" dirty="0"/>
          </a:p>
          <a:p>
            <a:r>
              <a:rPr lang="it-IT" sz="1600" dirty="0"/>
              <a:t> </a:t>
            </a:r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AMBITO SOGGETTIVO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41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 trainanti e interventi trainati</a:t>
            </a:r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488504" y="2276872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119, </a:t>
            </a:r>
            <a:r>
              <a:rPr lang="it-IT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commi 1 e 4 - </a:t>
            </a:r>
            <a:r>
              <a:rPr lang="it-IT" sz="24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Interventi trainanti</a:t>
            </a:r>
          </a:p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/>
              <a:t>di isolamento termico delle superfici opache verticali, orizzontali e inclinate </a:t>
            </a:r>
            <a:endParaRPr lang="it-IT" sz="1800" dirty="0" smtClean="0"/>
          </a:p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/>
              <a:t>di sostituzione degli impianti di climatizzazione </a:t>
            </a:r>
          </a:p>
          <a:p>
            <a:pPr marL="228600" indent="-228600" algn="just" eaLnBrk="1" fontAlgn="auto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 smtClean="0"/>
              <a:t>antisismici </a:t>
            </a:r>
            <a:r>
              <a:rPr lang="it-IT" sz="1800" dirty="0"/>
              <a:t>e di riduzione del rischio </a:t>
            </a:r>
            <a:r>
              <a:rPr lang="it-IT" sz="1800" dirty="0" smtClean="0"/>
              <a:t>sismico</a:t>
            </a:r>
            <a:endParaRPr lang="it-IT" sz="1800" dirty="0"/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AMBITO OGGETTIVO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0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019675" y="5845175"/>
            <a:ext cx="3603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t-IT" altLang="it-IT" sz="17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357503" y="6330206"/>
            <a:ext cx="3265115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Trieste, </a:t>
            </a:r>
            <a:r>
              <a:rPr lang="it-IT" altLang="it-IT" sz="1300" b="1" i="1" dirty="0" smtClean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9 luglio 2021</a:t>
            </a:r>
            <a:endParaRPr lang="it-IT" altLang="it-IT" sz="1300" b="1" i="1" dirty="0">
              <a:solidFill>
                <a:srgbClr val="00206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751B9926-D1F3-4C6A-85FB-BDD13ED8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61" y="6330206"/>
            <a:ext cx="3725937" cy="28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3988" tIns="41994" rIns="83988" bIns="41994">
            <a:spAutoFit/>
          </a:bodyPr>
          <a:lstStyle>
            <a:lvl1pPr defTabSz="839788">
              <a:spcBef>
                <a:spcPct val="20000"/>
              </a:spcBef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839788">
              <a:spcBef>
                <a:spcPct val="20000"/>
              </a:spcBef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839788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839788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839788">
              <a:spcBef>
                <a:spcPct val="20000"/>
              </a:spcBef>
              <a:defRPr sz="16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defTabSz="839788" eaLnBrk="0" fontAlgn="base" hangingPunct="0">
              <a:spcBef>
                <a:spcPct val="2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altLang="it-IT" sz="1300" b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 </a:t>
            </a:r>
            <a:r>
              <a:rPr lang="it-IT" altLang="it-IT" sz="1300" b="1" i="1" dirty="0">
                <a:solidFill>
                  <a:srgbClr val="002060"/>
                </a:solidFill>
                <a:latin typeface="Arial" pitchFamily="34" charset="0"/>
                <a:ea typeface="MS PGothic" pitchFamily="34" charset="-128"/>
              </a:rPr>
              <a:t>Direzione Regionale Friuli Venezia Giulia</a:t>
            </a:r>
          </a:p>
        </p:txBody>
      </p:sp>
      <p:sp>
        <p:nvSpPr>
          <p:cNvPr id="9" name="Titolo 1"/>
          <p:cNvSpPr txBox="1">
            <a:spLocks/>
          </p:cNvSpPr>
          <p:nvPr/>
        </p:nvSpPr>
        <p:spPr>
          <a:xfrm>
            <a:off x="874042" y="1379842"/>
            <a:ext cx="8291264" cy="608998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r>
              <a:rPr lang="it-IT" sz="24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Interventi trainanti e interventi trainati</a:t>
            </a:r>
            <a:endParaRPr lang="it-IT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olo 1"/>
          <p:cNvSpPr txBox="1">
            <a:spLocks/>
          </p:cNvSpPr>
          <p:nvPr/>
        </p:nvSpPr>
        <p:spPr>
          <a:xfrm>
            <a:off x="336946" y="1970493"/>
            <a:ext cx="9073008" cy="3900091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it-IT" sz="20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119, </a:t>
            </a:r>
            <a:r>
              <a:rPr lang="it-IT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commi 2, 5, 6 e 8 - </a:t>
            </a:r>
            <a:r>
              <a:rPr lang="it-IT" sz="2400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Interventi trainati 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/>
              <a:t>le spese sostenute per tutti gli interventi di efficientamento energetico 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 smtClean="0"/>
              <a:t>l'installazione </a:t>
            </a:r>
            <a:r>
              <a:rPr lang="it-IT" sz="1800" dirty="0"/>
              <a:t>di infrastrutture per la ricarica di veicoli elettrici negli edifici </a:t>
            </a:r>
            <a:endParaRPr lang="it-IT" sz="1800" dirty="0" smtClean="0"/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/>
              <a:t>l'installazione di impianti solari fotovoltaici connessi alla rete elettrica su determinati </a:t>
            </a:r>
            <a:r>
              <a:rPr lang="it-IT" sz="1800" dirty="0" smtClean="0"/>
              <a:t>edifici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it-IT" sz="1800" dirty="0"/>
              <a:t>l'installazione contestuale o successiva di sistemi di accumulo integrati negli impianti solari fotovoltaici </a:t>
            </a:r>
            <a:r>
              <a:rPr lang="it-IT" sz="1800" dirty="0" smtClean="0"/>
              <a:t>agevolati</a:t>
            </a:r>
            <a:endParaRPr lang="it-IT" sz="1800" dirty="0"/>
          </a:p>
        </p:txBody>
      </p:sp>
      <p:sp>
        <p:nvSpPr>
          <p:cNvPr id="13" name="Titolo 1"/>
          <p:cNvSpPr txBox="1">
            <a:spLocks/>
          </p:cNvSpPr>
          <p:nvPr/>
        </p:nvSpPr>
        <p:spPr>
          <a:xfrm>
            <a:off x="336946" y="476672"/>
            <a:ext cx="9365457" cy="74992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3600F"/>
                </a:solidFill>
                <a:latin typeface="Verdana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1800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AMBITO OGGETTIVO</a:t>
            </a:r>
            <a:endParaRPr lang="it-IT" sz="1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9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genzianew2">
  <a:themeElements>
    <a:clrScheme name="agenzianew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genzianew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0962" tIns="39688" rIns="80962" bIns="3968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0962" tIns="39688" rIns="80962" bIns="3968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genzianew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genzianew2">
  <a:themeElements>
    <a:clrScheme name="agenzianew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genzianew2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0962" tIns="39688" rIns="80962" bIns="3968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80962" tIns="39688" rIns="80962" bIns="3968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agenzianew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genzianew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genzianew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11893</TotalTime>
  <Words>1632</Words>
  <Application>Microsoft Office PowerPoint</Application>
  <PresentationFormat>A4 (21x29,7 cm)</PresentationFormat>
  <Paragraphs>194</Paragraphs>
  <Slides>19</Slides>
  <Notes>19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19</vt:i4>
      </vt:variant>
    </vt:vector>
  </HeadingPairs>
  <TitlesOfParts>
    <vt:vector size="29" baseType="lpstr">
      <vt:lpstr>MS PGothic</vt:lpstr>
      <vt:lpstr>Arial</vt:lpstr>
      <vt:lpstr>Arial Narrow</vt:lpstr>
      <vt:lpstr>Calibri</vt:lpstr>
      <vt:lpstr>Times New Roman</vt:lpstr>
      <vt:lpstr>TimesNewRoman,Italic</vt:lpstr>
      <vt:lpstr>Verdana</vt:lpstr>
      <vt:lpstr>Wingdings</vt:lpstr>
      <vt:lpstr>agenzianew2</vt:lpstr>
      <vt:lpstr>1_agenzianew2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Nessun titolo diapositiva</dc:title>
  <dc:creator>Francesca Tassotto</dc:creator>
  <cp:lastModifiedBy>CANCELLIERI CATIA</cp:lastModifiedBy>
  <cp:revision>729</cp:revision>
  <cp:lastPrinted>2021-07-08T11:50:36Z</cp:lastPrinted>
  <dcterms:created xsi:type="dcterms:W3CDTF">2000-01-26T10:54:37Z</dcterms:created>
  <dcterms:modified xsi:type="dcterms:W3CDTF">2021-08-03T10:15:41Z</dcterms:modified>
</cp:coreProperties>
</file>